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36" r:id="rId3"/>
    <p:sldId id="262" r:id="rId4"/>
    <p:sldId id="357" r:id="rId5"/>
    <p:sldId id="283" r:id="rId6"/>
    <p:sldId id="333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6" r:id="rId16"/>
    <p:sldId id="358" r:id="rId17"/>
    <p:sldId id="343" r:id="rId18"/>
    <p:sldId id="338" r:id="rId19"/>
    <p:sldId id="339" r:id="rId20"/>
    <p:sldId id="340" r:id="rId21"/>
    <p:sldId id="341" r:id="rId22"/>
    <p:sldId id="342" r:id="rId23"/>
    <p:sldId id="360" r:id="rId24"/>
    <p:sldId id="362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0A732-C0B7-440B-A5C3-F99B8B538B3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3D6E-E6BD-4FA8-AA79-367EAD1E7F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3D6E-E6BD-4FA8-AA79-367EAD1E7F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3D6E-E6BD-4FA8-AA79-367EAD1E7F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C3D6E-E6BD-4FA8-AA79-367EAD1E7F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9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6614-239D-4711-9AF3-E17E9550F72A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5339-140E-4CB7-89B2-E01772F74F12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B764-7B72-4FE3-BC95-3FDFA2AA0E1C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EFAE-1BB3-4A1F-BF3B-C66CBD93C849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EB9-9552-499A-A4AE-71A9B3DE7DCE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9C31-1474-4464-B686-8C9C215AD9D3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51C5-614F-413D-9744-3F22A9F7835C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870A-702F-46FE-B2AA-12A76E2565A4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BDFA-6252-4100-92CA-38E70A18824D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6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7ABC-FA17-4BAC-8F60-2EEC14B2145B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974-D7F2-44FC-9D2F-9F361CF939B7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2A71-6654-4587-9079-BEE421AC76ED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9705"/>
            <a:ext cx="7772400" cy="2600672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7150" algn="l"/>
              </a:tabLst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RGUHS-ECHO 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ndia online training/ Education for COVID-19 Awareness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Topic:</a:t>
            </a:r>
            <a:r>
              <a:rPr lang="en-US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Nurses preparedness </a:t>
            </a:r>
            <a:br>
              <a:rPr lang="en-US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Self-care and Courage 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Pandemic Crisis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7870"/>
            <a:ext cx="6400800" cy="2438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Prof. (Dr.) Zeanath Cariena J,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HOD, Department of Medical Surgical Nursing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Sri Devaraj Urs, College of Nursing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&amp;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Chief Nursing Officer- </a:t>
            </a:r>
          </a:p>
          <a:p>
            <a:r>
              <a:rPr lang="en-US" sz="2400" dirty="0">
                <a:solidFill>
                  <a:schemeClr val="tx1"/>
                </a:solidFill>
              </a:rPr>
              <a:t>R.L. Jalappa Hospital &amp; Research Centre Kolar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A516-0C19-4258-9602-C6650BC445A1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A75C-C9C0-40CC-8DFD-22085B19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nurses </a:t>
            </a:r>
            <a:r>
              <a:rPr lang="en-US" dirty="0" err="1"/>
              <a:t>prepardness</a:t>
            </a:r>
            <a:r>
              <a:rPr lang="en-US" dirty="0"/>
              <a:t> - self-care and courage in </a:t>
            </a:r>
            <a:r>
              <a:rPr lang="en-US" dirty="0" err="1"/>
              <a:t>pandamic</a:t>
            </a:r>
            <a:r>
              <a:rPr lang="en-US" dirty="0"/>
              <a:t>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C36B14-D513-47FA-AE31-0F8461D4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DE58A8-EA25-4234-A84F-B01C37A2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61"/>
            <a:ext cx="1663006" cy="1581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FAB9F-E22B-45BD-A22D-55820EA9F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900" b="538"/>
          <a:stretch/>
        </p:blipFill>
        <p:spPr>
          <a:xfrm>
            <a:off x="7620000" y="125161"/>
            <a:ext cx="1429593" cy="1383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1187DF-9833-4405-BF46-775CFC8A7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50" y="119481"/>
            <a:ext cx="1225028" cy="117863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72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among Nursing Pandemic  Crisis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124744"/>
            <a:ext cx="8136904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Types Self-care Dimensions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Luminescent Dimension of Self-Care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Illuminate Your Inner Truth, Personal Brand, Your Unique, Strengths and Gifts, Spiritual Nature, Values, Personality, and Individual preferences. Uniquely YOU.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Confidently and unapologetically</a:t>
            </a: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4. Financial Dimension of Self-Care</a:t>
            </a:r>
            <a:endParaRPr lang="en-US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Allocate your resources,  Fiscal fitness, how you earn, Spend, Give, Save, and Manage your finances. </a:t>
            </a:r>
            <a:endParaRPr lang="en-US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Living Right Now, and Prepare for the one you’re Creating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C56E4-EEE1-4BAD-AF87-BC03F9764B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B892F-962F-49A9-A326-EF959B2A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2A8DF2-6E82-4728-9531-27A9E5D9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among Nursing Pandemic  Crisis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Types Self-care Dimensions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5. Cognitive Dimension of Self-Care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How You Think, Your Thoughts, Your Mindset and  Beliefs. 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You'll focus your attention on what you want, rather than what you don’t want.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6. The Aptitudinal Dimension of Self-Care 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Your Contribution To The World, Your Life’s Purpose,  What you are uniquely suited to do in this world. 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Meaningful contribution to the world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34B45-754C-4D39-A93C-E1F8CAAC113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1C966-9C0C-473E-915E-2C10A68D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6161F6-1ED9-4660-B505-17EE2F6A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Types Self-care Dimensions  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Relational Dimension of Self-Care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how you connect with others,  you’ll explore your personal relationships, friendships, partnerships, and family </a:t>
            </a: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relationships</a:t>
            </a: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Create healthier connections mutually beneficial and respectful</a:t>
            </a: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8. Environmental Dimension of Self-Care</a:t>
            </a:r>
            <a:endParaRPr lang="en-US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 How you harmonize with nature,  interact with the world around, engage within your community,  the environmental impacts of your decisions, </a:t>
            </a:r>
          </a:p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More grounded and connected to the world around you.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rgbClr val="444444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9266C-922F-4A0E-A34E-F6512C9A45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0DE8A-7A18-4C3A-A650-EF295739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F3CF90-62AB-435D-88FB-7EBD0A0E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43" y="1624012"/>
            <a:ext cx="8077200" cy="452596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Key points in boosting Self-care 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As your reward is awaited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 descr="C:\Users\CNO2\Desktop\seven-pillars-july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7" y="2708919"/>
            <a:ext cx="8208143" cy="34275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6B8C-16B4-4EC8-B115-446D6BB8465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2E1615-CEF0-4DC1-AEBB-7454D7D2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6F5CB-0C6F-4FE6-AB2D-2E60BFD1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06" y="1418046"/>
            <a:ext cx="8077200" cy="4525963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Overcoming challenging crisis-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2C2D30"/>
                </a:solidFill>
                <a:latin typeface="Times New Roman"/>
                <a:ea typeface="Times New Roman"/>
                <a:cs typeface="Times New Roman"/>
              </a:rPr>
              <a:t>Building Courage- among Nursing Team 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2C2D30"/>
                </a:solidFill>
                <a:latin typeface="Times New Roman"/>
                <a:ea typeface="Times New Roman"/>
                <a:cs typeface="Times New Roman"/>
              </a:rPr>
              <a:t>"Courage doesn't always roar. Sometimes courage is the little voice at the end of the day that says, 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'I'll try again tomorrow.'“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2C2D3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i="1" dirty="0">
                <a:solidFill>
                  <a:srgbClr val="2C2D30"/>
                </a:solidFill>
                <a:latin typeface="Times New Roman"/>
                <a:ea typeface="Times New Roman"/>
                <a:cs typeface="Times New Roman"/>
              </a:rPr>
              <a:t>Mary Anne Radmacher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1266"/>
          <a:stretch>
            <a:fillRect/>
          </a:stretch>
        </p:blipFill>
        <p:spPr bwMode="auto">
          <a:xfrm>
            <a:off x="5970269" y="4522688"/>
            <a:ext cx="271464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FA6CA-F67D-4640-965C-30B44660FEF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50427-2E92-4E17-BA83-7C60DC03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5158F7-4401-4C5B-8656-E3838DD0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40626" cy="51072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IN" sz="4000" b="1" dirty="0">
                <a:solidFill>
                  <a:srgbClr val="002060"/>
                </a:solidFill>
                <a:ea typeface="Times New Roman"/>
                <a:cs typeface="Times New Roman"/>
              </a:rPr>
              <a:t>Strategies of Courage </a:t>
            </a:r>
            <a:endParaRPr lang="en-US" sz="40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44645-96F5-4AEB-9339-A414249E9F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944C9-3958-48A5-BCB9-970634E6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53" y="1700808"/>
            <a:ext cx="7452320" cy="445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68C0-0D3A-4BEE-8B90-3E583CDB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191A7-03AC-4192-9E18-D8FADED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4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6884-FBCB-4C30-AD28-82AA25E4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F466-5F5D-4DA7-84F6-721FE128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58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Circle of courage 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EE07-FDDE-40F9-9BB9-BCE2F0D2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7C72-3D78-4625-AADC-5EBA25B423A4}" type="datetime1">
              <a:rPr lang="en-US" smtClean="0"/>
              <a:t>5/4/2021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BF5A10C-573C-45BB-B114-4947726BD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6008"/>
              </p:ext>
            </p:extLst>
          </p:nvPr>
        </p:nvGraphicFramePr>
        <p:xfrm>
          <a:off x="457200" y="1916832"/>
          <a:ext cx="8435280" cy="4248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32857691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73097287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30171489"/>
                    </a:ext>
                  </a:extLst>
                </a:gridCol>
              </a:tblGrid>
              <a:tr h="5375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CONCEPT        </a:t>
                      </a:r>
                      <a:endParaRPr lang="en-I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</a:t>
                      </a:r>
                      <a:endParaRPr lang="en-I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Outcome – Courage </a:t>
                      </a:r>
                      <a:endParaRPr lang="en-IN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38727"/>
                  </a:ext>
                </a:extLst>
              </a:tr>
              <a:tr h="927743">
                <a:tc>
                  <a:txBody>
                    <a:bodyPr/>
                    <a:lstStyle/>
                    <a:p>
                      <a:r>
                        <a:rPr lang="en-US" b="1" dirty="0"/>
                        <a:t>Purpose </a:t>
                      </a:r>
                      <a:endParaRPr lang="en-IN" b="1" dirty="0"/>
                    </a:p>
                  </a:txBody>
                  <a:tcP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Shown through opportunities to show concern in acts of kindness and altruism </a:t>
                      </a:r>
                      <a:endParaRPr lang="en-IN" dirty="0"/>
                    </a:p>
                  </a:txBody>
                  <a:tcP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“I am considerate to others”</a:t>
                      </a:r>
                      <a:endParaRPr lang="en-IN" sz="2000" b="1" dirty="0"/>
                    </a:p>
                  </a:txBody>
                  <a:tcP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81145"/>
                  </a:ext>
                </a:extLst>
              </a:tr>
              <a:tr h="927743">
                <a:tc>
                  <a:txBody>
                    <a:bodyPr/>
                    <a:lstStyle/>
                    <a:p>
                      <a:r>
                        <a:rPr lang="en-US" b="1" dirty="0"/>
                        <a:t>Belonging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Developing through opportunities to build trusting bonds human attachments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“I am important to some one” 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56327"/>
                  </a:ext>
                </a:extLst>
              </a:tr>
              <a:tr h="927743">
                <a:tc>
                  <a:txBody>
                    <a:bodyPr/>
                    <a:lstStyle/>
                    <a:p>
                      <a:r>
                        <a:rPr lang="en-US" b="1" dirty="0"/>
                        <a:t>Mastery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Opportunities to creatively solve problems to meet goals for achievements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“I am able to solve problems” 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756051"/>
                  </a:ext>
                </a:extLst>
              </a:tr>
              <a:tr h="927743">
                <a:tc>
                  <a:txBody>
                    <a:bodyPr/>
                    <a:lstStyle/>
                    <a:p>
                      <a:r>
                        <a:rPr lang="en-US" b="1" dirty="0"/>
                        <a:t>Independence 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Fostered by opportunities to grow in responsibility and autonomy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“I am in-charge of my action”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392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45E9A-812D-4065-A3F6-51B79511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300E9-D192-456F-9394-C9A5BC7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82" y="136525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641" y="1279525"/>
            <a:ext cx="8272718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Overcoming challenging crisis-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Wellness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your inner self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time to think about who you are?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Spend time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meditating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acceptance.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curious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take a moment to explore the experience a little deeper.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 for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religious faith that you agree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FA385-26C8-4CC9-B0CD-29CF5254895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D59A-8344-40AC-811B-43855B31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E58CDA-2516-4EC3-A236-9794B902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330010"/>
            <a:ext cx="716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in implementation of self-care  and courage by nurses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Changing the Way You Work”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“Changing the Way You See your Work”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and Family 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“Changing the Way You be after Work”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Society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701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E1A13-D2D0-4391-8DE0-CDC20FFBA5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E963A-6135-4033-A684-248EE5E5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28CA3-89E2-485B-90BD-962DED3D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534400" cy="96396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7150" algn="l"/>
              </a:tabLs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7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STRATEGIES OF SELF CARE AT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PROFESSIONAL LEVEL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Train and retrain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Establish a scientific reasonable shift schedule,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Adhere to infection control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Seek Psychological counselling,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Avoid unnecessary contacts, 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Maintain good physical mental social and emotional stability,</a:t>
            </a:r>
          </a:p>
          <a:p>
            <a:pPr marL="457200" indent="-457200" algn="l">
              <a:buAutoNum type="arabicPeriod"/>
            </a:pPr>
            <a:r>
              <a:rPr lang="en-IN" b="1" dirty="0">
                <a:solidFill>
                  <a:srgbClr val="002060"/>
                </a:solidFill>
              </a:rPr>
              <a:t>Balance between work and family,  </a:t>
            </a:r>
          </a:p>
          <a:p>
            <a:pPr marL="457200" indent="-457200" algn="l">
              <a:buAutoNum type="arabicPeriod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1CD1A-7F54-4A79-9264-10D4C74A2A8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011AD-5B29-4187-93DE-894DFC6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7C70-ED1F-4BAA-ADD0-2AB3D2A7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525"/>
            <a:ext cx="7772400" cy="1451248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7150" algn="l"/>
              </a:tabLs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084" y="1573991"/>
            <a:ext cx="7772400" cy="514748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Presentation Highlights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Nurses - Most challenging crisis,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Overcoming pandemic crisis by Building 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Self-care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Courage </a:t>
            </a: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Spiritual wellbeing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Nurses preparedness 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Changing the Way You Work” at;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level,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Personal and Family level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Society level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</a:p>
          <a:p>
            <a:pPr algn="l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15659-CB17-407C-A0F2-923867C9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62175"/>
            <a:ext cx="2133600" cy="365125"/>
          </a:xfrm>
        </p:spPr>
        <p:txBody>
          <a:bodyPr/>
          <a:lstStyle/>
          <a:p>
            <a:fld id="{85673578-1C45-40F4-854E-EACB14303A50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CA896-873B-4B16-9962-8B42FA90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105D6-B952-42E0-974D-546799E1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2" y="161276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1676400"/>
            <a:ext cx="4695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“Changing the Way You Work”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49027"/>
            <a:ext cx="778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Professional level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" y="2095579"/>
            <a:ext cx="1622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CNO2\Desktop\IPYou_MaskGloves_HCW-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581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NO2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71744"/>
            <a:ext cx="28955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NO2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3671978" cy="35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F1CA7-5147-43D5-8ABC-ACA3659BBF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EEC15-A5B1-4DAA-904B-2D9FEBBE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E0CF4-5BA5-4A5D-BFD3-BACA1267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1654629"/>
            <a:ext cx="607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“Changing the Way You See your Work”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2143116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personal and Family level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Everything is not equally important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 fewer things and do them well.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Decide what your values 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 and which ones take precedence.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the things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you can do.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 things which must be done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5F57D-40A0-4E17-B45F-37C11DA6AE5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01364-9196-4E49-BF7D-CBC454F4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48B9F-D45A-453A-AB4D-D07E8E4F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93860"/>
          </a:xfrm>
        </p:spPr>
        <p:txBody>
          <a:bodyPr>
            <a:normAutofit fontScale="90000"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691680" y="836712"/>
            <a:ext cx="5146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“Changing the Way You be after Work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397" y="1268760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Society level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Communicate that support mental and psychological wellbeing in different target groups,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empathetic to all the affected covid-19,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refer to people with covid-19 cases as “victims”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Minimize watching, reading, listening news about covid-19,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  yourself and be supportive to others,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opportunity to amplify positive and hopeful stories,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care of yourself,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 unhelpful strategies,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Stay connected with the family,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counselled,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good communication’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care to vulnerable team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FEFF4-510B-484D-90C5-E239A203C3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2EA9C-687E-44EC-92E0-4B223AA9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764E-6328-4715-97B3-649ED449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1439-6207-4CBA-8FC1-73AFAAE8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C5B3-AD0C-4D60-A59A-D68B2D7A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66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5A8D-CAA8-4779-BFEE-8E5FC58D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3C2-5877-4458-8C0E-F95EE452F44A}" type="datetime1">
              <a:rPr lang="en-US" smtClean="0"/>
              <a:t>5/4/2021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0828A9-B270-4063-A4A8-4EED2ACC5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07515"/>
              </p:ext>
            </p:extLst>
          </p:nvPr>
        </p:nvGraphicFramePr>
        <p:xfrm>
          <a:off x="323528" y="1563784"/>
          <a:ext cx="8075239" cy="309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9388">
                  <a:extLst>
                    <a:ext uri="{9D8B030D-6E8A-4147-A177-3AD203B41FA5}">
                      <a16:colId xmlns:a16="http://schemas.microsoft.com/office/drawing/2014/main" val="189073565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373818017"/>
                    </a:ext>
                  </a:extLst>
                </a:gridCol>
                <a:gridCol w="3173523">
                  <a:extLst>
                    <a:ext uri="{9D8B030D-6E8A-4147-A177-3AD203B41FA5}">
                      <a16:colId xmlns:a16="http://schemas.microsoft.com/office/drawing/2014/main" val="15435738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                 Balance between work and family safety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lang="en-I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837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</a:p>
                    <a:p>
                      <a:r>
                        <a:rPr lang="en-US" sz="2800" b="1" dirty="0"/>
                        <a:t>Knowledge 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Family </a:t>
                      </a:r>
                      <a:endParaRPr lang="en-I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Work </a:t>
                      </a:r>
                      <a:endParaRPr lang="en-I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08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Self, others, tasks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Organisation, environment, functions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78283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800" b="1" dirty="0"/>
                        <a:t>Behavior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 Social relationships,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Formal roles, professional integrity,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1742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2800" b="1" dirty="0"/>
                        <a:t>Skill 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Peace keeping, sharing feelings, networking.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making, technical expertise,  communication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7008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79E587-E9DA-4DC7-B0FF-8FEDF47B0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7"/>
          <a:stretch/>
        </p:blipFill>
        <p:spPr>
          <a:xfrm>
            <a:off x="5229752" y="4719827"/>
            <a:ext cx="3169016" cy="170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6952D-C9B4-41BF-9E7C-512C27FC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584"/>
            <a:ext cx="5229752" cy="213689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4653F-6D19-4A6A-ADB9-14089DD5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BE38A8-B04F-4599-9466-3A0CB9DF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44016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Take Home Message </a:t>
            </a:r>
            <a: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</a:t>
            </a: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Lets Pledge to:-</a:t>
            </a:r>
            <a:b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Reverence,</a:t>
            </a:r>
            <a:b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Respect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 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empus Sans ITC" panose="04020404030D07020202" pitchFamily="82" charset="0"/>
                <a:ea typeface="Calibri"/>
                <a:cs typeface="Times New Roman"/>
              </a:rPr>
              <a:t>make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Resolution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4000" dirty="0">
                <a:latin typeface="Snap ITC" panose="04040A07060A02020202" pitchFamily="82" charset="0"/>
                <a:ea typeface="Calibri"/>
                <a:cs typeface="Times New Roman"/>
              </a:rPr>
              <a:t>for the gift of life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br>
              <a:rPr lang="en-US" sz="4000" dirty="0">
                <a:latin typeface="Times New Roman"/>
                <a:ea typeface="Calibri"/>
                <a:cs typeface="Times New Roman"/>
              </a:rPr>
            </a:br>
            <a:r>
              <a:rPr lang="en-US" sz="4000" dirty="0">
                <a:latin typeface="Times New Roman"/>
                <a:ea typeface="Calibri"/>
                <a:cs typeface="Times New Roman"/>
              </a:rPr>
              <a:t>&amp; </a:t>
            </a:r>
            <a:br>
              <a:rPr lang="en-US" sz="4000" dirty="0">
                <a:latin typeface="Times New Roman"/>
                <a:ea typeface="Calibri"/>
                <a:cs typeface="Times New Roman"/>
              </a:rPr>
            </a:br>
            <a:r>
              <a:rPr lang="en-US" sz="4000" dirty="0">
                <a:latin typeface="Monotype Corsiva" panose="03010101010201010101" pitchFamily="66" charset="0"/>
                <a:ea typeface="Calibri"/>
                <a:cs typeface="Times New Roman"/>
              </a:rPr>
              <a:t>act dynamically in relation to one’s beliefs in COVID -19 </a:t>
            </a:r>
            <a:r>
              <a:rPr lang="en-US" sz="4000" dirty="0" err="1">
                <a:latin typeface="+mn-lt"/>
                <a:ea typeface="Calibri"/>
                <a:cs typeface="Times New Roman"/>
              </a:rPr>
              <a:t>Pandamic</a:t>
            </a:r>
            <a:r>
              <a:rPr lang="en-US" sz="4000" dirty="0">
                <a:latin typeface="+mn-lt"/>
                <a:ea typeface="Calibri"/>
                <a:cs typeface="Times New Roman"/>
              </a:rPr>
              <a:t> </a:t>
            </a:r>
            <a:br>
              <a:rPr lang="en-US" sz="3600" b="1" dirty="0">
                <a:latin typeface="Eras Medium ITC" pitchFamily="34" charset="0"/>
                <a:ea typeface="Calibri"/>
                <a:cs typeface="Times New Roman"/>
              </a:rPr>
            </a:br>
            <a:br>
              <a:rPr lang="en-US" sz="3600" b="1" dirty="0">
                <a:latin typeface="Eras Medium ITC" pitchFamily="34" charset="0"/>
                <a:ea typeface="Calibri"/>
                <a:cs typeface="Times New Roman"/>
              </a:rPr>
            </a:br>
            <a:endParaRPr lang="en-US" sz="3600" dirty="0">
              <a:latin typeface="Eras Medium ITC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09CFD-E200-4D63-8F4D-0D0F716D679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97C13-D5E6-41C5-B762-7A0B5E9D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BFB63-2F2C-4CCB-8B2A-83E40960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Thank you 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CNO2\Desktop\talk saturday\stock-photo-group-of-people-logo-icon-thank-you-to-all-the-corona-warriors-who-have-been-fighting-for-us-in-17208902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13839" r="-857" b="21010"/>
          <a:stretch/>
        </p:blipFill>
        <p:spPr bwMode="auto">
          <a:xfrm>
            <a:off x="1691680" y="1772816"/>
            <a:ext cx="65527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C1BD-77CA-4FD6-983F-CF7D016BB4F4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854B7-CE0C-4F02-926F-400BA1B7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8938D-02ED-420B-A42C-21A08983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4" y="282575"/>
            <a:ext cx="8229600" cy="931847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Nurses</a:t>
            </a:r>
            <a: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Eras Medium ITC" pitchFamily="34" charset="0"/>
                <a:ea typeface="Calibri"/>
                <a:cs typeface="Times New Roman"/>
              </a:rPr>
              <a:t>Frontline Warriors</a:t>
            </a:r>
            <a:br>
              <a:rPr lang="en-US" sz="2700" b="1" dirty="0">
                <a:solidFill>
                  <a:srgbClr val="0070C0"/>
                </a:solidFill>
                <a:latin typeface="Eras Medium ITC" pitchFamily="34" charset="0"/>
                <a:ea typeface="Calibri"/>
                <a:cs typeface="Times New Roman"/>
              </a:rPr>
            </a:br>
            <a:r>
              <a:rPr lang="en-US" sz="2700" b="1" dirty="0">
                <a:solidFill>
                  <a:srgbClr val="002060"/>
                </a:solidFill>
                <a:latin typeface="Eras Medium ITC" pitchFamily="34" charset="0"/>
                <a:ea typeface="Calibri"/>
                <a:cs typeface="Times New Roman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Eras Medium ITC" pitchFamily="34" charset="0"/>
                <a:ea typeface="Calibri"/>
                <a:cs typeface="Times New Roman"/>
              </a:rPr>
              <a:t>“lost themselves in the service of others”</a:t>
            </a:r>
            <a:br>
              <a:rPr lang="en-US" sz="2700" b="1" dirty="0">
                <a:solidFill>
                  <a:srgbClr val="7030A0"/>
                </a:solidFill>
                <a:latin typeface="Eras Medium ITC" pitchFamily="34" charset="0"/>
                <a:ea typeface="Calibri"/>
                <a:cs typeface="Times New Roman"/>
              </a:rPr>
            </a:br>
            <a:br>
              <a:rPr lang="en-US" sz="2700" b="1" dirty="0">
                <a:solidFill>
                  <a:srgbClr val="7030A0"/>
                </a:solidFill>
                <a:latin typeface="Eras Medium ITC" pitchFamily="34" charset="0"/>
                <a:ea typeface="Calibri"/>
                <a:cs typeface="Times New Roman"/>
              </a:rPr>
            </a:br>
            <a:endParaRPr lang="en-US" sz="2700" dirty="0">
              <a:solidFill>
                <a:srgbClr val="7030A0"/>
              </a:solidFill>
              <a:latin typeface="Eras Medium ITC" pitchFamily="34" charset="0"/>
            </a:endParaRPr>
          </a:p>
        </p:txBody>
      </p:sp>
      <p:pic>
        <p:nvPicPr>
          <p:cNvPr id="2053" name="Picture 5" descr="C:\Users\CNO2\Desktop\talk saturday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6887"/>
            <a:ext cx="4402832" cy="389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NO2\Desktop\talk saturday\covid_1280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9702"/>
            <a:ext cx="4248472" cy="3891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4985-B284-4D23-84DA-DCB2BED3471F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B1D8C-9701-4138-BE47-89AA639A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54F24-AB97-460A-9130-C12CADEE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931847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br>
              <a:rPr lang="en-US" sz="2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Basic to any philosophy of nursing seems to be these three concepts:</a:t>
            </a:r>
            <a:br>
              <a:rPr lang="en-US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imes New Roman"/>
                <a:ea typeface="Calibri"/>
                <a:cs typeface="Times New Roman"/>
              </a:rPr>
              <a:t>1. 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Reverence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for the gift of life;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imes New Roman"/>
                <a:ea typeface="Calibri"/>
                <a:cs typeface="Times New Roman"/>
              </a:rPr>
              <a:t>2. 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Respect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for the dignity worth, autonomy 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imes New Roman"/>
                <a:ea typeface="Calibri"/>
                <a:cs typeface="Times New Roman"/>
              </a:rPr>
              <a:t>    &amp; individuality of each human beings;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imes New Roman"/>
                <a:ea typeface="Calibri"/>
                <a:cs typeface="Times New Roman"/>
              </a:rPr>
              <a:t>3.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Resolution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to act dynamically in relation to </a:t>
            </a:r>
            <a:br>
              <a:rPr lang="en-US" sz="3600" b="1" dirty="0">
                <a:latin typeface="Times New Roman"/>
                <a:ea typeface="Calibri"/>
                <a:cs typeface="Times New Roman"/>
              </a:rPr>
            </a:br>
            <a:r>
              <a:rPr lang="en-US" sz="3600" b="1" dirty="0">
                <a:latin typeface="Times New Roman"/>
                <a:ea typeface="Calibri"/>
                <a:cs typeface="Times New Roman"/>
              </a:rPr>
              <a:t>     one’s beliefs –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Ernestine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Wiedenbach</a:t>
            </a:r>
            <a:br>
              <a:rPr lang="en-US" sz="3600" b="1" dirty="0">
                <a:latin typeface="Eras Medium ITC" pitchFamily="34" charset="0"/>
                <a:ea typeface="Calibri"/>
                <a:cs typeface="Times New Roman"/>
              </a:rPr>
            </a:br>
            <a:br>
              <a:rPr lang="en-US" sz="3600" b="1" dirty="0">
                <a:latin typeface="Eras Medium ITC" pitchFamily="34" charset="0"/>
                <a:ea typeface="Calibri"/>
                <a:cs typeface="Times New Roman"/>
              </a:rPr>
            </a:br>
            <a:endParaRPr lang="en-US" sz="3600" dirty="0">
              <a:latin typeface="Eras Medium ITC" pitchFamily="34" charset="0"/>
            </a:endParaRPr>
          </a:p>
        </p:txBody>
      </p:sp>
      <p:pic>
        <p:nvPicPr>
          <p:cNvPr id="2054" name="Picture 6" descr="C:\Users\CNO2\Desktop\talk saturday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10" y="5013176"/>
            <a:ext cx="2761571" cy="1708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ECFF-E3C1-488F-AD01-F3957A5681A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BB8E4-09F1-4683-8990-54B755DC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8F8B8-4EB8-4C5D-BF2C-3AA5DA86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1196752"/>
            <a:ext cx="8458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Most Challenging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Times New Roman"/>
              <a:ea typeface="Calibri"/>
            </a:endParaRPr>
          </a:p>
        </p:txBody>
      </p:sp>
      <p:pic>
        <p:nvPicPr>
          <p:cNvPr id="23554" name="Picture 2" descr="Mapping Mental Health: Dr. Swarbrick &amp; The Eight Wellnes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13304" r="25766" b="12138"/>
          <a:stretch/>
        </p:blipFill>
        <p:spPr bwMode="auto">
          <a:xfrm>
            <a:off x="5652120" y="3785457"/>
            <a:ext cx="3225181" cy="2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63D2-587C-41BE-A178-04434BEBAFA6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D8BF3-717A-4639-9D80-4C9CA1D1E3F7}"/>
              </a:ext>
            </a:extLst>
          </p:cNvPr>
          <p:cNvSpPr/>
          <p:nvPr/>
        </p:nvSpPr>
        <p:spPr>
          <a:xfrm>
            <a:off x="944970" y="2212415"/>
            <a:ext cx="77418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Physical challenges –fear of infection and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Emotional,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Social- family apprehension and pressure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Spiritual,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Environmental,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Intellectual,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Occupational- loss of job,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Financial,</a:t>
            </a:r>
          </a:p>
          <a:p>
            <a:pPr marL="342900" indent="-342900"/>
            <a:endParaRPr lang="en-IN" sz="2400" dirty="0">
              <a:solidFill>
                <a:srgbClr val="333333"/>
              </a:solidFill>
              <a:latin typeface="Times New Roman"/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Times New Roman"/>
              <a:ea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1098-EACC-4733-BC65-F2349171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DDD47-8A3F-4E53-B7AC-EABB0A4C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9312" y="1163608"/>
            <a:ext cx="61206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Other challenges include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Acute shortage of health care workers because of quarantine,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Health care workers attrition,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Violence against health care workers,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Social isolation and stigma,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A shocking professional demands,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Long duty hours,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Increased load of work &amp; long hours in PPE,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Shortage of PPE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Ethical dilemmas,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dirty="0">
                <a:solidFill>
                  <a:srgbClr val="333333"/>
                </a:solidFill>
                <a:latin typeface="Times New Roman"/>
                <a:ea typeface="Calibri"/>
              </a:rPr>
              <a:t>Family demands  etc,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333333"/>
              </a:solidFill>
              <a:latin typeface="Times New Roman"/>
              <a:ea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095-6AA2-478F-916C-F7F151C1EC84}" type="datetime1">
              <a:rPr lang="en-US" smtClean="0"/>
              <a:t>5/4/2021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C6808-7AE6-496F-BBE6-A497DCB9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5" y="2708920"/>
            <a:ext cx="2516504" cy="23370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CC2A-8C6B-4FEA-A5B0-B001E1C1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AB361-556B-46C8-872A-335A5BA5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23317"/>
            <a:ext cx="8077200" cy="452596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Overcoming challenging crisis-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Building Self-care among Nurses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Self-care</a:t>
            </a:r>
            <a:r>
              <a:rPr lang="en-US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 is any activity that we do deliberately in order to take care of our mental, emotional, and physical health.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Good </a:t>
            </a:r>
            <a:r>
              <a:rPr lang="en-US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self-care</a:t>
            </a:r>
            <a:r>
              <a:rPr lang="en-US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 is key to improved mood and reduced anxiety.</a:t>
            </a:r>
            <a:endParaRPr lang="en-US" sz="28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74800-D6EE-490F-B2CA-CA60CB0330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2874-8822-48FE-94E1-B1DC6787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92CCA7-6FE5-4A5B-BD1F-E1CFA2FA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077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Self-care Dimensions</a:t>
            </a:r>
          </a:p>
        </p:txBody>
      </p:sp>
      <p:pic>
        <p:nvPicPr>
          <p:cNvPr id="4" name="Content Placeholder 3" descr="https://kajabi-storefronts-production.global.ssl.fastly.net/kajabi-storefronts-production/blogs/20181/images/aCAG8eMSMq5xJMm1QTwx_file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3" t="1303" r="23179" b="1"/>
          <a:stretch/>
        </p:blipFill>
        <p:spPr bwMode="auto">
          <a:xfrm>
            <a:off x="314222" y="1922232"/>
            <a:ext cx="5841954" cy="466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AB422-5443-4DEC-A7D7-6088505F4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6612" r="16988" b="9241"/>
          <a:stretch/>
        </p:blipFill>
        <p:spPr>
          <a:xfrm>
            <a:off x="6156176" y="2326054"/>
            <a:ext cx="2592288" cy="31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5456-55FD-4B76-803E-581AD466A47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79231-0D9B-4222-A937-0F041205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EBC38-C666-40B3-A6E2-D8312065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1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Nurses preparedness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Self-care and Courage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Pandemic Crisis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Types Self-care Dimensions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Help you reach Highest potential in crisis situations.</a:t>
            </a:r>
            <a:endParaRPr lang="en-US" sz="19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Systemic Dimension of Self-Care -</a:t>
            </a: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Physical health, Habits around eating, Exercising and Sleeping.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Feel alive.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2. Emotive Dimension of Self-Care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Communication Skills, Triggers, Response to what’s happening around you. 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Peace and calm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A7CA3-D4AB-49EC-967E-48D28AB7DF1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9807B-EEB4-4C8F-A579-6795F6BF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nurses prepardness - self-care and courage in pandamic crisis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751F3-755B-453C-A327-42840CF0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8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1645</Words>
  <Application>Microsoft Office PowerPoint</Application>
  <PresentationFormat>On-screen Show (4:3)</PresentationFormat>
  <Paragraphs>268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Eras Medium ITC</vt:lpstr>
      <vt:lpstr>Monotype Corsiva</vt:lpstr>
      <vt:lpstr>Snap ITC</vt:lpstr>
      <vt:lpstr>Tempus Sans ITC</vt:lpstr>
      <vt:lpstr>Times New Roman</vt:lpstr>
      <vt:lpstr>Wingdings</vt:lpstr>
      <vt:lpstr>Office Theme</vt:lpstr>
      <vt:lpstr>RGUHS-ECHO India online training/ Education for COVID-19 Awareness  Topic: Nurses preparedness  Self-care and Courage in Pandemic Crisis</vt:lpstr>
      <vt:lpstr>Nurses preparedness  Self-care and Courage in Pandemic Crisis</vt:lpstr>
      <vt:lpstr>   Nurses preparedness  Self-care and Courage in Pandemic Crisis Nurses Frontline Warriors  “lost themselves in the service of others”  </vt:lpstr>
      <vt:lpstr>                                            Nurses preparedness  Self-care and Courage in Pandemic Crisis   Basic to any philosophy of nursing seems to be these three concepts: 1. Reverence for the gift of life; 2. Respect for the dignity worth, autonomy      &amp; individuality of each human beings; 3. Resolution to act dynamically in relation to       one’s beliefs –Ernestine Wiedenbach  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 Nurses preparedness  Self-care and Courage in Pandemic Crisis</vt:lpstr>
      <vt:lpstr>Nurses preparedness  Self-care and Courage in Pandemic Crisis</vt:lpstr>
      <vt:lpstr>Nurses preparedness Self-care and Courage among Nursing Pandemic  Crisis</vt:lpstr>
      <vt:lpstr>Nurses preparedness Self-care and Courage among Nursing Pandemic  Crisis</vt:lpstr>
      <vt:lpstr>Nurses preparedness  Self-care and Courage in Pandemic Crisis</vt:lpstr>
      <vt:lpstr>Nurses preparedness  Self-care and Courage in Pandemic Crisis 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</vt:lpstr>
      <vt:lpstr>Nurses preparedness  Self-care and Courage in Pandemic Crisis </vt:lpstr>
      <vt:lpstr>         Nurses preparedness          Self-care and Courage in Pandemic Crisis  Take Home Message –  Lets Pledge to:- Reverence, Respect   make Resolution  for the gift of life   &amp;  act dynamically in relation to one’s beliefs in COVID -19 Pandamic  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 Building Self-care and Courage among nursing, paramedical team during Covid-19 Crisis</dc:title>
  <dc:creator>CNO2</dc:creator>
  <cp:lastModifiedBy>Quality RLJH</cp:lastModifiedBy>
  <cp:revision>115</cp:revision>
  <dcterms:created xsi:type="dcterms:W3CDTF">2006-08-16T00:00:00Z</dcterms:created>
  <dcterms:modified xsi:type="dcterms:W3CDTF">2021-05-04T07:21:47Z</dcterms:modified>
</cp:coreProperties>
</file>