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78" r:id="rId3"/>
    <p:sldId id="341" r:id="rId4"/>
    <p:sldId id="279" r:id="rId5"/>
    <p:sldId id="332" r:id="rId6"/>
    <p:sldId id="265" r:id="rId7"/>
    <p:sldId id="281" r:id="rId8"/>
    <p:sldId id="280" r:id="rId9"/>
    <p:sldId id="333" r:id="rId10"/>
    <p:sldId id="282" r:id="rId11"/>
    <p:sldId id="283" r:id="rId12"/>
    <p:sldId id="334" r:id="rId13"/>
    <p:sldId id="284" r:id="rId14"/>
    <p:sldId id="285" r:id="rId15"/>
    <p:sldId id="286" r:id="rId16"/>
    <p:sldId id="335" r:id="rId17"/>
    <p:sldId id="288" r:id="rId18"/>
    <p:sldId id="381" r:id="rId19"/>
    <p:sldId id="289" r:id="rId20"/>
    <p:sldId id="336" r:id="rId21"/>
    <p:sldId id="291" r:id="rId22"/>
    <p:sldId id="292" r:id="rId23"/>
    <p:sldId id="337" r:id="rId24"/>
    <p:sldId id="294" r:id="rId25"/>
    <p:sldId id="295" r:id="rId26"/>
    <p:sldId id="338" r:id="rId27"/>
    <p:sldId id="264" r:id="rId28"/>
    <p:sldId id="339" r:id="rId29"/>
    <p:sldId id="296" r:id="rId30"/>
    <p:sldId id="322" r:id="rId31"/>
    <p:sldId id="324" r:id="rId32"/>
    <p:sldId id="325" r:id="rId33"/>
    <p:sldId id="271" r:id="rId34"/>
    <p:sldId id="326" r:id="rId35"/>
    <p:sldId id="300" r:id="rId36"/>
    <p:sldId id="272" r:id="rId37"/>
    <p:sldId id="32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79" r:id="rId48"/>
    <p:sldId id="31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B185A-8780-4AC2-A543-DACE42C2398D}" type="doc">
      <dgm:prSet loTypeId="urn:microsoft.com/office/officeart/2005/8/layout/process2" loCatId="process" qsTypeId="urn:microsoft.com/office/officeart/2005/8/quickstyle/3d3" qsCatId="3D" csTypeId="urn:microsoft.com/office/officeart/2005/8/colors/accent0_2" csCatId="mainScheme" phldr="1"/>
      <dgm:spPr/>
    </dgm:pt>
    <dgm:pt modelId="{FF2D0BA8-41B1-4139-8C77-1850F5355863}">
      <dgm:prSet phldrT="[Text]"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Face Mask Up to 12L/min</a:t>
          </a:r>
        </a:p>
      </dgm:t>
    </dgm:pt>
    <dgm:pt modelId="{F360BDC6-50C5-43EC-AC4A-C2EFE7CA1892}" type="parTrans" cxnId="{A20A131A-AC71-471F-8894-60D6FE11169F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4C0B063E-611B-47A5-922A-9E8AC21206C0}" type="sibTrans" cxnId="{A20A131A-AC71-471F-8894-60D6FE11169F}">
      <dgm:prSet custT="1"/>
      <dgm:spPr/>
      <dgm:t>
        <a:bodyPr/>
        <a:lstStyle/>
        <a:p>
          <a:endParaRPr lang="en-IN" sz="1000">
            <a:solidFill>
              <a:schemeClr val="tx1"/>
            </a:solidFill>
          </a:endParaRPr>
        </a:p>
      </dgm:t>
    </dgm:pt>
    <dgm:pt modelId="{5F62BD0B-CFF0-4495-B839-2DDFCEC8F94D}">
      <dgm:prSet phldrT="[Text]"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Non Rebreathing Mask  up to 15L/min</a:t>
          </a:r>
        </a:p>
      </dgm:t>
    </dgm:pt>
    <dgm:pt modelId="{6FFB417A-247F-4E22-88DC-BC501DE3C13F}" type="parTrans" cxnId="{730E02E8-E681-4F6E-9AFB-F7A64B789A5E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24791282-2E27-4B36-BE3B-E49D73A5E132}" type="sibTrans" cxnId="{730E02E8-E681-4F6E-9AFB-F7A64B789A5E}">
      <dgm:prSet custT="1"/>
      <dgm:spPr/>
      <dgm:t>
        <a:bodyPr/>
        <a:lstStyle/>
        <a:p>
          <a:endParaRPr lang="en-IN" sz="1000">
            <a:solidFill>
              <a:schemeClr val="tx1"/>
            </a:solidFill>
          </a:endParaRPr>
        </a:p>
      </dgm:t>
    </dgm:pt>
    <dgm:pt modelId="{8ED0252C-7D74-490C-8678-B5572AD85CEA}">
      <dgm:prSet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High Flow Nasal Canula</a:t>
          </a:r>
        </a:p>
      </dgm:t>
    </dgm:pt>
    <dgm:pt modelId="{D6310ACE-A75A-48BE-9AF4-98188A7F9B85}" type="parTrans" cxnId="{902D330D-1F85-43B6-A863-0A771C2A015D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E2CB70E1-13DE-4DF3-87D2-F27AF1BD62AA}" type="sibTrans" cxnId="{902D330D-1F85-43B6-A863-0A771C2A015D}">
      <dgm:prSet custT="1"/>
      <dgm:spPr/>
      <dgm:t>
        <a:bodyPr/>
        <a:lstStyle/>
        <a:p>
          <a:endParaRPr lang="en-IN" sz="1000">
            <a:solidFill>
              <a:schemeClr val="tx1"/>
            </a:solidFill>
          </a:endParaRPr>
        </a:p>
      </dgm:t>
    </dgm:pt>
    <dgm:pt modelId="{2F45E199-39C4-4380-A440-669C87AABF84}">
      <dgm:prSet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Non Invasive Ventilator</a:t>
          </a:r>
        </a:p>
      </dgm:t>
    </dgm:pt>
    <dgm:pt modelId="{9914130B-40D2-470B-8EF5-448D53D5D00F}" type="parTrans" cxnId="{984FD9A1-4BC3-4319-82F8-DED191685858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DD54D0AD-37DC-41F3-9936-5619CE66C4D1}" type="sibTrans" cxnId="{984FD9A1-4BC3-4319-82F8-DED191685858}">
      <dgm:prSet custT="1"/>
      <dgm:spPr/>
      <dgm:t>
        <a:bodyPr/>
        <a:lstStyle/>
        <a:p>
          <a:endParaRPr lang="en-IN" sz="1000">
            <a:solidFill>
              <a:schemeClr val="tx1"/>
            </a:solidFill>
          </a:endParaRPr>
        </a:p>
      </dgm:t>
    </dgm:pt>
    <dgm:pt modelId="{3B5118F6-6EC0-4DD1-9E90-6D2B342EECC7}">
      <dgm:prSet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Invasive Mechanical Ventilator</a:t>
          </a:r>
        </a:p>
      </dgm:t>
    </dgm:pt>
    <dgm:pt modelId="{3EB3B25A-469F-4AD1-857B-694CFC312627}" type="parTrans" cxnId="{B78DE7D1-7B52-4378-8019-27822D40531E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00358D77-F2CE-4C54-81F4-CFC9A549A160}" type="sibTrans" cxnId="{B78DE7D1-7B52-4378-8019-27822D40531E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1AA1B32A-710A-46FA-8635-E208C5913C3D}">
      <dgm:prSet phldrT="[Text]" custT="1"/>
      <dgm:spPr/>
      <dgm:t>
        <a:bodyPr/>
        <a:lstStyle/>
        <a:p>
          <a:r>
            <a:rPr lang="en-IN" sz="2800" dirty="0">
              <a:solidFill>
                <a:schemeClr val="tx1"/>
              </a:solidFill>
            </a:rPr>
            <a:t>Nasal Canula Up to 6L/min </a:t>
          </a:r>
        </a:p>
      </dgm:t>
    </dgm:pt>
    <dgm:pt modelId="{C429DDFE-ED11-4839-B144-AD1F3B884875}" type="parTrans" cxnId="{1C03574F-AED9-46D2-8F65-7B6BD748D4A8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DB96F47E-9ACC-469A-9E38-C3BDECBFC735}" type="sibTrans" cxnId="{1C03574F-AED9-46D2-8F65-7B6BD748D4A8}">
      <dgm:prSet custT="1"/>
      <dgm:spPr/>
      <dgm:t>
        <a:bodyPr/>
        <a:lstStyle/>
        <a:p>
          <a:endParaRPr lang="en-IN" sz="1000">
            <a:solidFill>
              <a:schemeClr val="tx1"/>
            </a:solidFill>
          </a:endParaRPr>
        </a:p>
      </dgm:t>
    </dgm:pt>
    <dgm:pt modelId="{07B2A44E-C1DE-4BA1-AC4A-73F92578FCF0}" type="pres">
      <dgm:prSet presAssocID="{AB2B185A-8780-4AC2-A543-DACE42C2398D}" presName="linearFlow" presStyleCnt="0">
        <dgm:presLayoutVars>
          <dgm:resizeHandles val="exact"/>
        </dgm:presLayoutVars>
      </dgm:prSet>
      <dgm:spPr/>
    </dgm:pt>
    <dgm:pt modelId="{7854C2AD-51A3-4940-A980-E0F32CD749FC}" type="pres">
      <dgm:prSet presAssocID="{1AA1B32A-710A-46FA-8635-E208C5913C3D}" presName="node" presStyleLbl="node1" presStyleIdx="0" presStyleCnt="6" custScaleX="228572">
        <dgm:presLayoutVars>
          <dgm:bulletEnabled val="1"/>
        </dgm:presLayoutVars>
      </dgm:prSet>
      <dgm:spPr/>
    </dgm:pt>
    <dgm:pt modelId="{1DE19F4F-5CCB-4BD0-BD37-1C5E9ABA7564}" type="pres">
      <dgm:prSet presAssocID="{DB96F47E-9ACC-469A-9E38-C3BDECBFC735}" presName="sibTrans" presStyleLbl="sibTrans2D1" presStyleIdx="0" presStyleCnt="5" custAng="16200000"/>
      <dgm:spPr>
        <a:prstGeom prst="upDownArrow">
          <a:avLst/>
        </a:prstGeom>
      </dgm:spPr>
    </dgm:pt>
    <dgm:pt modelId="{A60C842D-ACEB-491C-8364-9D25774E93E6}" type="pres">
      <dgm:prSet presAssocID="{DB96F47E-9ACC-469A-9E38-C3BDECBFC735}" presName="connectorText" presStyleLbl="sibTrans2D1" presStyleIdx="0" presStyleCnt="5"/>
      <dgm:spPr/>
    </dgm:pt>
    <dgm:pt modelId="{4E29BDBD-F004-4726-B669-7838D6CDDBA6}" type="pres">
      <dgm:prSet presAssocID="{FF2D0BA8-41B1-4139-8C77-1850F5355863}" presName="node" presStyleLbl="node1" presStyleIdx="1" presStyleCnt="6" custScaleX="228572">
        <dgm:presLayoutVars>
          <dgm:bulletEnabled val="1"/>
        </dgm:presLayoutVars>
      </dgm:prSet>
      <dgm:spPr/>
    </dgm:pt>
    <dgm:pt modelId="{C432C7B7-CE47-4466-8B9B-7E64D1B99713}" type="pres">
      <dgm:prSet presAssocID="{4C0B063E-611B-47A5-922A-9E8AC21206C0}" presName="sibTrans" presStyleLbl="sibTrans2D1" presStyleIdx="1" presStyleCnt="5" custAng="16200000"/>
      <dgm:spPr>
        <a:prstGeom prst="upDownArrow">
          <a:avLst/>
        </a:prstGeom>
      </dgm:spPr>
    </dgm:pt>
    <dgm:pt modelId="{46EEAA36-F298-4969-B914-7690E123236F}" type="pres">
      <dgm:prSet presAssocID="{4C0B063E-611B-47A5-922A-9E8AC21206C0}" presName="connectorText" presStyleLbl="sibTrans2D1" presStyleIdx="1" presStyleCnt="5"/>
      <dgm:spPr/>
    </dgm:pt>
    <dgm:pt modelId="{77B988ED-1377-4FA8-BCC6-426DCCB8462E}" type="pres">
      <dgm:prSet presAssocID="{5F62BD0B-CFF0-4495-B839-2DDFCEC8F94D}" presName="node" presStyleLbl="node1" presStyleIdx="2" presStyleCnt="6" custScaleX="228572">
        <dgm:presLayoutVars>
          <dgm:bulletEnabled val="1"/>
        </dgm:presLayoutVars>
      </dgm:prSet>
      <dgm:spPr/>
    </dgm:pt>
    <dgm:pt modelId="{561FAA39-8C06-4FE9-9478-8A5A65FE06A3}" type="pres">
      <dgm:prSet presAssocID="{24791282-2E27-4B36-BE3B-E49D73A5E132}" presName="sibTrans" presStyleLbl="sibTrans2D1" presStyleIdx="2" presStyleCnt="5" custAng="16007404"/>
      <dgm:spPr>
        <a:prstGeom prst="upDownArrow">
          <a:avLst/>
        </a:prstGeom>
      </dgm:spPr>
    </dgm:pt>
    <dgm:pt modelId="{F6545984-95AE-4B49-B836-094E301D7704}" type="pres">
      <dgm:prSet presAssocID="{24791282-2E27-4B36-BE3B-E49D73A5E132}" presName="connectorText" presStyleLbl="sibTrans2D1" presStyleIdx="2" presStyleCnt="5"/>
      <dgm:spPr/>
    </dgm:pt>
    <dgm:pt modelId="{7F739AF7-6009-44A5-92EF-C7F90F386C12}" type="pres">
      <dgm:prSet presAssocID="{8ED0252C-7D74-490C-8678-B5572AD85CEA}" presName="node" presStyleLbl="node1" presStyleIdx="3" presStyleCnt="6" custScaleX="228572">
        <dgm:presLayoutVars>
          <dgm:bulletEnabled val="1"/>
        </dgm:presLayoutVars>
      </dgm:prSet>
      <dgm:spPr/>
    </dgm:pt>
    <dgm:pt modelId="{819D9DEC-4391-4900-9DA6-5B9B57AFDC63}" type="pres">
      <dgm:prSet presAssocID="{E2CB70E1-13DE-4DF3-87D2-F27AF1BD62AA}" presName="sibTrans" presStyleLbl="sibTrans2D1" presStyleIdx="3" presStyleCnt="5" custAng="15851156"/>
      <dgm:spPr>
        <a:prstGeom prst="upDownArrow">
          <a:avLst/>
        </a:prstGeom>
      </dgm:spPr>
    </dgm:pt>
    <dgm:pt modelId="{AE8594B0-B873-492D-8F03-566080264A03}" type="pres">
      <dgm:prSet presAssocID="{E2CB70E1-13DE-4DF3-87D2-F27AF1BD62AA}" presName="connectorText" presStyleLbl="sibTrans2D1" presStyleIdx="3" presStyleCnt="5"/>
      <dgm:spPr/>
    </dgm:pt>
    <dgm:pt modelId="{809C333C-9E34-4153-BE52-6C324A5B99C5}" type="pres">
      <dgm:prSet presAssocID="{2F45E199-39C4-4380-A440-669C87AABF84}" presName="node" presStyleLbl="node1" presStyleIdx="4" presStyleCnt="6" custScaleX="228572">
        <dgm:presLayoutVars>
          <dgm:bulletEnabled val="1"/>
        </dgm:presLayoutVars>
      </dgm:prSet>
      <dgm:spPr/>
    </dgm:pt>
    <dgm:pt modelId="{FD06ABFD-C00D-47C8-B3E6-A52220047FBA}" type="pres">
      <dgm:prSet presAssocID="{DD54D0AD-37DC-41F3-9936-5619CE66C4D1}" presName="sibTrans" presStyleLbl="sibTrans2D1" presStyleIdx="4" presStyleCnt="5" custAng="16200000"/>
      <dgm:spPr>
        <a:prstGeom prst="upDownArrow">
          <a:avLst/>
        </a:prstGeom>
      </dgm:spPr>
    </dgm:pt>
    <dgm:pt modelId="{68FC82C1-4C36-49DD-8BFA-1CFAB22032AC}" type="pres">
      <dgm:prSet presAssocID="{DD54D0AD-37DC-41F3-9936-5619CE66C4D1}" presName="connectorText" presStyleLbl="sibTrans2D1" presStyleIdx="4" presStyleCnt="5"/>
      <dgm:spPr/>
    </dgm:pt>
    <dgm:pt modelId="{CF46153C-0853-4B10-98CC-42750DD0C272}" type="pres">
      <dgm:prSet presAssocID="{3B5118F6-6EC0-4DD1-9E90-6D2B342EECC7}" presName="node" presStyleLbl="node1" presStyleIdx="5" presStyleCnt="6" custScaleX="228572">
        <dgm:presLayoutVars>
          <dgm:bulletEnabled val="1"/>
        </dgm:presLayoutVars>
      </dgm:prSet>
      <dgm:spPr/>
    </dgm:pt>
  </dgm:ptLst>
  <dgm:cxnLst>
    <dgm:cxn modelId="{902D330D-1F85-43B6-A863-0A771C2A015D}" srcId="{AB2B185A-8780-4AC2-A543-DACE42C2398D}" destId="{8ED0252C-7D74-490C-8678-B5572AD85CEA}" srcOrd="3" destOrd="0" parTransId="{D6310ACE-A75A-48BE-9AF4-98188A7F9B85}" sibTransId="{E2CB70E1-13DE-4DF3-87D2-F27AF1BD62AA}"/>
    <dgm:cxn modelId="{E7219913-F04C-40E3-BCFC-B3165EB300A1}" type="presOf" srcId="{24791282-2E27-4B36-BE3B-E49D73A5E132}" destId="{F6545984-95AE-4B49-B836-094E301D7704}" srcOrd="1" destOrd="0" presId="urn:microsoft.com/office/officeart/2005/8/layout/process2"/>
    <dgm:cxn modelId="{A20A131A-AC71-471F-8894-60D6FE11169F}" srcId="{AB2B185A-8780-4AC2-A543-DACE42C2398D}" destId="{FF2D0BA8-41B1-4139-8C77-1850F5355863}" srcOrd="1" destOrd="0" parTransId="{F360BDC6-50C5-43EC-AC4A-C2EFE7CA1892}" sibTransId="{4C0B063E-611B-47A5-922A-9E8AC21206C0}"/>
    <dgm:cxn modelId="{50E9522B-92F8-4C6F-BF13-1B0E5E580C15}" type="presOf" srcId="{DB96F47E-9ACC-469A-9E38-C3BDECBFC735}" destId="{A60C842D-ACEB-491C-8364-9D25774E93E6}" srcOrd="1" destOrd="0" presId="urn:microsoft.com/office/officeart/2005/8/layout/process2"/>
    <dgm:cxn modelId="{E669E45E-4653-4880-8B80-DB33EE9528FA}" type="presOf" srcId="{2F45E199-39C4-4380-A440-669C87AABF84}" destId="{809C333C-9E34-4153-BE52-6C324A5B99C5}" srcOrd="0" destOrd="0" presId="urn:microsoft.com/office/officeart/2005/8/layout/process2"/>
    <dgm:cxn modelId="{AE182642-A711-4DA0-BB8C-254E6BFF7F17}" type="presOf" srcId="{5F62BD0B-CFF0-4495-B839-2DDFCEC8F94D}" destId="{77B988ED-1377-4FA8-BCC6-426DCCB8462E}" srcOrd="0" destOrd="0" presId="urn:microsoft.com/office/officeart/2005/8/layout/process2"/>
    <dgm:cxn modelId="{9A29A465-8478-4614-BDE5-36DC1479A26F}" type="presOf" srcId="{24791282-2E27-4B36-BE3B-E49D73A5E132}" destId="{561FAA39-8C06-4FE9-9478-8A5A65FE06A3}" srcOrd="0" destOrd="0" presId="urn:microsoft.com/office/officeart/2005/8/layout/process2"/>
    <dgm:cxn modelId="{093A2A46-5B0A-40DC-8397-95876A3F1602}" type="presOf" srcId="{AB2B185A-8780-4AC2-A543-DACE42C2398D}" destId="{07B2A44E-C1DE-4BA1-AC4A-73F92578FCF0}" srcOrd="0" destOrd="0" presId="urn:microsoft.com/office/officeart/2005/8/layout/process2"/>
    <dgm:cxn modelId="{1C03574F-AED9-46D2-8F65-7B6BD748D4A8}" srcId="{AB2B185A-8780-4AC2-A543-DACE42C2398D}" destId="{1AA1B32A-710A-46FA-8635-E208C5913C3D}" srcOrd="0" destOrd="0" parTransId="{C429DDFE-ED11-4839-B144-AD1F3B884875}" sibTransId="{DB96F47E-9ACC-469A-9E38-C3BDECBFC735}"/>
    <dgm:cxn modelId="{B0D12B9C-5091-47E7-99BC-0BF61D7CCF6A}" type="presOf" srcId="{DD54D0AD-37DC-41F3-9936-5619CE66C4D1}" destId="{FD06ABFD-C00D-47C8-B3E6-A52220047FBA}" srcOrd="0" destOrd="0" presId="urn:microsoft.com/office/officeart/2005/8/layout/process2"/>
    <dgm:cxn modelId="{9786AA9C-E376-4BCE-87EF-4D1469CE8666}" type="presOf" srcId="{DB96F47E-9ACC-469A-9E38-C3BDECBFC735}" destId="{1DE19F4F-5CCB-4BD0-BD37-1C5E9ABA7564}" srcOrd="0" destOrd="0" presId="urn:microsoft.com/office/officeart/2005/8/layout/process2"/>
    <dgm:cxn modelId="{984FD9A1-4BC3-4319-82F8-DED191685858}" srcId="{AB2B185A-8780-4AC2-A543-DACE42C2398D}" destId="{2F45E199-39C4-4380-A440-669C87AABF84}" srcOrd="4" destOrd="0" parTransId="{9914130B-40D2-470B-8EF5-448D53D5D00F}" sibTransId="{DD54D0AD-37DC-41F3-9936-5619CE66C4D1}"/>
    <dgm:cxn modelId="{7A1BD3A3-DFAA-477F-8EA3-91446338C175}" type="presOf" srcId="{DD54D0AD-37DC-41F3-9936-5619CE66C4D1}" destId="{68FC82C1-4C36-49DD-8BFA-1CFAB22032AC}" srcOrd="1" destOrd="0" presId="urn:microsoft.com/office/officeart/2005/8/layout/process2"/>
    <dgm:cxn modelId="{DB88E2B5-3DCA-42A0-8C05-45239666A4C7}" type="presOf" srcId="{4C0B063E-611B-47A5-922A-9E8AC21206C0}" destId="{46EEAA36-F298-4969-B914-7690E123236F}" srcOrd="1" destOrd="0" presId="urn:microsoft.com/office/officeart/2005/8/layout/process2"/>
    <dgm:cxn modelId="{369A52C4-E4B3-4B4B-8305-02CA11800F9A}" type="presOf" srcId="{8ED0252C-7D74-490C-8678-B5572AD85CEA}" destId="{7F739AF7-6009-44A5-92EF-C7F90F386C12}" srcOrd="0" destOrd="0" presId="urn:microsoft.com/office/officeart/2005/8/layout/process2"/>
    <dgm:cxn modelId="{B78DE7D1-7B52-4378-8019-27822D40531E}" srcId="{AB2B185A-8780-4AC2-A543-DACE42C2398D}" destId="{3B5118F6-6EC0-4DD1-9E90-6D2B342EECC7}" srcOrd="5" destOrd="0" parTransId="{3EB3B25A-469F-4AD1-857B-694CFC312627}" sibTransId="{00358D77-F2CE-4C54-81F4-CFC9A549A160}"/>
    <dgm:cxn modelId="{A7BE2BD5-33EC-4F66-A300-C04627168241}" type="presOf" srcId="{1AA1B32A-710A-46FA-8635-E208C5913C3D}" destId="{7854C2AD-51A3-4940-A980-E0F32CD749FC}" srcOrd="0" destOrd="0" presId="urn:microsoft.com/office/officeart/2005/8/layout/process2"/>
    <dgm:cxn modelId="{75B186D7-2E31-4801-A7E9-A86115874758}" type="presOf" srcId="{FF2D0BA8-41B1-4139-8C77-1850F5355863}" destId="{4E29BDBD-F004-4726-B669-7838D6CDDBA6}" srcOrd="0" destOrd="0" presId="urn:microsoft.com/office/officeart/2005/8/layout/process2"/>
    <dgm:cxn modelId="{D21F93E3-84F8-4D96-8A34-724CE10A3581}" type="presOf" srcId="{E2CB70E1-13DE-4DF3-87D2-F27AF1BD62AA}" destId="{819D9DEC-4391-4900-9DA6-5B9B57AFDC63}" srcOrd="0" destOrd="0" presId="urn:microsoft.com/office/officeart/2005/8/layout/process2"/>
    <dgm:cxn modelId="{FB5288E4-337E-4111-B00E-65A82E5F258C}" type="presOf" srcId="{4C0B063E-611B-47A5-922A-9E8AC21206C0}" destId="{C432C7B7-CE47-4466-8B9B-7E64D1B99713}" srcOrd="0" destOrd="0" presId="urn:microsoft.com/office/officeart/2005/8/layout/process2"/>
    <dgm:cxn modelId="{730E02E8-E681-4F6E-9AFB-F7A64B789A5E}" srcId="{AB2B185A-8780-4AC2-A543-DACE42C2398D}" destId="{5F62BD0B-CFF0-4495-B839-2DDFCEC8F94D}" srcOrd="2" destOrd="0" parTransId="{6FFB417A-247F-4E22-88DC-BC501DE3C13F}" sibTransId="{24791282-2E27-4B36-BE3B-E49D73A5E132}"/>
    <dgm:cxn modelId="{B9BFBBEB-D87E-4276-9391-F4D3B385517F}" type="presOf" srcId="{E2CB70E1-13DE-4DF3-87D2-F27AF1BD62AA}" destId="{AE8594B0-B873-492D-8F03-566080264A03}" srcOrd="1" destOrd="0" presId="urn:microsoft.com/office/officeart/2005/8/layout/process2"/>
    <dgm:cxn modelId="{B88961FC-D4E4-46DD-8C91-0BE5F38C5C42}" type="presOf" srcId="{3B5118F6-6EC0-4DD1-9E90-6D2B342EECC7}" destId="{CF46153C-0853-4B10-98CC-42750DD0C272}" srcOrd="0" destOrd="0" presId="urn:microsoft.com/office/officeart/2005/8/layout/process2"/>
    <dgm:cxn modelId="{D935CAE7-7202-45D3-BCA7-B0BEFB7BF219}" type="presParOf" srcId="{07B2A44E-C1DE-4BA1-AC4A-73F92578FCF0}" destId="{7854C2AD-51A3-4940-A980-E0F32CD749FC}" srcOrd="0" destOrd="0" presId="urn:microsoft.com/office/officeart/2005/8/layout/process2"/>
    <dgm:cxn modelId="{AE5BCFB7-26C9-456C-B713-CDA2DD0FC253}" type="presParOf" srcId="{07B2A44E-C1DE-4BA1-AC4A-73F92578FCF0}" destId="{1DE19F4F-5CCB-4BD0-BD37-1C5E9ABA7564}" srcOrd="1" destOrd="0" presId="urn:microsoft.com/office/officeart/2005/8/layout/process2"/>
    <dgm:cxn modelId="{BFB17125-052F-4D00-A8D4-1DD2210B821F}" type="presParOf" srcId="{1DE19F4F-5CCB-4BD0-BD37-1C5E9ABA7564}" destId="{A60C842D-ACEB-491C-8364-9D25774E93E6}" srcOrd="0" destOrd="0" presId="urn:microsoft.com/office/officeart/2005/8/layout/process2"/>
    <dgm:cxn modelId="{9E03332E-FED8-4110-BA37-5C3686CDA3FB}" type="presParOf" srcId="{07B2A44E-C1DE-4BA1-AC4A-73F92578FCF0}" destId="{4E29BDBD-F004-4726-B669-7838D6CDDBA6}" srcOrd="2" destOrd="0" presId="urn:microsoft.com/office/officeart/2005/8/layout/process2"/>
    <dgm:cxn modelId="{F88A2595-E188-4BBE-AA25-8B28E15A2FDD}" type="presParOf" srcId="{07B2A44E-C1DE-4BA1-AC4A-73F92578FCF0}" destId="{C432C7B7-CE47-4466-8B9B-7E64D1B99713}" srcOrd="3" destOrd="0" presId="urn:microsoft.com/office/officeart/2005/8/layout/process2"/>
    <dgm:cxn modelId="{EB38D59C-64DF-4648-A0E6-986AD9C18AB3}" type="presParOf" srcId="{C432C7B7-CE47-4466-8B9B-7E64D1B99713}" destId="{46EEAA36-F298-4969-B914-7690E123236F}" srcOrd="0" destOrd="0" presId="urn:microsoft.com/office/officeart/2005/8/layout/process2"/>
    <dgm:cxn modelId="{808D196E-8BF9-41F2-931E-D2331966ABD0}" type="presParOf" srcId="{07B2A44E-C1DE-4BA1-AC4A-73F92578FCF0}" destId="{77B988ED-1377-4FA8-BCC6-426DCCB8462E}" srcOrd="4" destOrd="0" presId="urn:microsoft.com/office/officeart/2005/8/layout/process2"/>
    <dgm:cxn modelId="{39035CEC-E99B-4251-8A32-645E0A13BF69}" type="presParOf" srcId="{07B2A44E-C1DE-4BA1-AC4A-73F92578FCF0}" destId="{561FAA39-8C06-4FE9-9478-8A5A65FE06A3}" srcOrd="5" destOrd="0" presId="urn:microsoft.com/office/officeart/2005/8/layout/process2"/>
    <dgm:cxn modelId="{4992FBEB-EEE4-4A58-A106-2243C2472454}" type="presParOf" srcId="{561FAA39-8C06-4FE9-9478-8A5A65FE06A3}" destId="{F6545984-95AE-4B49-B836-094E301D7704}" srcOrd="0" destOrd="0" presId="urn:microsoft.com/office/officeart/2005/8/layout/process2"/>
    <dgm:cxn modelId="{481C92A4-BD49-4FEA-9F3F-D3FA84E51822}" type="presParOf" srcId="{07B2A44E-C1DE-4BA1-AC4A-73F92578FCF0}" destId="{7F739AF7-6009-44A5-92EF-C7F90F386C12}" srcOrd="6" destOrd="0" presId="urn:microsoft.com/office/officeart/2005/8/layout/process2"/>
    <dgm:cxn modelId="{0C73E699-4857-4D3E-A815-49C6C0EE83A6}" type="presParOf" srcId="{07B2A44E-C1DE-4BA1-AC4A-73F92578FCF0}" destId="{819D9DEC-4391-4900-9DA6-5B9B57AFDC63}" srcOrd="7" destOrd="0" presId="urn:microsoft.com/office/officeart/2005/8/layout/process2"/>
    <dgm:cxn modelId="{428DC044-FB4F-4F84-A670-4317E9544B5E}" type="presParOf" srcId="{819D9DEC-4391-4900-9DA6-5B9B57AFDC63}" destId="{AE8594B0-B873-492D-8F03-566080264A03}" srcOrd="0" destOrd="0" presId="urn:microsoft.com/office/officeart/2005/8/layout/process2"/>
    <dgm:cxn modelId="{01EBF799-FCF8-40CB-9B21-1C5D1EAF6C34}" type="presParOf" srcId="{07B2A44E-C1DE-4BA1-AC4A-73F92578FCF0}" destId="{809C333C-9E34-4153-BE52-6C324A5B99C5}" srcOrd="8" destOrd="0" presId="urn:microsoft.com/office/officeart/2005/8/layout/process2"/>
    <dgm:cxn modelId="{D984BA2C-293C-4E5E-B1FE-FDBD5895024E}" type="presParOf" srcId="{07B2A44E-C1DE-4BA1-AC4A-73F92578FCF0}" destId="{FD06ABFD-C00D-47C8-B3E6-A52220047FBA}" srcOrd="9" destOrd="0" presId="urn:microsoft.com/office/officeart/2005/8/layout/process2"/>
    <dgm:cxn modelId="{244E633F-BF47-4F27-A1C6-9299C36C86B5}" type="presParOf" srcId="{FD06ABFD-C00D-47C8-B3E6-A52220047FBA}" destId="{68FC82C1-4C36-49DD-8BFA-1CFAB22032AC}" srcOrd="0" destOrd="0" presId="urn:microsoft.com/office/officeart/2005/8/layout/process2"/>
    <dgm:cxn modelId="{B7118537-5A98-46F7-BF67-F8AC4534CA22}" type="presParOf" srcId="{07B2A44E-C1DE-4BA1-AC4A-73F92578FCF0}" destId="{CF46153C-0853-4B10-98CC-42750DD0C272}" srcOrd="10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4C2AD-51A3-4940-A980-E0F32CD749FC}">
      <dsp:nvSpPr>
        <dsp:cNvPr id="0" name=""/>
        <dsp:cNvSpPr/>
      </dsp:nvSpPr>
      <dsp:spPr>
        <a:xfrm>
          <a:off x="0" y="5562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Nasal Canula Up to 6L/min </a:t>
          </a:r>
        </a:p>
      </dsp:txBody>
      <dsp:txXfrm>
        <a:off x="21630" y="27192"/>
        <a:ext cx="3302157" cy="695226"/>
      </dsp:txXfrm>
    </dsp:sp>
    <dsp:sp modelId="{1DE19F4F-5CCB-4BD0-BD37-1C5E9ABA7564}">
      <dsp:nvSpPr>
        <dsp:cNvPr id="0" name=""/>
        <dsp:cNvSpPr/>
      </dsp:nvSpPr>
      <dsp:spPr>
        <a:xfrm>
          <a:off x="1534242" y="762511"/>
          <a:ext cx="276932" cy="33231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>
            <a:solidFill>
              <a:schemeClr val="tx1"/>
            </a:solidFill>
          </a:endParaRPr>
        </a:p>
      </dsp:txBody>
      <dsp:txXfrm rot="-5400000">
        <a:off x="1531473" y="831744"/>
        <a:ext cx="199390" cy="193852"/>
      </dsp:txXfrm>
    </dsp:sp>
    <dsp:sp modelId="{4E29BDBD-F004-4726-B669-7838D6CDDBA6}">
      <dsp:nvSpPr>
        <dsp:cNvPr id="0" name=""/>
        <dsp:cNvSpPr/>
      </dsp:nvSpPr>
      <dsp:spPr>
        <a:xfrm>
          <a:off x="0" y="1113292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Face Mask Up to 12L/min</a:t>
          </a:r>
        </a:p>
      </dsp:txBody>
      <dsp:txXfrm>
        <a:off x="21630" y="1134922"/>
        <a:ext cx="3302157" cy="695226"/>
      </dsp:txXfrm>
    </dsp:sp>
    <dsp:sp modelId="{C432C7B7-CE47-4466-8B9B-7E64D1B99713}">
      <dsp:nvSpPr>
        <dsp:cNvPr id="0" name=""/>
        <dsp:cNvSpPr/>
      </dsp:nvSpPr>
      <dsp:spPr>
        <a:xfrm>
          <a:off x="1534242" y="1870240"/>
          <a:ext cx="276932" cy="33231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>
            <a:solidFill>
              <a:schemeClr val="tx1"/>
            </a:solidFill>
          </a:endParaRPr>
        </a:p>
      </dsp:txBody>
      <dsp:txXfrm rot="-5400000">
        <a:off x="1531473" y="1939473"/>
        <a:ext cx="199390" cy="193852"/>
      </dsp:txXfrm>
    </dsp:sp>
    <dsp:sp modelId="{77B988ED-1377-4FA8-BCC6-426DCCB8462E}">
      <dsp:nvSpPr>
        <dsp:cNvPr id="0" name=""/>
        <dsp:cNvSpPr/>
      </dsp:nvSpPr>
      <dsp:spPr>
        <a:xfrm>
          <a:off x="0" y="2221021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Non Rebreathing Mask  up to 15L/min</a:t>
          </a:r>
        </a:p>
      </dsp:txBody>
      <dsp:txXfrm>
        <a:off x="21630" y="2242651"/>
        <a:ext cx="3302157" cy="695226"/>
      </dsp:txXfrm>
    </dsp:sp>
    <dsp:sp modelId="{561FAA39-8C06-4FE9-9478-8A5A65FE06A3}">
      <dsp:nvSpPr>
        <dsp:cNvPr id="0" name=""/>
        <dsp:cNvSpPr/>
      </dsp:nvSpPr>
      <dsp:spPr>
        <a:xfrm rot="21407404">
          <a:off x="1534242" y="2977969"/>
          <a:ext cx="276932" cy="33231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>
            <a:solidFill>
              <a:schemeClr val="tx1"/>
            </a:solidFill>
          </a:endParaRPr>
        </a:p>
      </dsp:txBody>
      <dsp:txXfrm rot="-5400000">
        <a:off x="1531538" y="3049528"/>
        <a:ext cx="199390" cy="193852"/>
      </dsp:txXfrm>
    </dsp:sp>
    <dsp:sp modelId="{7F739AF7-6009-44A5-92EF-C7F90F386C12}">
      <dsp:nvSpPr>
        <dsp:cNvPr id="0" name=""/>
        <dsp:cNvSpPr/>
      </dsp:nvSpPr>
      <dsp:spPr>
        <a:xfrm>
          <a:off x="0" y="3328750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High Flow Nasal Canula</a:t>
          </a:r>
        </a:p>
      </dsp:txBody>
      <dsp:txXfrm>
        <a:off x="21630" y="3350380"/>
        <a:ext cx="3302157" cy="695226"/>
      </dsp:txXfrm>
    </dsp:sp>
    <dsp:sp modelId="{819D9DEC-4391-4900-9DA6-5B9B57AFDC63}">
      <dsp:nvSpPr>
        <dsp:cNvPr id="0" name=""/>
        <dsp:cNvSpPr/>
      </dsp:nvSpPr>
      <dsp:spPr>
        <a:xfrm rot="21251156">
          <a:off x="1534242" y="4085698"/>
          <a:ext cx="276932" cy="33231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>
            <a:solidFill>
              <a:schemeClr val="tx1"/>
            </a:solidFill>
          </a:endParaRPr>
        </a:p>
      </dsp:txBody>
      <dsp:txXfrm rot="-5400000">
        <a:off x="1531687" y="4159139"/>
        <a:ext cx="199390" cy="193852"/>
      </dsp:txXfrm>
    </dsp:sp>
    <dsp:sp modelId="{809C333C-9E34-4153-BE52-6C324A5B99C5}">
      <dsp:nvSpPr>
        <dsp:cNvPr id="0" name=""/>
        <dsp:cNvSpPr/>
      </dsp:nvSpPr>
      <dsp:spPr>
        <a:xfrm>
          <a:off x="0" y="4436479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Non Invasive Ventilator</a:t>
          </a:r>
        </a:p>
      </dsp:txBody>
      <dsp:txXfrm>
        <a:off x="21630" y="4458109"/>
        <a:ext cx="3302157" cy="695226"/>
      </dsp:txXfrm>
    </dsp:sp>
    <dsp:sp modelId="{FD06ABFD-C00D-47C8-B3E6-A52220047FBA}">
      <dsp:nvSpPr>
        <dsp:cNvPr id="0" name=""/>
        <dsp:cNvSpPr/>
      </dsp:nvSpPr>
      <dsp:spPr>
        <a:xfrm>
          <a:off x="1534242" y="5193428"/>
          <a:ext cx="276932" cy="33231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>
            <a:solidFill>
              <a:schemeClr val="tx1"/>
            </a:solidFill>
          </a:endParaRPr>
        </a:p>
      </dsp:txBody>
      <dsp:txXfrm rot="-5400000">
        <a:off x="1531473" y="5262661"/>
        <a:ext cx="199390" cy="193852"/>
      </dsp:txXfrm>
    </dsp:sp>
    <dsp:sp modelId="{CF46153C-0853-4B10-98CC-42750DD0C272}">
      <dsp:nvSpPr>
        <dsp:cNvPr id="0" name=""/>
        <dsp:cNvSpPr/>
      </dsp:nvSpPr>
      <dsp:spPr>
        <a:xfrm>
          <a:off x="0" y="5544209"/>
          <a:ext cx="3345417" cy="7384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</a:rPr>
            <a:t>Invasive Mechanical Ventilator</a:t>
          </a:r>
        </a:p>
      </dsp:txBody>
      <dsp:txXfrm>
        <a:off x="21630" y="5565839"/>
        <a:ext cx="3302157" cy="69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FB0B-C9F9-4E49-AD09-AE9DF9111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AB58E-68E5-457C-ABD4-8881B0EE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9EE7-61B1-4018-AF8D-F4CC3C7A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BE40-6DCF-4F1F-9D0A-6A4BD691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74F7-A900-4255-B62F-78827F24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9978-944C-410D-AD00-F57F106A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4DFEF-A224-4B35-B1ED-8079D0BEE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4615-8E49-4B38-AF10-D7B55E2D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D950-8DFF-4A13-A954-1AA284DA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A197-8342-4BD0-9D19-5F355C19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93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CB395-6E19-4CED-BC37-9FED89A22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8CC18-F545-427F-8C10-BF70F020A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F9A5-2AF3-4C34-88F7-F4BBBD75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68CD-D8B4-49D6-B143-73144BB7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D954-E162-481D-9FCC-D544CEE3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61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564C-0CDD-472E-A40B-8CB1825F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51F3-B97E-4168-BA74-FB54AD47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6123-D87C-4712-80F3-FCC19D0D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1654-FCC1-43F9-BB86-B470A2BE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37B4B-481F-48F8-A7E7-A01BB8F8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5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37ED-1C67-41D3-91A6-F84142DF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A140C-74D8-41B8-87B6-56F560F36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6CFF-5142-4255-B0A3-1A42D77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311FC-C329-4A26-AF02-DFFBB162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82975-A85D-465F-8E1E-44F2E307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65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B54B-4238-4639-BE90-E9022E72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648C-6F09-4213-BA9C-BF9F3CE13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A1C0E-5E7C-495C-B13E-5FAF8F79C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A66E9-8EF1-4110-B408-B92B29D2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ABA7-5E7B-4E64-8852-D42D68C3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59ADE-0CBF-488C-A4A5-8F97FBCA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95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7A92-4309-4039-BEF1-F7CE4922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D41E-CEB9-4A27-A8C4-B98CFF0C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A4244-A25F-46D3-8FAA-98277896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5F4B7-E2BD-4D0B-9B10-5821989C9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408DC-D6CA-4EF0-8E21-52939CBF4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5B366-1622-43A4-86ED-D5EC83E3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3940E-FDD0-408F-91FA-B61FDFD5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22D54-AEBE-4095-96BB-B9D5CE1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6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56BF-61B4-4BF0-BD86-F612C4D2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4ABC9-BCFB-4D3B-9F5C-E8F0B050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8E9F1-0B77-42CD-984F-6CA2C9C4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7290C-7694-4631-B7E9-65CEEEF4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0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9C474-445C-482A-9330-D4D18951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1FEA4-ED0F-4C21-96C3-03A19C75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1E3B5-91F2-44C3-B162-664DCFEF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8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A2AF-65C0-4CCA-9448-0BFA7CBA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04D9-1CD6-4E17-94A6-449B5D6E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194CE-EB54-4BF1-9609-88E98ADBB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F625E-7B78-4574-A2C0-9ADED897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5CF9F-43E6-4888-A302-9C2D5784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AD1FC-55E5-4B87-BD0C-BB25068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63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3797-906B-49BE-A51E-56910D16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48486-E8EC-46BE-88C9-426BAB0E4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A05AB-3D64-4118-B229-1A5C31A21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A53E2-6465-4B82-9620-6A7F95B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34353-0771-43CC-9AE7-A6FAC2E1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BB9B7-43D1-4113-BF4F-65559D4E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92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F3E95-88BE-4EAB-8636-C9639954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2DCE-3A80-4027-8B21-592C9777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5144A-6C44-4D58-A770-8D56914AC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C83F-9DFA-4847-A349-F70A22A30E9A}" type="datetimeFigureOut">
              <a:rPr lang="en-IN" smtClean="0"/>
              <a:t>30-04-2021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37BC-0796-44F5-B95D-F54B45F65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35C0-8841-4973-9A92-7B570EA4D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533F-586B-46BC-9894-85697804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12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C495F1-E38B-49CC-86A4-BAA5DE6CC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344" y="1599842"/>
            <a:ext cx="9144000" cy="171235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atin typeface="Palatino Linotype" panose="02040502050505030304" pitchFamily="18" charset="0"/>
              </a:rPr>
              <a:t>Guidelines For Management of COVID19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56B35A-DA36-4F9D-8C7C-5F8BB4CE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202" y="3386935"/>
            <a:ext cx="9144000" cy="429635"/>
          </a:xfrm>
        </p:spPr>
        <p:txBody>
          <a:bodyPr/>
          <a:lstStyle/>
          <a:p>
            <a:r>
              <a:rPr lang="en-IN" b="1" dirty="0">
                <a:latin typeface="Palatino Linotype" panose="02040502050505030304" pitchFamily="18" charset="0"/>
              </a:rPr>
              <a:t>A Point of Care Approach. (Version 4.0)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53001-4904-430D-961D-E0DA45529A62}"/>
              </a:ext>
            </a:extLst>
          </p:cNvPr>
          <p:cNvSpPr txBox="1"/>
          <p:nvPr/>
        </p:nvSpPr>
        <p:spPr>
          <a:xfrm>
            <a:off x="2546251" y="4753622"/>
            <a:ext cx="684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marR="357505"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Shashi Bhushan B L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MD (Pulmonary Medicine) FCCP(USA)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Member, COVID19 Technical Advisory Committee Karnataka State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Member, COVID19 Expert Committee, RGUHS, Bangalore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Nodal Officer, Centre of Excellence, Dept of H&amp;FW, GOK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&amp; Head, Department of Pulmonary Medicine,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Victoria Hospital, Bangalore Medical College &amp; Research Institute,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57505" algn="ctr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Bangalore</a:t>
            </a:r>
            <a:endParaRPr lang="en-I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3963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676F-3E15-42F9-A743-46357E6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8129E-8DEA-46C7-98D9-B1B2FAFF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A/B, with no adequate facilities for proper Home Isolation will be in CCC</a:t>
            </a:r>
          </a:p>
          <a:p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Investigations:</a:t>
            </a:r>
          </a:p>
          <a:p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CBC</a:t>
            </a:r>
          </a:p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RBS</a:t>
            </a:r>
          </a:p>
          <a:p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CXR</a:t>
            </a:r>
          </a:p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monitoring 6 hourly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6MWT (Six-minute Walk Test) / 3MWT</a:t>
            </a:r>
          </a:p>
          <a:p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9E4C0F-0E8B-443A-A160-8D0C78CC050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 CARE CENTRES </a:t>
            </a:r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(CCC)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47394EE-B0AF-4717-8B2E-A17139C95201}"/>
              </a:ext>
            </a:extLst>
          </p:cNvPr>
          <p:cNvSpPr txBox="1"/>
          <p:nvPr/>
        </p:nvSpPr>
        <p:spPr>
          <a:xfrm>
            <a:off x="6947398" y="4349802"/>
            <a:ext cx="3826619" cy="116310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Desaturation &gt;4% on 6MWT is an indication to shift to DCHC/DCH immediately. 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83897B9-B0D1-4B9F-B99A-0F1462455467}"/>
              </a:ext>
            </a:extLst>
          </p:cNvPr>
          <p:cNvSpPr txBox="1"/>
          <p:nvPr/>
        </p:nvSpPr>
        <p:spPr>
          <a:xfrm>
            <a:off x="6954623" y="3062302"/>
            <a:ext cx="3763328" cy="10591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of BP Apparatus, Thermometers and Pulse Oximeters is a Must.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F1990-234B-4E16-AF56-33F3F8EC162B}"/>
              </a:ext>
            </a:extLst>
          </p:cNvPr>
          <p:cNvSpPr txBox="1"/>
          <p:nvPr/>
        </p:nvSpPr>
        <p:spPr>
          <a:xfrm>
            <a:off x="2222695" y="6334780"/>
            <a:ext cx="9706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of beds in CCCs should have facility for Oxygen Supply</a:t>
            </a:r>
            <a:endParaRPr lang="en-IN" sz="28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D10A4-59CE-4323-AFA8-A2C1D74A387D}"/>
              </a:ext>
            </a:extLst>
          </p:cNvPr>
          <p:cNvSpPr/>
          <p:nvPr/>
        </p:nvSpPr>
        <p:spPr>
          <a:xfrm>
            <a:off x="10531743" y="14912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736089-1951-4822-8765-3735D163F75A}"/>
              </a:ext>
            </a:extLst>
          </p:cNvPr>
          <p:cNvSpPr/>
          <p:nvPr/>
        </p:nvSpPr>
        <p:spPr>
          <a:xfrm>
            <a:off x="11350258" y="14976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8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07F3D-6E32-4BC5-BFFA-FFEE44DF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E2F47B-2D5A-4AA7-A47A-9BE07DE8C3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 CARE CENTRES </a:t>
            </a:r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(CCC)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0A5CC-8ED3-424A-9D73-3A51161967FA}"/>
              </a:ext>
            </a:extLst>
          </p:cNvPr>
          <p:cNvSpPr txBox="1"/>
          <p:nvPr/>
        </p:nvSpPr>
        <p:spPr>
          <a:xfrm>
            <a:off x="590843" y="1463040"/>
            <a:ext cx="9878374" cy="423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Ivermectin 12mg OD for 3 days 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T. Favipiravir 1800mg 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BD on Day 1, f/b 800mg 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BD for 6 days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DPI/MDI Budesonide 800mg 1-0-1, for 5 days, in case fever/cough doesn’t subside by 5 days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Zinc 50mg OD</a:t>
            </a:r>
          </a:p>
          <a:p>
            <a:endParaRPr lang="en-IN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3DB685-E2EC-46B8-B3E9-3DBF5D3F8EAC}"/>
              </a:ext>
            </a:extLst>
          </p:cNvPr>
          <p:cNvSpPr/>
          <p:nvPr/>
        </p:nvSpPr>
        <p:spPr>
          <a:xfrm>
            <a:off x="10653395" y="120992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DAAF99-FE72-4728-8BAA-6B0FBEA3DA08}"/>
              </a:ext>
            </a:extLst>
          </p:cNvPr>
          <p:cNvSpPr/>
          <p:nvPr/>
        </p:nvSpPr>
        <p:spPr>
          <a:xfrm>
            <a:off x="11471910" y="121627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2D65-8633-47D4-B1AD-BD64B697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48C1-4182-4955-87CB-192F9DA57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/>
              <a:t>M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onitor Symptoms and Body Temperature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Oxygen saturation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Adequate Hydration/ Drink Plenty of Fluids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Oxygen saturation with a Pulse Oximeter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BP twice a day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6MWT everyday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4F51B-516A-407F-885C-296124DFFA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these patients Develops these symptoms/signs: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Shortness of Breath (Breathlessness)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Resting Heart Rate &gt;100, Palpitations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&lt;94% on any occasion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6MWT induced Desaturation of &gt;4%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Neutrophil Lymphocyte Ratio &gt;3.5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Worsening of Symptoms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Shifted immediately to DCHC/DCH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8A756-18EB-4755-8D01-4752BAD8D63F}"/>
              </a:ext>
            </a:extLst>
          </p:cNvPr>
          <p:cNvSpPr txBox="1"/>
          <p:nvPr/>
        </p:nvSpPr>
        <p:spPr>
          <a:xfrm>
            <a:off x="884581" y="6305789"/>
            <a:ext cx="941235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Counselling of the Patient &amp; family members 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very important.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350E92-0093-4A9A-A330-5AECEFFBF0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 CARE CENTRES </a:t>
            </a:r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(CCC)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25E9F9-15E3-483E-89B2-D9462F549EEF}"/>
              </a:ext>
            </a:extLst>
          </p:cNvPr>
          <p:cNvSpPr/>
          <p:nvPr/>
        </p:nvSpPr>
        <p:spPr>
          <a:xfrm>
            <a:off x="10653395" y="120992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2ADE4B-AD95-4823-A1C4-7BA2F8DB28C5}"/>
              </a:ext>
            </a:extLst>
          </p:cNvPr>
          <p:cNvSpPr/>
          <p:nvPr/>
        </p:nvSpPr>
        <p:spPr>
          <a:xfrm>
            <a:off x="11471910" y="121627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B1D5-7E53-4113-AE40-632D084D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1" y="294786"/>
            <a:ext cx="9867314" cy="1325563"/>
          </a:xfrm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will be released from home isolation/ Discharged from CCC:</a:t>
            </a:r>
            <a:endParaRPr lang="en-IN" sz="40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8FE3214-6EE0-4CC4-9FB3-E3A1EBA31DB9}"/>
              </a:ext>
            </a:extLst>
          </p:cNvPr>
          <p:cNvSpPr txBox="1"/>
          <p:nvPr/>
        </p:nvSpPr>
        <p:spPr>
          <a:xfrm>
            <a:off x="1013582" y="2131012"/>
            <a:ext cx="10578196" cy="415724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287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10 days of symptom onset (or date of sampling, for asymptomatic cases)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fever for 3 days consecutive,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oxygen saturation above 94;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need for any COVID-19 test (RT-PCR / CBNAAT /True-NAT/ Rapid Antigen Test) after the period of home isolation is over.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EBE5D8-C093-4EE0-B832-60BEB4BE70D7}"/>
              </a:ext>
            </a:extLst>
          </p:cNvPr>
          <p:cNvSpPr/>
          <p:nvPr/>
        </p:nvSpPr>
        <p:spPr>
          <a:xfrm>
            <a:off x="10222254" y="33200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3C08C-552F-4F33-8E37-B30AA2A6BC1F}"/>
              </a:ext>
            </a:extLst>
          </p:cNvPr>
          <p:cNvSpPr/>
          <p:nvPr/>
        </p:nvSpPr>
        <p:spPr>
          <a:xfrm>
            <a:off x="11040769" y="33264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0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E11-EFBE-44AA-8A05-6ED48171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A559B-B1D2-4FF6-AC4F-585F483F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4982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Symptomatic Patients with Comorbidities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&gt;60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DM/HTN/IHD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COPD/Chronic Lung Disease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Immunosuppressed State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CKD / CLD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36EA58-8108-475E-AD62-DFF9BF6BA5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2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Health Centres </a:t>
            </a:r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(DCHC)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46589E-5275-41AF-970E-D8DDD712EE76}"/>
              </a:ext>
            </a:extLst>
          </p:cNvPr>
          <p:cNvSpPr/>
          <p:nvPr/>
        </p:nvSpPr>
        <p:spPr>
          <a:xfrm>
            <a:off x="11363032" y="19164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6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BCFF3-9D3D-4400-8FD4-F136E5089B56}"/>
              </a:ext>
            </a:extLst>
          </p:cNvPr>
          <p:cNvSpPr txBox="1"/>
          <p:nvPr/>
        </p:nvSpPr>
        <p:spPr>
          <a:xfrm>
            <a:off x="5676314" y="1806070"/>
            <a:ext cx="6231986" cy="481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LFT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RFT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RBS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Chest Xray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6MWT/3MWT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HRCT Thorax (If Available)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CRP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D-Dimer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26D112E6-973D-4E1B-9136-D183D02A992E}"/>
              </a:ext>
            </a:extLst>
          </p:cNvPr>
          <p:cNvSpPr txBox="1"/>
          <p:nvPr/>
        </p:nvSpPr>
        <p:spPr>
          <a:xfrm>
            <a:off x="9305558" y="2549574"/>
            <a:ext cx="2426897" cy="1755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tests to be repeated after 72 hours, if baseline values are abnormal.</a:t>
            </a:r>
          </a:p>
        </p:txBody>
      </p:sp>
    </p:spTree>
    <p:extLst>
      <p:ext uri="{BB962C8B-B14F-4D97-AF65-F5344CB8AC3E}">
        <p14:creationId xmlns:p14="http://schemas.microsoft.com/office/powerpoint/2010/main" val="75026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E1D35-A9B3-4DCD-BFE5-9142EE505B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Health Centres </a:t>
            </a:r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(DCHC)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31BD2-DAFD-4598-A33A-96B2B14F2D9B}"/>
              </a:ext>
            </a:extLst>
          </p:cNvPr>
          <p:cNvSpPr txBox="1"/>
          <p:nvPr/>
        </p:nvSpPr>
        <p:spPr>
          <a:xfrm>
            <a:off x="366575" y="1429922"/>
            <a:ext cx="1063272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Ivermectin 12mg OD for 3 days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Favipiravir 1800mg 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BD on Day 1, f/b 800mg 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BD for 6 days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DPI/MDI Budesonide 800mg 1-0-1, for 5 days, in case fever/cough doesn’t subside by 5 days.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Zinc 50mg OD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LMWH [E.g., Enoxaparin 0.5mg/kg/day] S/C or Inj. Heparin 5000U, </a:t>
            </a:r>
            <a:r>
              <a:rPr lang="en-IN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D-Dimer &gt;1000ng/ml for 7 days.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194AE4-4A8A-4AAF-896D-D3594E7E2B2B}"/>
              </a:ext>
            </a:extLst>
          </p:cNvPr>
          <p:cNvSpPr/>
          <p:nvPr/>
        </p:nvSpPr>
        <p:spPr>
          <a:xfrm>
            <a:off x="11363032" y="19164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6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0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DC1C-B3BC-4427-BCFE-97BCD5E5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573450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on Oxygen therapy immediately</a:t>
            </a:r>
            <a:r>
              <a:rPr lang="en-I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IN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</a:t>
            </a:r>
            <a:r>
              <a:rPr lang="en-I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Saturation drops &lt;94%</a:t>
            </a:r>
            <a:r>
              <a:rPr lang="en-IN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Evidence of Pneumonia on CT.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Inj. Dexamethasone 6mg OD for 10 days. </a:t>
            </a:r>
          </a:p>
          <a:p>
            <a:pPr marL="685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Inj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Remdesivir 200mg on day1. f/b 100mg for next 4 days.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Symptoms and Body Temperature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Oxygen saturation 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Control and Management of Comorbidities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 if Clinical Signs of Bacterial Infection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Counselling of the Patient &amp; family members</a:t>
            </a: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D346B0-114E-4F6D-BF0F-4E2C5C45FB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Health Centres </a:t>
            </a:r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(DCHC)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875CB8-3472-492E-BB43-EFDC158CD9EF}"/>
              </a:ext>
            </a:extLst>
          </p:cNvPr>
          <p:cNvSpPr/>
          <p:nvPr/>
        </p:nvSpPr>
        <p:spPr>
          <a:xfrm>
            <a:off x="11363032" y="19164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6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2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3E3C-8C58-4263-82A9-DD763F11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D5EC-12BE-44B9-B88A-C427B815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7006" cy="664357"/>
          </a:xfrm>
        </p:spPr>
        <p:txBody>
          <a:bodyPr>
            <a:normAutofit/>
          </a:bodyPr>
          <a:lstStyle/>
          <a:p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 Without Respiratory Failure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DF8331-BD34-4A98-8AC4-74AFA561DD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2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F90347-F241-4E26-8B70-4D1007EE7EAF}"/>
              </a:ext>
            </a:extLst>
          </p:cNvPr>
          <p:cNvSpPr/>
          <p:nvPr/>
        </p:nvSpPr>
        <p:spPr>
          <a:xfrm>
            <a:off x="11471910" y="543340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430A5-3E59-4ED3-8D42-C651089B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63" y="1773627"/>
            <a:ext cx="5638800" cy="488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FEBE0-1DC7-4467-823A-6C3364E4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33" y="4943061"/>
            <a:ext cx="1918840" cy="1604491"/>
          </a:xfrm>
          <a:prstGeom prst="rect">
            <a:avLst/>
          </a:prstGeom>
        </p:spPr>
      </p:pic>
      <p:sp>
        <p:nvSpPr>
          <p:cNvPr id="10" name="Text Box 31">
            <a:extLst>
              <a:ext uri="{FF2B5EF4-FFF2-40B4-BE49-F238E27FC236}">
                <a16:creationId xmlns:a16="http://schemas.microsoft.com/office/drawing/2014/main" id="{A9ADCD86-68B8-4909-BB58-1FFD2F2551C5}"/>
              </a:ext>
            </a:extLst>
          </p:cNvPr>
          <p:cNvSpPr txBox="1"/>
          <p:nvPr/>
        </p:nvSpPr>
        <p:spPr>
          <a:xfrm>
            <a:off x="393895" y="4520182"/>
            <a:ext cx="5964702" cy="13439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decisions to be taken on the basis of Clinical Signs and Symptoms, rather than Blood and Radiological parameters.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68492-CB20-406E-95E9-A3F79FBDBC7C}"/>
              </a:ext>
            </a:extLst>
          </p:cNvPr>
          <p:cNvSpPr txBox="1"/>
          <p:nvPr/>
        </p:nvSpPr>
        <p:spPr>
          <a:xfrm>
            <a:off x="9003323" y="3432517"/>
            <a:ext cx="23071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Blood tests to be repeated after 48 hours, if baseline values are abnormal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4B5B1-3256-46CE-AE51-15E31C4B058F}"/>
              </a:ext>
            </a:extLst>
          </p:cNvPr>
          <p:cNvSpPr txBox="1"/>
          <p:nvPr/>
        </p:nvSpPr>
        <p:spPr>
          <a:xfrm>
            <a:off x="1111347" y="2250831"/>
            <a:ext cx="22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SpO2 &gt;94%</a:t>
            </a:r>
          </a:p>
        </p:txBody>
      </p:sp>
    </p:spTree>
    <p:extLst>
      <p:ext uri="{BB962C8B-B14F-4D97-AF65-F5344CB8AC3E}">
        <p14:creationId xmlns:p14="http://schemas.microsoft.com/office/powerpoint/2010/main" val="111391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EED05E-5340-4301-B995-2ECBB6D4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5157" y="4121426"/>
            <a:ext cx="2736574" cy="2736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9D2B3-22BE-4C53-8433-86B9F0202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94" y="1086678"/>
            <a:ext cx="3196760" cy="253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CEAFD-B9D2-4E63-BF54-03445363A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65" y="4224127"/>
            <a:ext cx="2421009" cy="242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5E7CF-0788-4DCA-990B-7DE6EE968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62" y="2126352"/>
            <a:ext cx="2227796" cy="1875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DA44E-94DA-4A44-85B0-DF6F6D7C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-225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 Delivery Devices And Fio2 Range</a:t>
            </a:r>
            <a:endParaRPr lang="en-IN" sz="7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300A74-56F9-42ED-B1D2-6E7CEB0FF0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052" y="1272210"/>
          <a:ext cx="3299792" cy="5196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070">
                  <a:extLst>
                    <a:ext uri="{9D8B030D-6E8A-4147-A177-3AD203B41FA5}">
                      <a16:colId xmlns:a16="http://schemas.microsoft.com/office/drawing/2014/main" val="126939008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3632890080"/>
                    </a:ext>
                  </a:extLst>
                </a:gridCol>
              </a:tblGrid>
              <a:tr h="6615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O2 Flow Rate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FiO2 (%)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2751553351"/>
                  </a:ext>
                </a:extLst>
              </a:tr>
              <a:tr h="236546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Nasal cannula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1 L/min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32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40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44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2073347443"/>
                  </a:ext>
                </a:extLst>
              </a:tr>
              <a:tr h="15847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Oxygen Mask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5-6 L/min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6-7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7-8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40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IN" sz="18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60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1565517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72AB62-B4AF-49B3-9117-82BD83C39D41}"/>
              </a:ext>
            </a:extLst>
          </p:cNvPr>
          <p:cNvGraphicFramePr>
            <a:graphicFrameLocks noGrp="1"/>
          </p:cNvGraphicFramePr>
          <p:nvPr/>
        </p:nvGraphicFramePr>
        <p:xfrm>
          <a:off x="6165575" y="1538384"/>
          <a:ext cx="3362738" cy="5273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790">
                  <a:extLst>
                    <a:ext uri="{9D8B030D-6E8A-4147-A177-3AD203B41FA5}">
                      <a16:colId xmlns:a16="http://schemas.microsoft.com/office/drawing/2014/main" val="930611442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3474867131"/>
                    </a:ext>
                  </a:extLst>
                </a:gridCol>
              </a:tblGrid>
              <a:tr h="201166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Venturi Mask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3 L/min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35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1048964769"/>
                  </a:ext>
                </a:extLst>
              </a:tr>
              <a:tr h="201166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Mask with Reservoir Bag ( Partial Rebreather)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6 L/min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10-12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n-IN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&gt;99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712608413"/>
                  </a:ext>
                </a:extLst>
              </a:tr>
              <a:tr h="614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Nonrebreathing Mask</a:t>
                      </a:r>
                      <a:endParaRPr lang="en-IN" sz="12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4-15 L/min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60-100</a:t>
                      </a:r>
                      <a:endParaRPr lang="en-IN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18249371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1128D1-FB68-4889-AB20-BE93C0DC7DD6}"/>
              </a:ext>
            </a:extLst>
          </p:cNvPr>
          <p:cNvGraphicFramePr>
            <a:graphicFrameLocks noGrp="1"/>
          </p:cNvGraphicFramePr>
          <p:nvPr/>
        </p:nvGraphicFramePr>
        <p:xfrm>
          <a:off x="5904946" y="865809"/>
          <a:ext cx="3424583" cy="697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1285">
                  <a:extLst>
                    <a:ext uri="{9D8B030D-6E8A-4147-A177-3AD203B41FA5}">
                      <a16:colId xmlns:a16="http://schemas.microsoft.com/office/drawing/2014/main" val="1950431036"/>
                    </a:ext>
                  </a:extLst>
                </a:gridCol>
                <a:gridCol w="1083298">
                  <a:extLst>
                    <a:ext uri="{9D8B030D-6E8A-4147-A177-3AD203B41FA5}">
                      <a16:colId xmlns:a16="http://schemas.microsoft.com/office/drawing/2014/main" val="2333632529"/>
                    </a:ext>
                  </a:extLst>
                </a:gridCol>
              </a:tblGrid>
              <a:tr h="6979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O2 Flow Rate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FiO2 (%)</a:t>
                      </a:r>
                      <a:endParaRPr lang="en-IN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80" marR="55380" marT="0" marB="0"/>
                </a:tc>
                <a:extLst>
                  <a:ext uri="{0D108BD9-81ED-4DB2-BD59-A6C34878D82A}">
                    <a16:rowId xmlns:a16="http://schemas.microsoft.com/office/drawing/2014/main" val="51605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4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7A92-2D33-4E40-97CD-88206331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E1E454-C2CE-4216-81A2-030D48D7A4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2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3B726-CE55-4E80-B01C-419E3B6BB7E6}"/>
              </a:ext>
            </a:extLst>
          </p:cNvPr>
          <p:cNvSpPr txBox="1"/>
          <p:nvPr/>
        </p:nvSpPr>
        <p:spPr>
          <a:xfrm>
            <a:off x="464232" y="1321981"/>
            <a:ext cx="11296357" cy="484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LMWH [E.g., Enoxaparin 0.5mg/kg/day] S/C or Inj. Heparin 5000U IV </a:t>
            </a:r>
            <a:r>
              <a:rPr lang="en-IN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 if D-Dimer &gt;1000ng/ml for 7 days/ till discharge if values of D-Dimer is still high &gt;500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CRP is elevated, Steroids can be Considered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Methylprednisolone 40mg IV [1-2mg/kg] for 5-10 days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Dexamethasone 6mg IV [0.2-0.4mg/kg] </a:t>
            </a:r>
          </a:p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Remdesivir 200mg IV OD on D1, F/b 100mg IV OD for 4 days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Zinc 50mg OD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F9F9D0-7748-45F1-9846-E139FD651A16}"/>
              </a:ext>
            </a:extLst>
          </p:cNvPr>
          <p:cNvSpPr/>
          <p:nvPr/>
        </p:nvSpPr>
        <p:spPr>
          <a:xfrm>
            <a:off x="11471910" y="543340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2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D52F-A119-4D8B-9C7E-101A8333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Our Aim </a:t>
            </a:r>
          </a:p>
          <a:p>
            <a:pPr marL="0" indent="0" algn="ctr">
              <a:buNone/>
            </a:pPr>
            <a:endParaRPr lang="en-US" sz="4000" dirty="0">
              <a:latin typeface="Times New Roman" panose="02020603050405020304" pitchFamily="18" charset="0"/>
              <a:ea typeface="Roboto"/>
              <a:cs typeface="Roboto"/>
            </a:endParaRPr>
          </a:p>
          <a:p>
            <a:pPr marL="0" indent="0" algn="ctr"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to make this </a:t>
            </a:r>
            <a:r>
              <a:rPr lang="en-US" sz="4000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Pandemic</a:t>
            </a:r>
            <a:r>
              <a:rPr lang="en-US" sz="40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 as an </a:t>
            </a:r>
            <a:r>
              <a:rPr lang="en-US" sz="4000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Epidemic</a:t>
            </a:r>
            <a:r>
              <a:rPr lang="en-US" sz="40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 first and then reduce it to an </a:t>
            </a:r>
            <a:r>
              <a:rPr lang="en-US" sz="4000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Endemic</a:t>
            </a:r>
            <a:r>
              <a:rPr lang="en-US" sz="40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 status, so that the infection is no more a matter of worry and can be easily dealt with, </a:t>
            </a:r>
          </a:p>
          <a:p>
            <a:pPr marL="0" indent="0" algn="ctr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Roboto"/>
              <a:cs typeface="Roboto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Times New Roman" panose="02020603050405020304" pitchFamily="18" charset="0"/>
                <a:ea typeface="Roboto"/>
                <a:cs typeface="Roboto"/>
              </a:rPr>
              <a:t>WE SHOULD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 START LIVING WITH THE VIRUS, RATHER THAN JUST EVADING IT</a:t>
            </a:r>
            <a:r>
              <a:rPr lang="en-US" sz="40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. </a:t>
            </a:r>
            <a:endParaRPr lang="en-IN" sz="4000" dirty="0">
              <a:effectLst/>
              <a:latin typeface="Roboto"/>
              <a:ea typeface="Roboto"/>
              <a:cs typeface="Roboto"/>
            </a:endParaRPr>
          </a:p>
          <a:p>
            <a:pPr algn="ctr"/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74261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1927-A32A-47D8-BB97-2208D550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F58D-0A98-47CD-A461-3FC791C5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6357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on Oxygen therapy if Saturation drops &lt;94%.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 Rehabilitation Exercises to be initiated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Counselling of the Patient &amp; family members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Symptoms and Body Temperature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Oxygen saturation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Control and Management of Comorbidities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 if Clinical Signs of Bacterial Infection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A6D4A-782F-4AA7-9FD2-C5183654F189}"/>
              </a:ext>
            </a:extLst>
          </p:cNvPr>
          <p:cNvSpPr txBox="1"/>
          <p:nvPr/>
        </p:nvSpPr>
        <p:spPr>
          <a:xfrm>
            <a:off x="8150087" y="3044364"/>
            <a:ext cx="4240696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 Signs: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&lt;90% on any occasion, PaO2 &lt;60mmHg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Neutrophil Lymphocyte Ratio &gt;17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0D22C7-09B7-466A-953B-16F72CBA99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2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071E56-96AB-4C76-A288-F3A257B30DFA}"/>
              </a:ext>
            </a:extLst>
          </p:cNvPr>
          <p:cNvSpPr/>
          <p:nvPr/>
        </p:nvSpPr>
        <p:spPr>
          <a:xfrm>
            <a:off x="11471910" y="543340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12D6-15AB-475B-9A22-8039E343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0DBD-082A-4FB7-9DC1-DC38CDCE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 with Respiratory Failure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94CB7C-FE19-4C96-8138-0F7471C96B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38AB8-E1FB-476C-A33A-33FF0417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1570160"/>
            <a:ext cx="5086350" cy="512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7E275-9B45-4325-BC83-38CE46F3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223" y="4770783"/>
            <a:ext cx="1834274" cy="15520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2D272EA-963F-403C-8EAC-0124CEA8E4A3}"/>
              </a:ext>
            </a:extLst>
          </p:cNvPr>
          <p:cNvSpPr/>
          <p:nvPr/>
        </p:nvSpPr>
        <p:spPr>
          <a:xfrm>
            <a:off x="11471910" y="613678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3E86B42B-8272-447B-85A7-9CA18269C8C6}"/>
              </a:ext>
            </a:extLst>
          </p:cNvPr>
          <p:cNvSpPr txBox="1"/>
          <p:nvPr/>
        </p:nvSpPr>
        <p:spPr>
          <a:xfrm>
            <a:off x="698695" y="4387661"/>
            <a:ext cx="5964702" cy="13439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decisions to be taken on the basis of Clinical Signs and Symptoms, rather than Blood and Radiological parameters.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EDF1B-075B-44FB-B90D-AD7F3DD3F3E2}"/>
              </a:ext>
            </a:extLst>
          </p:cNvPr>
          <p:cNvSpPr txBox="1"/>
          <p:nvPr/>
        </p:nvSpPr>
        <p:spPr>
          <a:xfrm>
            <a:off x="4572000" y="2363373"/>
            <a:ext cx="22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SpO2 &lt;94%</a:t>
            </a:r>
          </a:p>
        </p:txBody>
      </p:sp>
    </p:spTree>
    <p:extLst>
      <p:ext uri="{BB962C8B-B14F-4D97-AF65-F5344CB8AC3E}">
        <p14:creationId xmlns:p14="http://schemas.microsoft.com/office/powerpoint/2010/main" val="88158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E1DD-C75E-4FBE-9BA8-F8245CB4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90D4FC-D248-437A-B23B-D2B01659DD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989742-39AE-4006-8030-C2AC60609827}"/>
              </a:ext>
            </a:extLst>
          </p:cNvPr>
          <p:cNvSpPr/>
          <p:nvPr/>
        </p:nvSpPr>
        <p:spPr>
          <a:xfrm>
            <a:off x="11471910" y="613678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D7574-493C-4839-9AC2-3F73CDEF9AC8}"/>
              </a:ext>
            </a:extLst>
          </p:cNvPr>
          <p:cNvSpPr txBox="1"/>
          <p:nvPr/>
        </p:nvSpPr>
        <p:spPr>
          <a:xfrm>
            <a:off x="239151" y="1322116"/>
            <a:ext cx="11780571" cy="541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 Therapy as Appropriate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 (COVID19 Awake Repositioning-</a:t>
            </a:r>
            <a:r>
              <a:rPr lang="en-IN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Proning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Protocol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Methylprednisolone 40mg IV [1-2mg/kg] OD for 5-10 days  </a:t>
            </a:r>
            <a:r>
              <a:rPr lang="en-IN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Dexamethasone 6mg IV [0.2-0.4mg/kg] OD for 5-10 days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LMWH [E.g., Enoxaparin 0.5mg/kg/day] S/C or Inj. Heparin 5000 IU IV TID till the patient is discharged/ D-dimer levels &lt;500ng/dl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Remdesivir 200mg IV OD on D1, F/b 100mg IV OD for 4 days.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Use of Convalescent Plasma Therapy, 4-13ml/kg (Usually 200ml single dose is given slowly over not less than 2 hours) if Patient continues to be hypoxic when still on Antivirals; Not recommended after 6</a:t>
            </a:r>
            <a:r>
              <a:rPr lang="en-IN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of illness.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Zinc 50mg OD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3372-DEA6-447A-861D-0C1D5CDB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A365-924A-4EB7-BFAA-AECBA8E90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Control and Management of Comorbidities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Antibiotics if Clinical Signs of Bacterial Infection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 Rehabilitation Exercises to be initiated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Counselling of the Patient &amp; family members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 Signs: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&lt;90% on any occasion, PaO2 &lt;60mmHg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Neutrophil Lymphocyte Ratio &gt;17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DE0520-DE35-4E21-B8E0-CEDACA4A56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Wards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27AED9-739C-4759-9765-3A67A1ABA319}"/>
              </a:ext>
            </a:extLst>
          </p:cNvPr>
          <p:cNvSpPr/>
          <p:nvPr/>
        </p:nvSpPr>
        <p:spPr>
          <a:xfrm>
            <a:off x="11471910" y="613678"/>
            <a:ext cx="720090" cy="6788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B8AF-12AC-426E-A9CD-7D10578E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43F6-FD3F-461B-8CAA-E2C44443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8" y="1389526"/>
            <a:ext cx="5478193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 with Respiratory Failure with Sepsis /Septic Shock/Multi Organ Dysfunction Syndrome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&lt;90 on Room Air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RR&gt;30/min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PaO2 &lt;60mmHg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Altered Mental Status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Sign of End Organ Damage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F5AC06-AC01-47D0-9026-362D57602A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ICU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134145-BAF1-4AE8-90A7-CB48FEB1E07F}"/>
              </a:ext>
            </a:extLst>
          </p:cNvPr>
          <p:cNvSpPr/>
          <p:nvPr/>
        </p:nvSpPr>
        <p:spPr>
          <a:xfrm>
            <a:off x="11363032" y="163512"/>
            <a:ext cx="720090" cy="67881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87A0-00DC-4571-B9FF-DEA26C03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58" y="1347347"/>
            <a:ext cx="5582089" cy="4596404"/>
          </a:xfrm>
          <a:prstGeom prst="rect">
            <a:avLst/>
          </a:prstGeom>
        </p:spPr>
      </p:pic>
      <p:sp>
        <p:nvSpPr>
          <p:cNvPr id="8" name="Text Box 31">
            <a:extLst>
              <a:ext uri="{FF2B5EF4-FFF2-40B4-BE49-F238E27FC236}">
                <a16:creationId xmlns:a16="http://schemas.microsoft.com/office/drawing/2014/main" id="{5E749747-6EB2-4DD1-8A55-A3BDA92A8B7D}"/>
              </a:ext>
            </a:extLst>
          </p:cNvPr>
          <p:cNvSpPr txBox="1"/>
          <p:nvPr/>
        </p:nvSpPr>
        <p:spPr>
          <a:xfrm>
            <a:off x="351692" y="5992398"/>
            <a:ext cx="11727766" cy="86560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decisions to be taken on the basis of Clinical Signs and Symptoms, rather than Blood and Radiological parameters.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967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9D5B-F3ED-4098-8691-2E070E6A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C42313-7F15-41A4-AAE7-43EFCDBA19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ICU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57094-C7B5-4F83-94D9-88B501D1EC2A}"/>
              </a:ext>
            </a:extLst>
          </p:cNvPr>
          <p:cNvSpPr/>
          <p:nvPr/>
        </p:nvSpPr>
        <p:spPr>
          <a:xfrm>
            <a:off x="11363032" y="163512"/>
            <a:ext cx="720090" cy="67881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19DED-BA1D-4082-B0D5-BDA7F838376B}"/>
              </a:ext>
            </a:extLst>
          </p:cNvPr>
          <p:cNvSpPr txBox="1"/>
          <p:nvPr/>
        </p:nvSpPr>
        <p:spPr>
          <a:xfrm>
            <a:off x="140677" y="1223890"/>
            <a:ext cx="11534487" cy="5507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 Therapy and Airway Management as Appropriate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 (COVID Awake Repositioning </a:t>
            </a: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Proning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Protocol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Antibiotics as per Institution Protocol, Ideally within 1 hour of Admission.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LMWH [E.g., Enoxaparin 0.5mg/kg/day BD] S/C or Inj. Heparin 5000U IV </a:t>
            </a:r>
            <a:r>
              <a:rPr lang="en-IN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until discharge.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Methylprednisolone 40mg IV BD for 5-10 days </a:t>
            </a:r>
            <a:r>
              <a:rPr lang="en-IN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Dexamethasone 6mg IV BD for up to 10 days </a:t>
            </a:r>
            <a:r>
              <a:rPr lang="en-IN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Hydrocortisone 50mg </a:t>
            </a: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up to 10 days</a:t>
            </a:r>
            <a:r>
              <a:rPr lang="en-IN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Tab. Prednisolone 40mg OD </a:t>
            </a:r>
            <a:r>
              <a:rPr lang="en-IN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/Tab. Methylprednisolone 16mg BD or 8mg </a:t>
            </a: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QiD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use of Inj. Tocilizumab 8mg/kg IV in 100ml NS over 1 hour </a:t>
            </a:r>
            <a:r>
              <a:rPr lang="en-IN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Inj. </a:t>
            </a: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Itolizumab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to 1.6 mg/kg IV, to be given in 250 ml normal saline over 6 hours, Single dose </a:t>
            </a:r>
            <a:r>
              <a:rPr lang="en-IN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If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 continues to be hypoxic </a:t>
            </a:r>
            <a:r>
              <a:rPr lang="en-IN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inspite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Higher Respiratory Support.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BD, T. Zinc 50mg OD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6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477-2598-4264-A1E3-20E678F1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821F-F121-4A46-9321-9FE0A21A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Monitoring of Vital parameters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Control and Management of Comorbidities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 Rehabilitation Exercises to be initiated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 Counselling of family members.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Cardiac Monitoring and MR-Scanning for Myocarditis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 to be repeated as and when appropriate, Decisions to be individualised to each patient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BF499C-C650-4C25-8AFB-A13B5822CD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3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COVID Hospitals 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(DCH)- ICU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EEE3D8-35F6-4C59-AD08-979D1F44FFE1}"/>
              </a:ext>
            </a:extLst>
          </p:cNvPr>
          <p:cNvSpPr/>
          <p:nvPr/>
        </p:nvSpPr>
        <p:spPr>
          <a:xfrm>
            <a:off x="11363032" y="163512"/>
            <a:ext cx="720090" cy="67881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7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9CC783-1873-47F4-8724-BDD55A7CEF4C}"/>
              </a:ext>
            </a:extLst>
          </p:cNvPr>
          <p:cNvSpPr txBox="1"/>
          <p:nvPr/>
        </p:nvSpPr>
        <p:spPr>
          <a:xfrm>
            <a:off x="567434" y="765614"/>
            <a:ext cx="11173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VENTILLATION IN PATIENTS WITH ARDS WITH LOW LUNG COMPLIANCE</a:t>
            </a:r>
            <a:r>
              <a:rPr lang="en-IN" sz="2400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 volume A/C mode on the ventilator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ventilator settings to achieve initial VT = 6 mL/kg PBW.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initial rate to approximate baseline minute ventilation (not &gt;35 bpm).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Aim for a pH over 7.2, do not worry about the PaCO2. If the PaCO2 keeps going up too much in spite of a RR of 35, reduce the dead space in the circuit. If the pH drops below 7.2, consider adding sodium bicarbonate infusion.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a minimum positive end expiratory pressure (PEEP) of 5 cm H2O. </a:t>
            </a:r>
            <a:endParaRPr lang="en-IN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Plateau pressure goal: ≤30 cm H2O</a:t>
            </a:r>
            <a:endParaRPr lang="en-I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</a:t>
            </a:r>
            <a:r>
              <a:rPr lang="en-I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Pplat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(0.5 second inspiratory pause) at least every 4 hours and after each change in PEEP or 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</a:t>
            </a:r>
            <a:r>
              <a:rPr lang="en-I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Pplat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remains above 30 cm H2O, decrease VT by 1 mL/kg steps (minimum = 4 mL/kg).</a:t>
            </a:r>
          </a:p>
        </p:txBody>
      </p:sp>
    </p:spTree>
    <p:extLst>
      <p:ext uri="{BB962C8B-B14F-4D97-AF65-F5344CB8AC3E}">
        <p14:creationId xmlns:p14="http://schemas.microsoft.com/office/powerpoint/2010/main" val="1327228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7E90-900A-46CA-81BB-1A871E36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11100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u="sng" dirty="0"/>
              <a:t>VENTILLATION IN PATIENTS WITH ARDS WITH NEAR-NORMAL LUNG COMPLIANCE: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 volume A/C mode on the ventilator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PEEP &lt;10 </a:t>
            </a:r>
            <a:r>
              <a:rPr lang="en-I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cms</a:t>
            </a: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water with BP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FIO2 &lt; 60 - 70% to keep SaO2 &gt; 85, PaO2 &lt; 60 </a:t>
            </a:r>
            <a:r>
              <a:rPr lang="en-I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mmhg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Tidal volume - 8-10 ml/kg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Prone ventilation not indicated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Try semi recumbent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Try weaning slowly, watch for mucosal oedema, Hydrocortisone 200 mg IV, 30min before extubating.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47F3A-CADE-4D0C-A5BA-D886105B195D}"/>
              </a:ext>
            </a:extLst>
          </p:cNvPr>
          <p:cNvSpPr txBox="1"/>
          <p:nvPr/>
        </p:nvSpPr>
        <p:spPr>
          <a:xfrm>
            <a:off x="520505" y="6027003"/>
            <a:ext cx="1138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All the decisions to be on the basis of Clinical Signs and Symptoms , rather than Blood and Radiological parameters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50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4291-3D56-4CE4-BABA-F0A2B9F6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0"/>
            <a:ext cx="10515600" cy="1325563"/>
          </a:xfrm>
        </p:spPr>
        <p:txBody>
          <a:bodyPr/>
          <a:lstStyle/>
          <a:p>
            <a:r>
              <a:rPr lang="en-IN" dirty="0"/>
              <a:t>Monitoring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55C3-2799-4AB9-AAEB-CFEF85FD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1F0AB-AC20-42F1-BD92-75D650C2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23" y="0"/>
            <a:ext cx="6624491" cy="68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161B-B54E-458E-BCE7-FD943421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6" y="0"/>
            <a:ext cx="10515600" cy="1325563"/>
          </a:xfrm>
        </p:spPr>
        <p:txBody>
          <a:bodyPr/>
          <a:lstStyle/>
          <a:p>
            <a:r>
              <a:rPr lang="en-IN" dirty="0"/>
              <a:t>Categorisation of Patients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42A5-52A0-4292-8275-585D6B72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3" y="1719607"/>
            <a:ext cx="5019261" cy="4893227"/>
          </a:xfrm>
        </p:spPr>
        <p:txBody>
          <a:bodyPr>
            <a:normAutofit/>
          </a:bodyPr>
          <a:lstStyle/>
          <a:p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Asymptomatic: COVID-19 Positive</a:t>
            </a:r>
          </a:p>
          <a:p>
            <a:endParaRPr lang="en-IN" sz="1800" b="0" i="0" dirty="0">
              <a:solidFill>
                <a:srgbClr val="000000"/>
              </a:solidFill>
              <a:effectLst/>
              <a:latin typeface="CIDFont+F1"/>
            </a:endParaRPr>
          </a:p>
          <a:p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COVID-19 Positive with Mild Symptoms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Anosmia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Fever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Dry Cough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Myalgia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Diarrhoea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4"/>
              </a:rPr>
              <a:t>• 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Loss of Taste/smell.</a:t>
            </a:r>
          </a:p>
          <a:p>
            <a:endParaRPr lang="en-IN" sz="1800" b="0" i="0" dirty="0">
              <a:solidFill>
                <a:srgbClr val="000000"/>
              </a:solidFill>
              <a:effectLst/>
              <a:latin typeface="CIDFont+F1"/>
            </a:endParaRPr>
          </a:p>
          <a:p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Symptomatic Patients with Comorbidities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Age &gt;60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Obesity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DM/HTN/IHD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COPD/Chronic Lung Disease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Immunosuppressed State</a:t>
            </a:r>
            <a:b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1800" b="0" i="0" dirty="0">
                <a:solidFill>
                  <a:srgbClr val="000000"/>
                </a:solidFill>
                <a:effectLst/>
                <a:latin typeface="CIDFont+F1"/>
              </a:rPr>
              <a:t>CKD / CLD.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4CCAB-01BE-430C-91FF-7177F4D6F31E}"/>
              </a:ext>
            </a:extLst>
          </p:cNvPr>
          <p:cNvSpPr txBox="1"/>
          <p:nvPr/>
        </p:nvSpPr>
        <p:spPr>
          <a:xfrm>
            <a:off x="6255028" y="1762539"/>
            <a:ext cx="47972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Pneumonia Without Respiratory Failure</a:t>
            </a:r>
            <a:r>
              <a:rPr lang="en-IN" sz="2000" dirty="0"/>
              <a:t> </a:t>
            </a:r>
            <a:br>
              <a:rPr lang="en-IN" sz="2000" dirty="0"/>
            </a:br>
            <a:r>
              <a:rPr lang="en-IN" sz="2000" dirty="0"/>
              <a:t>		SpO2 &gt;94%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Pneumonia with Respiratory Failure</a:t>
            </a:r>
            <a:r>
              <a:rPr lang="en-IN" sz="2000" dirty="0"/>
              <a:t> </a:t>
            </a:r>
            <a:br>
              <a:rPr lang="en-IN" sz="2000" dirty="0"/>
            </a:br>
            <a:r>
              <a:rPr lang="en-IN" sz="2000" dirty="0"/>
              <a:t>		SpO2 &lt;94%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0" i="0" dirty="0">
              <a:solidFill>
                <a:srgbClr val="000000"/>
              </a:solidFill>
              <a:effectLst/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Pneumonia with Respiratory Failure with Sepsis /Septic Shock/Multi Organ Dysfunction Syndrome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SpO2 &lt;90 on Room Air</a:t>
            </a:r>
            <a:b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2000" b="0" i="0" dirty="0">
                <a:solidFill>
                  <a:srgbClr val="000000"/>
                </a:solidFill>
                <a:effectLst/>
                <a:latin typeface="CIDFont+F8"/>
              </a:rPr>
              <a:t> 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RR&gt;30/min</a:t>
            </a:r>
            <a:b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2000" b="0" i="0" dirty="0">
                <a:solidFill>
                  <a:srgbClr val="000000"/>
                </a:solidFill>
                <a:effectLst/>
                <a:latin typeface="CIDFont+F8"/>
              </a:rPr>
              <a:t> 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PaO2 &lt;60mmHg</a:t>
            </a:r>
            <a:b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2000" b="0" i="0" dirty="0">
                <a:solidFill>
                  <a:srgbClr val="000000"/>
                </a:solidFill>
                <a:effectLst/>
                <a:latin typeface="CIDFont+F8"/>
              </a:rPr>
              <a:t> 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Altered Mental Status</a:t>
            </a:r>
            <a:b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</a:br>
            <a:r>
              <a:rPr lang="en-IN" sz="2000" b="0" i="0" dirty="0">
                <a:solidFill>
                  <a:srgbClr val="000000"/>
                </a:solidFill>
                <a:effectLst/>
                <a:latin typeface="CIDFont+F8"/>
              </a:rPr>
              <a:t> 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CIDFont+F1"/>
              </a:rPr>
              <a:t>Any Sign of End Organ Damage</a:t>
            </a:r>
            <a:r>
              <a:rPr lang="en-IN" sz="2000" dirty="0"/>
              <a:t> </a:t>
            </a:r>
            <a:br>
              <a:rPr lang="en-IN" sz="2000" dirty="0"/>
            </a:br>
            <a:endParaRPr lang="en-IN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1859DF-22CB-4F73-AEB1-D6B750C13EB3}"/>
              </a:ext>
            </a:extLst>
          </p:cNvPr>
          <p:cNvSpPr/>
          <p:nvPr/>
        </p:nvSpPr>
        <p:spPr>
          <a:xfrm>
            <a:off x="4322287" y="1626135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D5606D-AD93-455D-972D-6EF751AF2C55}"/>
              </a:ext>
            </a:extLst>
          </p:cNvPr>
          <p:cNvSpPr/>
          <p:nvPr/>
        </p:nvSpPr>
        <p:spPr>
          <a:xfrm>
            <a:off x="3478367" y="3162390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95AF39-00D5-408C-8F57-925E754D034E}"/>
              </a:ext>
            </a:extLst>
          </p:cNvPr>
          <p:cNvSpPr/>
          <p:nvPr/>
        </p:nvSpPr>
        <p:spPr>
          <a:xfrm>
            <a:off x="3902061" y="5479265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6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5C248D-7208-45C4-85FD-7108778008A5}"/>
              </a:ext>
            </a:extLst>
          </p:cNvPr>
          <p:cNvSpPr/>
          <p:nvPr/>
        </p:nvSpPr>
        <p:spPr>
          <a:xfrm>
            <a:off x="10822478" y="864134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A76B07-B1F7-4D75-B117-EA5A362B19E4}"/>
              </a:ext>
            </a:extLst>
          </p:cNvPr>
          <p:cNvSpPr/>
          <p:nvPr/>
        </p:nvSpPr>
        <p:spPr>
          <a:xfrm>
            <a:off x="10418286" y="273931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643E33-236D-49E5-AA94-815028B7CF32}"/>
              </a:ext>
            </a:extLst>
          </p:cNvPr>
          <p:cNvSpPr/>
          <p:nvPr/>
        </p:nvSpPr>
        <p:spPr>
          <a:xfrm>
            <a:off x="10292390" y="4468727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319FF-ED5E-4F4D-A083-1F27D1878864}"/>
              </a:ext>
            </a:extLst>
          </p:cNvPr>
          <p:cNvSpPr txBox="1"/>
          <p:nvPr/>
        </p:nvSpPr>
        <p:spPr>
          <a:xfrm>
            <a:off x="4320212" y="3299791"/>
            <a:ext cx="16076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Home Isolation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03645-A410-480C-86A2-168236FD02CD}"/>
              </a:ext>
            </a:extLst>
          </p:cNvPr>
          <p:cNvSpPr txBox="1"/>
          <p:nvPr/>
        </p:nvSpPr>
        <p:spPr>
          <a:xfrm>
            <a:off x="4717776" y="5618922"/>
            <a:ext cx="14444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CCC/DCHC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DF380-2586-4D2F-9F17-CF4EA87995C3}"/>
              </a:ext>
            </a:extLst>
          </p:cNvPr>
          <p:cNvSpPr txBox="1"/>
          <p:nvPr/>
        </p:nvSpPr>
        <p:spPr>
          <a:xfrm>
            <a:off x="10813776" y="1563755"/>
            <a:ext cx="9939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DCH :</a:t>
            </a:r>
          </a:p>
          <a:p>
            <a:pPr algn="ctr"/>
            <a:r>
              <a:rPr lang="en-IN" dirty="0"/>
              <a:t>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B3673-BA51-4E66-A73E-3F229B5772D5}"/>
              </a:ext>
            </a:extLst>
          </p:cNvPr>
          <p:cNvSpPr txBox="1"/>
          <p:nvPr/>
        </p:nvSpPr>
        <p:spPr>
          <a:xfrm>
            <a:off x="10846907" y="5161720"/>
            <a:ext cx="9939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DCH :</a:t>
            </a:r>
          </a:p>
          <a:p>
            <a:pPr algn="ctr"/>
            <a:r>
              <a:rPr lang="en-IN" dirty="0"/>
              <a:t>ICU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46B55-45FB-41D2-B1C5-76F5C45F0563}"/>
              </a:ext>
            </a:extLst>
          </p:cNvPr>
          <p:cNvSpPr txBox="1"/>
          <p:nvPr/>
        </p:nvSpPr>
        <p:spPr>
          <a:xfrm>
            <a:off x="4591882" y="2352260"/>
            <a:ext cx="16076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Home Isolation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7DDA0-E3AB-4218-A135-C5B5E7DB0574}"/>
              </a:ext>
            </a:extLst>
          </p:cNvPr>
          <p:cNvSpPr txBox="1"/>
          <p:nvPr/>
        </p:nvSpPr>
        <p:spPr>
          <a:xfrm>
            <a:off x="11078820" y="3306415"/>
            <a:ext cx="9939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DCH :</a:t>
            </a:r>
          </a:p>
          <a:p>
            <a:pPr algn="ctr"/>
            <a:r>
              <a:rPr lang="en-IN" dirty="0"/>
              <a:t>HDU</a:t>
            </a:r>
          </a:p>
        </p:txBody>
      </p:sp>
    </p:spTree>
    <p:extLst>
      <p:ext uri="{BB962C8B-B14F-4D97-AF65-F5344CB8AC3E}">
        <p14:creationId xmlns:p14="http://schemas.microsoft.com/office/powerpoint/2010/main" val="3308186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A426-5F0C-491E-97E3-E7267519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CARP PROTOCOL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9B4C-F379-43C4-8DBE-6A4CD389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To change Position between the following every 2 hours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Left Lateral Recumbent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Right Lateral Recumbent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Sitting upright 60-90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Lying Prone in bed</a:t>
            </a:r>
          </a:p>
          <a:p>
            <a:pPr marL="0" indent="0">
              <a:buNone/>
            </a:pPr>
            <a:r>
              <a:rPr lang="en-IN" dirty="0"/>
              <a:t>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Trendelenburg [Supine, Bed 30degree head down]</a:t>
            </a:r>
          </a:p>
          <a:p>
            <a:pPr marL="0" indent="0">
              <a:buNone/>
            </a:pPr>
            <a:r>
              <a:rPr lang="en-IN" dirty="0"/>
              <a:t>(only If above 4 positions don’t show improvement ) </a:t>
            </a:r>
          </a:p>
          <a:p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Check Saturation after 10 mins of position change, if it has not improved, change to different position.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037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06BB-79AA-4CDF-94AF-C1C2FF45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F08E-0790-4C49-9588-FE003AEB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661E26AE-9E0B-4A69-8091-CED67C57EB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43" y="280206"/>
            <a:ext cx="10301483" cy="60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5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9709-4B7B-4760-917A-C0E137BF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0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 TITRATION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DD55-1A99-4FF2-ADD2-C286AD87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6" y="1628677"/>
            <a:ext cx="10515600" cy="4351338"/>
          </a:xfrm>
        </p:spPr>
        <p:txBody>
          <a:bodyPr/>
          <a:lstStyle/>
          <a:p>
            <a:r>
              <a:rPr lang="en-US" sz="2800" u="sng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TARGET SATURATION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 (with lowest FiO2 possible)</a:t>
            </a:r>
            <a:endParaRPr lang="en-IN" sz="2400" dirty="0">
              <a:effectLst/>
              <a:latin typeface="Roboto"/>
              <a:ea typeface="Roboto"/>
              <a:cs typeface="Roboto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Roboto"/>
                <a:cs typeface="Roboto"/>
              </a:rPr>
              <a:t>All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Roboto"/>
                <a:cs typeface="Roboto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COVID19 patients : SpO2 94-96%</a:t>
            </a:r>
            <a:endParaRPr lang="en-IN" sz="2400" dirty="0">
              <a:effectLst/>
              <a:latin typeface="Roboto"/>
              <a:ea typeface="Roboto"/>
              <a:cs typeface="Roboto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COVID19 patients with COPD :SpO2 88-92%</a:t>
            </a:r>
            <a:endParaRPr lang="en-IN" sz="2400" dirty="0">
              <a:effectLst/>
              <a:latin typeface="Roboto"/>
              <a:ea typeface="Roboto"/>
              <a:cs typeface="Roboto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Roboto"/>
                <a:cs typeface="Roboto"/>
              </a:rPr>
              <a:t>For Patients on Mechanical Ventilation: SpO2 90-92%</a:t>
            </a:r>
            <a:endParaRPr lang="en-IN" sz="2400" dirty="0">
              <a:effectLst/>
              <a:latin typeface="Roboto"/>
              <a:ea typeface="Roboto"/>
              <a:cs typeface="Roboto"/>
            </a:endParaRPr>
          </a:p>
          <a:p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FA8A5E-30E8-4E64-80B8-40DCD6542518}"/>
              </a:ext>
            </a:extLst>
          </p:cNvPr>
          <p:cNvGraphicFramePr/>
          <p:nvPr/>
        </p:nvGraphicFramePr>
        <p:xfrm>
          <a:off x="8668392" y="379828"/>
          <a:ext cx="3345417" cy="628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FEE311-36AE-40DF-902B-40C33DF5156E}"/>
              </a:ext>
            </a:extLst>
          </p:cNvPr>
          <p:cNvSpPr txBox="1"/>
          <p:nvPr/>
        </p:nvSpPr>
        <p:spPr>
          <a:xfrm>
            <a:off x="928278" y="5325362"/>
            <a:ext cx="6049297" cy="133946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Roboto"/>
                <a:ea typeface="Roboto"/>
                <a:cs typeface="Roboto"/>
              </a:rPr>
              <a:t>Allow at least </a:t>
            </a:r>
            <a:r>
              <a:rPr lang="en-US" b="1" dirty="0">
                <a:solidFill>
                  <a:srgbClr val="FF0000"/>
                </a:solidFill>
                <a:effectLst/>
                <a:latin typeface="Roboto"/>
                <a:ea typeface="Roboto"/>
                <a:cs typeface="Roboto"/>
              </a:rPr>
              <a:t>5 mins</a:t>
            </a:r>
            <a:r>
              <a:rPr lang="en-US" b="1" dirty="0">
                <a:effectLst/>
                <a:latin typeface="Roboto"/>
                <a:ea typeface="Roboto"/>
                <a:cs typeface="Roboto"/>
              </a:rPr>
              <a:t> at each dose before adjusting</a:t>
            </a:r>
            <a:r>
              <a:rPr lang="en-US" dirty="0">
                <a:effectLst/>
                <a:latin typeface="Roboto"/>
                <a:ea typeface="Roboto"/>
                <a:cs typeface="Roboto"/>
              </a:rPr>
              <a:t> further upwards or downwards (except with Major and sudden fall in saturation – falls </a:t>
            </a:r>
            <a:r>
              <a:rPr lang="en-US" dirty="0">
                <a:effectLst/>
                <a:latin typeface="Roboto"/>
                <a:ea typeface="Roboto"/>
                <a:cs typeface="Calibri" panose="020F0502020204030204" pitchFamily="34" charset="0"/>
              </a:rPr>
              <a:t>≥</a:t>
            </a:r>
            <a:r>
              <a:rPr lang="en-US" dirty="0">
                <a:effectLst/>
                <a:latin typeface="Roboto"/>
                <a:ea typeface="Roboto"/>
                <a:cs typeface="Roboto"/>
              </a:rPr>
              <a:t> 3% also require clinical review)</a:t>
            </a:r>
            <a:endParaRPr lang="en-IN" dirty="0">
              <a:effectLst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5433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E22A-032B-4F44-82F7-F8D76F0B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7863-4550-4850-BCED-882D6AED0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DFB70-EEA4-4E39-8ED1-0E5E1DBC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302016"/>
            <a:ext cx="11211952" cy="45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2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5B0DA3-7154-46DA-81A5-5066325B9183}"/>
              </a:ext>
            </a:extLst>
          </p:cNvPr>
          <p:cNvSpPr txBox="1"/>
          <p:nvPr/>
        </p:nvSpPr>
        <p:spPr>
          <a:xfrm>
            <a:off x="635390" y="329979"/>
            <a:ext cx="103936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u="sng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Investigations recommended for hypertensives with COVID 19: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ECG/ 2D ECHO is possible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BNP, Troponin I, CPK-MB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RFT/urine routine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Serum electrolytes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Cardiac monitoring for arrhythmias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USG abdomen/chest</a:t>
            </a:r>
            <a:br>
              <a:rPr lang="en-IN" sz="20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MR scanning for myocarditis.</a:t>
            </a:r>
          </a:p>
          <a:p>
            <a:endParaRPr lang="en-IN" sz="2400" dirty="0">
              <a:solidFill>
                <a:srgbClr val="000000"/>
              </a:solidFill>
              <a:latin typeface="TimesNewRomanPSM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79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B29C-896E-4B0C-B82F-B11620B3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4" y="390720"/>
            <a:ext cx="11353800" cy="63547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IN" sz="3200" u="sng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All COVID 19 patients presenting with hypertension BP&gt;140/90, /  SBP&gt;160 mmHg</a:t>
            </a:r>
            <a:br>
              <a:rPr lang="en-IN" sz="32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1. With history of hypertensive drugs for same- </a:t>
            </a:r>
            <a:r>
              <a:rPr lang="en-IN" sz="2400" b="1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to continue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, if well controlled.</a:t>
            </a:r>
            <a:b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2. Diabetics if on </a:t>
            </a:r>
            <a:r>
              <a:rPr lang="en-IN" sz="2400" b="1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ACE inhibitors or ARBs 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to continue.</a:t>
            </a:r>
            <a:b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3. CKD/ESRD on HD - to continue same antihypertensives closely monitoring RFT and</a:t>
            </a:r>
            <a:b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serum electrolytes/ RRT continued.</a:t>
            </a:r>
            <a:b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N" sz="2400" b="1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. If AKI suspected- 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	urine routine for proteinuria, </a:t>
            </a:r>
            <a:r>
              <a:rPr lang="en-IN" sz="2400" dirty="0" err="1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hematuria</a:t>
            </a:r>
            <a:r>
              <a:rPr lang="en-IN" sz="24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, abnormal RFT.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Monitor input/output chart</a:t>
            </a:r>
            <a:b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Avoid ACE inhibitors and ARBs. Use non RAAS antihypertensives.</a:t>
            </a:r>
            <a:b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Daily monitoring of serum creatinine and serum electrolytes.</a:t>
            </a:r>
            <a:b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Avoid nephrotoxic drugs.</a:t>
            </a:r>
            <a:b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If associated diabetes mellitus present or steroid used for ARDS COVID 19 regimen, monitor blood sugars </a:t>
            </a:r>
            <a:b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dirty="0">
                <a:solidFill>
                  <a:srgbClr val="000000"/>
                </a:solidFill>
                <a:effectLst/>
                <a:latin typeface="SymbolMT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Check for procalcitonin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50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67E6D-711C-4B1F-9B78-66CD34AD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0" y="198558"/>
            <a:ext cx="12185775" cy="7861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476B7-4DF4-4794-9776-B98E7FA40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7C2D8-1115-41C8-BC4D-D5D63D0100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874643"/>
            <a:ext cx="9488556" cy="59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4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972D-4E7A-4E52-A157-30342548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B8E9-D095-45C2-B72A-5DBC83BF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474E9-EDBC-4E4C-B256-06BB9F17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0" y="1822425"/>
            <a:ext cx="10661040" cy="2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6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FDBB-A59B-4C66-B724-26EDBF32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FDFB-9D26-440D-8903-22025DEF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60BF7-9D5F-4F0E-97EC-39F5A472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42" y="420421"/>
            <a:ext cx="8655452" cy="2224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C5EDB-135B-459D-B5ED-A7CB56EE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19" y="2495550"/>
            <a:ext cx="81629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5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1866-11FB-4887-9458-94AFBFCD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1564-C5CD-41C2-AC19-9D48E831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7BD3E-7B1D-4947-B6A5-E660600B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21" y="0"/>
            <a:ext cx="911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9C2B5-88CE-40D4-B236-B00250E2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092912"/>
            <a:ext cx="4732606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Asymptomatic: COVID-19 Positive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Positive with Mild Symptoms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Anosmia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Fever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Cough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Myalgia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Diarrhoea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Taste/smell</a:t>
            </a:r>
          </a:p>
          <a:p>
            <a:pPr lvl="1"/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A62F29-B5C6-4AC7-8990-4811BBC3FBE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5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HOME ISOLATION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37DCF5-3A20-4EC9-9BEF-9B70FDCA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4743F5-543D-4623-A3EF-F3A120EF1256}"/>
              </a:ext>
            </a:extLst>
          </p:cNvPr>
          <p:cNvSpPr/>
          <p:nvPr/>
        </p:nvSpPr>
        <p:spPr>
          <a:xfrm>
            <a:off x="10222254" y="33200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5DE6CA-541B-4F7A-A7FF-D0635B5EC049}"/>
              </a:ext>
            </a:extLst>
          </p:cNvPr>
          <p:cNvSpPr/>
          <p:nvPr/>
        </p:nvSpPr>
        <p:spPr>
          <a:xfrm>
            <a:off x="11040769" y="33264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F55EBA-CF7B-434C-85D5-CE5E843C0C11}"/>
              </a:ext>
            </a:extLst>
          </p:cNvPr>
          <p:cNvSpPr/>
          <p:nvPr/>
        </p:nvSpPr>
        <p:spPr>
          <a:xfrm>
            <a:off x="4269276" y="189117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F8DD00-70F8-4C66-99EB-991BACFA7EBD}"/>
              </a:ext>
            </a:extLst>
          </p:cNvPr>
          <p:cNvSpPr/>
          <p:nvPr/>
        </p:nvSpPr>
        <p:spPr>
          <a:xfrm>
            <a:off x="4300000" y="3692477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30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53F-9AE6-4BEC-91C1-404794DB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734D0-8B8E-471E-B421-2D1BD306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5D178-FF0F-4E29-AE57-33728646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228600"/>
            <a:ext cx="9705975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A0F87-CC3A-4ABC-8E8C-0E5C8684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309" y="0"/>
            <a:ext cx="6210300" cy="27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250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83D5-2511-4574-BF40-873DBFCD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2077-6156-4A6A-A064-072002BA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286B3-E97A-4563-A9BB-1045607E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490537"/>
            <a:ext cx="100488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7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9EAE-B481-411F-8EB1-BD77FAF8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IN" dirty="0"/>
              <a:t>Discharge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EC49-92BA-45D5-9C78-925889CB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64927-B172-4717-8B8F-0DB500F6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88" y="1199272"/>
            <a:ext cx="8520992" cy="565872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7998938-C191-4D6C-B861-80C128A727CE}"/>
              </a:ext>
            </a:extLst>
          </p:cNvPr>
          <p:cNvSpPr/>
          <p:nvPr/>
        </p:nvSpPr>
        <p:spPr>
          <a:xfrm>
            <a:off x="1730326" y="2152357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A67C968-A303-49AB-8DEA-DE2ECC8397E7}"/>
              </a:ext>
            </a:extLst>
          </p:cNvPr>
          <p:cNvSpPr/>
          <p:nvPr/>
        </p:nvSpPr>
        <p:spPr>
          <a:xfrm>
            <a:off x="1291883" y="4569656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58803-B796-4F68-9A60-5F06F7C6C192}"/>
              </a:ext>
            </a:extLst>
          </p:cNvPr>
          <p:cNvCxnSpPr/>
          <p:nvPr/>
        </p:nvCxnSpPr>
        <p:spPr>
          <a:xfrm>
            <a:off x="3405808" y="5194852"/>
            <a:ext cx="4214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97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96DD-EC8D-4D81-98F8-066056C4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C370-79E8-4AA8-A0BC-97AF7421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1F882-D217-4B30-B597-7C532254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62" y="307364"/>
            <a:ext cx="8697520" cy="3772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6F44E-D69B-4C1C-BAA4-DDBED900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16" y="4163524"/>
            <a:ext cx="7828842" cy="22654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D9B64CD-68BA-4A5D-BC43-988D0213634E}"/>
              </a:ext>
            </a:extLst>
          </p:cNvPr>
          <p:cNvSpPr/>
          <p:nvPr/>
        </p:nvSpPr>
        <p:spPr>
          <a:xfrm>
            <a:off x="1125415" y="3995224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9842C14-4A63-487F-BC8B-EDD5065FDB50}"/>
              </a:ext>
            </a:extLst>
          </p:cNvPr>
          <p:cNvSpPr/>
          <p:nvPr/>
        </p:nvSpPr>
        <p:spPr>
          <a:xfrm>
            <a:off x="1109003" y="1854590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81664-B0AD-41A7-9523-53B4AFD7924E}"/>
              </a:ext>
            </a:extLst>
          </p:cNvPr>
          <p:cNvCxnSpPr/>
          <p:nvPr/>
        </p:nvCxnSpPr>
        <p:spPr>
          <a:xfrm>
            <a:off x="2994991" y="4585252"/>
            <a:ext cx="4214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1DBA-7394-47CB-A70B-157BBAD9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46F9-C899-4440-966E-8A49B2DAF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54A8B-1252-4988-A05D-839B1B1E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43" y="227280"/>
            <a:ext cx="9840131" cy="614853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1BBE708-E9FB-4F55-944F-D200A44148FA}"/>
              </a:ext>
            </a:extLst>
          </p:cNvPr>
          <p:cNvSpPr/>
          <p:nvPr/>
        </p:nvSpPr>
        <p:spPr>
          <a:xfrm>
            <a:off x="2208627" y="4670473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C392B3-3185-41E6-B18C-131A890E1A3C}"/>
              </a:ext>
            </a:extLst>
          </p:cNvPr>
          <p:cNvSpPr/>
          <p:nvPr/>
        </p:nvSpPr>
        <p:spPr>
          <a:xfrm>
            <a:off x="2053883" y="3221501"/>
            <a:ext cx="1181686" cy="8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2406DF-B510-4842-8930-6E6D38C71A2C}"/>
              </a:ext>
            </a:extLst>
          </p:cNvPr>
          <p:cNvCxnSpPr/>
          <p:nvPr/>
        </p:nvCxnSpPr>
        <p:spPr>
          <a:xfrm>
            <a:off x="3684105" y="5247861"/>
            <a:ext cx="4214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96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7C7F-BBB2-46F6-BCF1-FED8FB7F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43-E60D-4214-BED9-59B7A313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9FEEB-8457-4548-BC9F-81B9F1E7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199512"/>
            <a:ext cx="10043194" cy="226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F3FDA-87FD-442F-97B0-67CB0BB3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81" y="2403376"/>
            <a:ext cx="7992574" cy="43726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C6EAB-177F-458D-9970-42BBD92A9F57}"/>
              </a:ext>
            </a:extLst>
          </p:cNvPr>
          <p:cNvCxnSpPr/>
          <p:nvPr/>
        </p:nvCxnSpPr>
        <p:spPr>
          <a:xfrm>
            <a:off x="3273287" y="1987826"/>
            <a:ext cx="4214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8F6F35-7B3A-4C0F-B75D-E41C240FDD31}"/>
              </a:ext>
            </a:extLst>
          </p:cNvPr>
          <p:cNvCxnSpPr>
            <a:cxnSpLocks/>
          </p:cNvCxnSpPr>
          <p:nvPr/>
        </p:nvCxnSpPr>
        <p:spPr>
          <a:xfrm>
            <a:off x="3306418" y="1292087"/>
            <a:ext cx="32931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32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C1EF-B362-4D17-9488-5461E46E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/>
              <a:t>Death due to COVID19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071D-AF83-4ADF-8BBD-3F4434A5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" y="1347323"/>
            <a:ext cx="11358489" cy="5109747"/>
          </a:xfrm>
        </p:spPr>
        <p:txBody>
          <a:bodyPr>
            <a:normAutofit/>
          </a:bodyPr>
          <a:lstStyle/>
          <a:p>
            <a:r>
              <a:rPr lang="en-IN" sz="2400" b="0" i="0" u="sng" dirty="0">
                <a:solidFill>
                  <a:srgbClr val="008DCD"/>
                </a:solidFill>
                <a:effectLst/>
                <a:latin typeface="ArialNarrow"/>
              </a:rPr>
              <a:t>Definition of deaths due to COVID 19</a:t>
            </a:r>
          </a:p>
          <a:p>
            <a:pPr marL="0" indent="0">
              <a:buNone/>
            </a:pPr>
            <a:br>
              <a:rPr lang="en-IN" sz="2400" b="0" i="0" dirty="0">
                <a:solidFill>
                  <a:srgbClr val="008DCD"/>
                </a:solidFill>
                <a:effectLst/>
                <a:latin typeface="ArialNarrow"/>
              </a:rPr>
            </a:br>
            <a:r>
              <a:rPr lang="en-IN" sz="2400" b="0" i="0" dirty="0">
                <a:solidFill>
                  <a:srgbClr val="000000"/>
                </a:solidFill>
                <a:effectLst/>
                <a:latin typeface="Wingdings-Regular"/>
              </a:rPr>
              <a:t>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A death </a:t>
            </a:r>
            <a:r>
              <a:rPr lang="en-IN" sz="2400" b="1" i="0" dirty="0">
                <a:solidFill>
                  <a:srgbClr val="000000"/>
                </a:solidFill>
                <a:effectLst/>
                <a:latin typeface="TimesNewRomanPS-BoldMT"/>
              </a:rPr>
              <a:t>due to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COVID-19 is defined for surveillance purposes as a death resulting from a clinically compatible illness, in a probable or confirmed COVID-19 case, unless there is a clear alternative cause of death that cannot be related to COVID disease (e.g. trauma). There should be no period of complete recovery from COVID-19 between illness and death.</a:t>
            </a:r>
          </a:p>
          <a:p>
            <a:pPr marL="0" indent="0">
              <a:buNone/>
            </a:pPr>
            <a:b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IN" sz="2400" b="0" i="0" dirty="0">
                <a:solidFill>
                  <a:srgbClr val="000000"/>
                </a:solidFill>
                <a:effectLst/>
                <a:latin typeface="Wingdings-Regular"/>
              </a:rPr>
              <a:t>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A death </a:t>
            </a:r>
            <a:r>
              <a:rPr lang="en-IN" sz="2400" b="1" i="0" dirty="0">
                <a:solidFill>
                  <a:srgbClr val="000000"/>
                </a:solidFill>
                <a:effectLst/>
                <a:latin typeface="TimesNewRomanPS-BoldMT"/>
              </a:rPr>
              <a:t>due to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COVID-19 may not be attributed to another disease (e.g. cancer) and should be counted independently of pre-existing conditions that are suspected of triggering a severe course of COVID-19.</a:t>
            </a:r>
          </a:p>
          <a:p>
            <a:pPr marL="0" indent="0">
              <a:buNone/>
            </a:pPr>
            <a:b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en-IN" sz="2400" b="0" i="0" dirty="0">
                <a:solidFill>
                  <a:srgbClr val="000000"/>
                </a:solidFill>
                <a:effectLst/>
                <a:latin typeface="Wingdings-Regular"/>
              </a:rPr>
              <a:t>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Deaths </a:t>
            </a:r>
            <a:r>
              <a:rPr lang="en-IN" sz="2400" b="1" i="0" dirty="0">
                <a:solidFill>
                  <a:srgbClr val="000000"/>
                </a:solidFill>
                <a:effectLst/>
                <a:latin typeface="TimesNewRomanPS-BoldMT"/>
              </a:rPr>
              <a:t>due to 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TimesNewRomanPSMT"/>
              </a:rPr>
              <a:t>COVID-19 are the ones that are counted in cause of death data collection (for the purposes of COVID-19 death reporting).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469287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F864-34C3-4768-8945-DEAD1588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Definition of death due to COVID-19 (by WHO)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4867-AC6D-4FA3-9E38-F2080A40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rmAutofit lnSpcReduction="10000"/>
          </a:bodyPr>
          <a:lstStyle/>
          <a:p>
            <a:pPr marL="540385" marR="357505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A COVID-19 death is defined for surveillance purposes as a death resulting from a clinically compatible illness in a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probable or confirmed COVID-19 case</a:t>
            </a: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, unless there is a clear alternative cause of death that cannot be related to COVID-19 disease (e.g. trauma). There should be no period of complete recovery between the illness and death.</a:t>
            </a:r>
            <a:endParaRPr lang="en-IN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11785" marR="357505" indent="0"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40385" marR="357505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Reporting in case of death of such patients</a:t>
            </a:r>
          </a:p>
          <a:p>
            <a:pPr marL="311785" marR="357505" indent="0">
              <a:spcAft>
                <a:spcPts val="0"/>
              </a:spcAft>
              <a:buNone/>
            </a:pP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357505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Use ICD-10 Codes for COVID-19 provided by World Health Organization</a:t>
            </a: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43000" marR="357505" lvl="2" indent="-228600" algn="just"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Emergency ICD-10 Code Usage conditions</a:t>
            </a: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40385" marR="357505" indent="-228600"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U07.1: COVID-19,virus identified</a:t>
            </a:r>
            <a:endParaRPr lang="en-IN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40385" marR="357505" indent="-228600"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U07.2: COVID-19, virus not identified: Clinically-epidemiologically diagnosed COVID-19, Probable COVID-19, Suspected COVID-19</a:t>
            </a: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357505" lvl="0" indent="-342900">
              <a:spcAft>
                <a:spcPts val="0"/>
              </a:spcAft>
              <a:buFont typeface="+mj-lt"/>
              <a:buAutoNum type="arabicPeriod"/>
            </a:pPr>
            <a:endParaRPr lang="en-IN" sz="1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357505" lvl="0" indent="0">
              <a:spcAft>
                <a:spcPts val="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To dispose the dead body in a dignified manner with similar protocol as for COVID19 positive case (Refer to Latest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GoK</a:t>
            </a:r>
            <a:r>
              <a:rPr lang="en-IN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Guidelines)</a:t>
            </a:r>
            <a:endParaRPr lang="en-IN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3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9B20-1193-4A8B-9CA5-2272D1B4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73" y="2053248"/>
            <a:ext cx="6448865" cy="2321804"/>
          </a:xfrm>
        </p:spPr>
        <p:txBody>
          <a:bodyPr>
            <a:normAutofit/>
          </a:bodyPr>
          <a:lstStyle/>
          <a:p>
            <a:pPr algn="ctr"/>
            <a:r>
              <a:rPr lang="en-IN" sz="8000" dirty="0">
                <a:latin typeface="Palatino Linotype" panose="0204050205050503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664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97B8-3F30-4317-B21F-A06F10E1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796465-D417-43C1-96C3-FCE399B1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16" y="1798175"/>
            <a:ext cx="689622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Investigations Suggested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CBC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CRP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monitoring 6 hourly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6MWT (Six Minute Walk Test)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 3MWT (For &gt;60 yrs.)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02F4F9-56FD-4CA7-9451-011C62CD7C2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5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HOME ISOLATION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655FB15-C732-4C3F-8486-E9DE4888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93" y="3723860"/>
            <a:ext cx="926794" cy="39118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4F8DC6D-DF52-48B0-9523-00408195E07C}"/>
              </a:ext>
            </a:extLst>
          </p:cNvPr>
          <p:cNvSpPr/>
          <p:nvPr/>
        </p:nvSpPr>
        <p:spPr>
          <a:xfrm>
            <a:off x="1831451" y="2994991"/>
            <a:ext cx="650430" cy="180113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B5BE9-BF53-4234-BDAB-EF1FF306610A}"/>
              </a:ext>
            </a:extLst>
          </p:cNvPr>
          <p:cNvSpPr txBox="1"/>
          <p:nvPr/>
        </p:nvSpPr>
        <p:spPr>
          <a:xfrm>
            <a:off x="6692347" y="2666540"/>
            <a:ext cx="5313305" cy="2841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opting for Home isolation should have Pulse Oximeter and thermometers at home.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Who symptoms increase within the next 12-24 hours, needs to be Shifted to CCC/DCHC depending on situation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506D57-7B86-41D0-8BAF-A76194644749}"/>
              </a:ext>
            </a:extLst>
          </p:cNvPr>
          <p:cNvSpPr/>
          <p:nvPr/>
        </p:nvSpPr>
        <p:spPr>
          <a:xfrm>
            <a:off x="10222254" y="33200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55F331-347A-40E0-885A-603E7BA9C2A4}"/>
              </a:ext>
            </a:extLst>
          </p:cNvPr>
          <p:cNvSpPr/>
          <p:nvPr/>
        </p:nvSpPr>
        <p:spPr>
          <a:xfrm>
            <a:off x="11040769" y="33264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4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"/>
          <p:cNvSpPr txBox="1"/>
          <p:nvPr/>
        </p:nvSpPr>
        <p:spPr>
          <a:xfrm>
            <a:off x="508117" y="1092182"/>
            <a:ext cx="10492156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sz="2400" b="0" dirty="0"/>
              <a:t>A 6-minute walk test is an established clinical test to look for cardio pulmonary</a:t>
            </a:r>
            <a:r>
              <a:rPr lang="en-IN" sz="2400" b="0" dirty="0"/>
              <a:t> </a:t>
            </a:r>
            <a:r>
              <a:rPr sz="2400" b="0" dirty="0"/>
              <a:t>exercise tolerance. </a:t>
            </a:r>
            <a:endParaRPr lang="en-IN" sz="2400" b="0" dirty="0"/>
          </a:p>
          <a:p>
            <a:pPr>
              <a:defRPr b="1"/>
            </a:pPr>
            <a:r>
              <a:rPr sz="2400" b="0" dirty="0"/>
              <a:t>This test is used to unmask hypoxia.</a:t>
            </a:r>
          </a:p>
          <a:p>
            <a:br>
              <a:rPr sz="2400" dirty="0"/>
            </a:br>
            <a:r>
              <a:rPr sz="2400" dirty="0"/>
              <a:t>Patient with pulse oximeter attached to his finger is asked to walk in confines of his room.</a:t>
            </a:r>
          </a:p>
          <a:p>
            <a:br>
              <a:rPr sz="2400" dirty="0"/>
            </a:br>
            <a:r>
              <a:rPr sz="2400" b="1" dirty="0"/>
              <a:t>Any drop in saturation below 9</a:t>
            </a:r>
            <a:r>
              <a:rPr lang="en-IN" sz="2400" b="1" dirty="0"/>
              <a:t>4</a:t>
            </a:r>
            <a:r>
              <a:rPr sz="2400" b="1" dirty="0"/>
              <a:t>%, or an absolute drop of more than </a:t>
            </a:r>
            <a:r>
              <a:rPr lang="en-IN" sz="2400" b="1" dirty="0"/>
              <a:t>4</a:t>
            </a:r>
            <a:r>
              <a:rPr sz="2400" b="1" dirty="0"/>
              <a:t>%, or feeling unwell (light headed, short of breath) while performing the test are significant findings.</a:t>
            </a:r>
          </a:p>
          <a:p>
            <a:endParaRPr sz="2400" b="1" dirty="0"/>
          </a:p>
          <a:p>
            <a:r>
              <a:rPr sz="2400" b="1" dirty="0"/>
              <a:t>Patients with positive 6 minute walk test may progress to become hypoxic and hence early intervention in form of shifting to </a:t>
            </a:r>
            <a:r>
              <a:rPr lang="en-IN" sz="2400" b="1" dirty="0"/>
              <a:t>DCH/DCHC </a:t>
            </a:r>
            <a:r>
              <a:rPr sz="2400" b="1" dirty="0"/>
              <a:t>is recommended.</a:t>
            </a:r>
          </a:p>
          <a:p>
            <a:br>
              <a:rPr sz="2400" b="1" dirty="0"/>
            </a:br>
            <a:r>
              <a:rPr sz="2400" dirty="0"/>
              <a:t>The 6 minutes may be cut short for </a:t>
            </a:r>
            <a:r>
              <a:rPr sz="2400" u="sng" dirty="0"/>
              <a:t>3 minutes in patients above 60 years of age</a:t>
            </a:r>
            <a:r>
              <a:rPr sz="2400" dirty="0"/>
              <a:t>. </a:t>
            </a:r>
            <a:br>
              <a:rPr sz="2400" dirty="0"/>
            </a:b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4C70E-2D4F-4249-97A2-02F19AD6C0C4}"/>
              </a:ext>
            </a:extLst>
          </p:cNvPr>
          <p:cNvSpPr txBox="1"/>
          <p:nvPr/>
        </p:nvSpPr>
        <p:spPr>
          <a:xfrm>
            <a:off x="397566" y="185530"/>
            <a:ext cx="1064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6 Minute Walk Test: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4F51-2838-4A52-8E66-38FD7D17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 for Home Isolation/Home care: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7222-56D3-471B-A765-F7A58CFD5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2849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shall be clinically assigned as asymptomatic/mild case through telephonic triage or by the health staff/medical officer/ physician. Such cases should have the requisite facility at their residence for self-isolation and also for quarantining the family contacts.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caregiver should be available to provide care on a 24 X 7 basis. 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regular communication link between the caregiver and hospital is a pre-requisite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entire duration of home isolation/ home care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shall 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signed undertaking for self-isolation/home care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follow guidelines of home isolation/home care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shall agree to 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his/her health and regularly inform their health status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tele-monitoring team/ medical officer/physician/ family doctor and District Surveillance Officer (DSO) for further follow up by the surveillance teams.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isolation/home </a:t>
            </a:r>
            <a:r>
              <a:rPr lang="en-I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shall not be applicable for pregnant women 2 weeks before expected date of delivery (EDD)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F01D6-BC8E-4844-B2EE-F9568E97A8A4}"/>
              </a:ext>
            </a:extLst>
          </p:cNvPr>
          <p:cNvSpPr/>
          <p:nvPr/>
        </p:nvSpPr>
        <p:spPr>
          <a:xfrm>
            <a:off x="10531743" y="120992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ED7202-CF54-4725-B78A-76C93CF80B1C}"/>
              </a:ext>
            </a:extLst>
          </p:cNvPr>
          <p:cNvSpPr/>
          <p:nvPr/>
        </p:nvSpPr>
        <p:spPr>
          <a:xfrm>
            <a:off x="11350258" y="121627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3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2BECD-22D9-4AC5-81D1-3E6C76865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169" y="1457739"/>
            <a:ext cx="10463866" cy="54002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Ivermectin 12mg OD for 3 days 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N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T.Favipiravir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1800mg(200mg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BD on Day 1, f/b 800mg(200mg 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BD For 6 days.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DPI/MDI Budesonide 800mg 1-0-1, for 5 days, in case fever/cough doesn’t subside by 5 days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Vitamin C 500mg BD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Zinc 50mg 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9C32CD-48D5-48C6-8DBC-0CA3C43192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5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HOME ISOLATION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042609-40EB-4CB5-B1BC-E5830FCBF81E}"/>
              </a:ext>
            </a:extLst>
          </p:cNvPr>
          <p:cNvSpPr/>
          <p:nvPr/>
        </p:nvSpPr>
        <p:spPr>
          <a:xfrm>
            <a:off x="10222254" y="33200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09ABBE-9142-494A-9233-53188F74B548}"/>
              </a:ext>
            </a:extLst>
          </p:cNvPr>
          <p:cNvSpPr/>
          <p:nvPr/>
        </p:nvSpPr>
        <p:spPr>
          <a:xfrm>
            <a:off x="11040769" y="33264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3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0F1D-0E2C-4C82-B9BF-8D5307B2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BC207E2-1651-4EFE-9C6E-2C105F0648B1}"/>
              </a:ext>
            </a:extLst>
          </p:cNvPr>
          <p:cNvSpPr txBox="1">
            <a:spLocks/>
          </p:cNvSpPr>
          <p:nvPr/>
        </p:nvSpPr>
        <p:spPr>
          <a:xfrm>
            <a:off x="6398506" y="182929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these patients Develops these symptoms/signs: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Shortness of Breath/Breathlessness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Resting Heart Rate &gt;100/Palpitations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SpO2 &lt;94% on any occasion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6MWT/3MWT induced Desaturation of &gt;4%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Neutrophil Lymphocyte Ratio &gt;3.5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Worsening of Symptoms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Shifted immediately to DCHC/DCH.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BB4F9DB6-E3CC-4E01-B8ED-CE7FA9792B4C}"/>
              </a:ext>
            </a:extLst>
          </p:cNvPr>
          <p:cNvSpPr txBox="1"/>
          <p:nvPr/>
        </p:nvSpPr>
        <p:spPr>
          <a:xfrm>
            <a:off x="620201" y="4797895"/>
            <a:ext cx="4866199" cy="184144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well ventilated room with a separate toilet for the person in isolation/home care.</a:t>
            </a:r>
            <a:br>
              <a:rPr lang="en-IN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shall stay in the identified room and away from other persons in the home.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C66E9-8997-45F1-B38C-2D7B4874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53" y="5893997"/>
            <a:ext cx="5067300" cy="8096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68E2CA-B70C-4F82-BF9F-9A7147C28480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Symptoms and Body Temperature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Adequate Hydration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Oxygen saturation with a Pulse Oximeter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BP twice a day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6MWT everyday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158949-69CD-4D0E-AC43-5D794BC40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5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HOME ISOLATION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3513-24CF-487F-ACD3-61BA173924EF}"/>
              </a:ext>
            </a:extLst>
          </p:cNvPr>
          <p:cNvSpPr/>
          <p:nvPr/>
        </p:nvSpPr>
        <p:spPr>
          <a:xfrm>
            <a:off x="10222254" y="332008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C4E0D1-8B32-4850-9614-14E412C4FBAF}"/>
              </a:ext>
            </a:extLst>
          </p:cNvPr>
          <p:cNvSpPr/>
          <p:nvPr/>
        </p:nvSpPr>
        <p:spPr>
          <a:xfrm>
            <a:off x="11040769" y="332643"/>
            <a:ext cx="720090" cy="6788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kern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3311</Words>
  <Application>Microsoft Office PowerPoint</Application>
  <PresentationFormat>Widescreen</PresentationFormat>
  <Paragraphs>421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Arial</vt:lpstr>
      <vt:lpstr>ArialNarrow</vt:lpstr>
      <vt:lpstr>Calibri</vt:lpstr>
      <vt:lpstr>Calibri Light</vt:lpstr>
      <vt:lpstr>CIDFont+F1</vt:lpstr>
      <vt:lpstr>CIDFont+F4</vt:lpstr>
      <vt:lpstr>CIDFont+F8</vt:lpstr>
      <vt:lpstr>Palatino Linotype</vt:lpstr>
      <vt:lpstr>Roboto</vt:lpstr>
      <vt:lpstr>Symbol</vt:lpstr>
      <vt:lpstr>SymbolMT</vt:lpstr>
      <vt:lpstr>Times New Roman</vt:lpstr>
      <vt:lpstr>TimesNewRomanPS-BoldMT</vt:lpstr>
      <vt:lpstr>TimesNewRomanPSMT</vt:lpstr>
      <vt:lpstr>Wingdings</vt:lpstr>
      <vt:lpstr>Wingdings-Regular</vt:lpstr>
      <vt:lpstr>Office Theme</vt:lpstr>
      <vt:lpstr>Guidelines For Management of COVID19</vt:lpstr>
      <vt:lpstr>PowerPoint Presentation</vt:lpstr>
      <vt:lpstr>Categorisation of Patients : </vt:lpstr>
      <vt:lpstr>PowerPoint Presentation</vt:lpstr>
      <vt:lpstr>PowerPoint Presentation</vt:lpstr>
      <vt:lpstr>PowerPoint Presentation</vt:lpstr>
      <vt:lpstr>Eligibility for Home Isolation/Home care: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will be released from home isolation/ Discharged from CCC:</vt:lpstr>
      <vt:lpstr>PowerPoint Presentation</vt:lpstr>
      <vt:lpstr>PowerPoint Presentation</vt:lpstr>
      <vt:lpstr>PowerPoint Presentation</vt:lpstr>
      <vt:lpstr>PowerPoint Presentation</vt:lpstr>
      <vt:lpstr>Oxygen Delivery Devices And Fio2 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:</vt:lpstr>
      <vt:lpstr>CARP PROTOCOL</vt:lpstr>
      <vt:lpstr>PowerPoint Presentation</vt:lpstr>
      <vt:lpstr>OXYGEN THERAPY TITRATION</vt:lpstr>
      <vt:lpstr>Hypertension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Discharge Criteria</vt:lpstr>
      <vt:lpstr>PowerPoint Presentation</vt:lpstr>
      <vt:lpstr>PowerPoint Presentation</vt:lpstr>
      <vt:lpstr>PowerPoint Presentation</vt:lpstr>
      <vt:lpstr>Death due to COVID19</vt:lpstr>
      <vt:lpstr>Definition of death due to COVID-19 (by WHO)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Management of COVID19</dc:title>
  <dc:creator>Aniruddha Katipalla</dc:creator>
  <cp:lastModifiedBy>Aniruddha Katipalla</cp:lastModifiedBy>
  <cp:revision>18</cp:revision>
  <dcterms:created xsi:type="dcterms:W3CDTF">2021-04-28T04:28:13Z</dcterms:created>
  <dcterms:modified xsi:type="dcterms:W3CDTF">2021-04-30T06:55:30Z</dcterms:modified>
</cp:coreProperties>
</file>