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6" r:id="rId2"/>
  </p:sldMasterIdLst>
  <p:notesMasterIdLst>
    <p:notesMasterId r:id="rId64"/>
  </p:notesMasterIdLst>
  <p:sldIdLst>
    <p:sldId id="256" r:id="rId3"/>
    <p:sldId id="257" r:id="rId4"/>
    <p:sldId id="2147375091" r:id="rId5"/>
    <p:sldId id="2147375074" r:id="rId6"/>
    <p:sldId id="2147374980" r:id="rId7"/>
    <p:sldId id="2147374981" r:id="rId8"/>
    <p:sldId id="2147374982" r:id="rId9"/>
    <p:sldId id="2147374720" r:id="rId10"/>
    <p:sldId id="260" r:id="rId11"/>
    <p:sldId id="2147375092" r:id="rId12"/>
    <p:sldId id="262" r:id="rId13"/>
    <p:sldId id="264" r:id="rId14"/>
    <p:sldId id="2147375093" r:id="rId15"/>
    <p:sldId id="2147375094" r:id="rId16"/>
    <p:sldId id="2147375078" r:id="rId17"/>
    <p:sldId id="2147375079" r:id="rId18"/>
    <p:sldId id="2147375080" r:id="rId19"/>
    <p:sldId id="2147375081" r:id="rId20"/>
    <p:sldId id="263" r:id="rId21"/>
    <p:sldId id="271" r:id="rId22"/>
    <p:sldId id="268" r:id="rId23"/>
    <p:sldId id="270" r:id="rId24"/>
    <p:sldId id="2147375046" r:id="rId25"/>
    <p:sldId id="2147375095" r:id="rId26"/>
    <p:sldId id="392" r:id="rId27"/>
    <p:sldId id="296" r:id="rId28"/>
    <p:sldId id="2147374731" r:id="rId29"/>
    <p:sldId id="2147375087" r:id="rId30"/>
    <p:sldId id="389" r:id="rId31"/>
    <p:sldId id="404" r:id="rId32"/>
    <p:sldId id="2147375017" r:id="rId33"/>
    <p:sldId id="2147375096" r:id="rId34"/>
    <p:sldId id="400" r:id="rId35"/>
    <p:sldId id="2147375088" r:id="rId36"/>
    <p:sldId id="266" r:id="rId37"/>
    <p:sldId id="2147375008" r:id="rId38"/>
    <p:sldId id="290" r:id="rId39"/>
    <p:sldId id="291" r:id="rId40"/>
    <p:sldId id="292" r:id="rId41"/>
    <p:sldId id="2147375032" r:id="rId42"/>
    <p:sldId id="2147375089" r:id="rId43"/>
    <p:sldId id="298" r:id="rId44"/>
    <p:sldId id="299" r:id="rId45"/>
    <p:sldId id="300" r:id="rId46"/>
    <p:sldId id="2147375090" r:id="rId47"/>
    <p:sldId id="2147374969" r:id="rId48"/>
    <p:sldId id="2147374978" r:id="rId49"/>
    <p:sldId id="2147374979" r:id="rId50"/>
    <p:sldId id="2147375097" r:id="rId51"/>
    <p:sldId id="2147374695" r:id="rId52"/>
    <p:sldId id="2147374963" r:id="rId53"/>
    <p:sldId id="2147374964" r:id="rId54"/>
    <p:sldId id="2147374965" r:id="rId55"/>
    <p:sldId id="2147374966" r:id="rId56"/>
    <p:sldId id="2147375083" r:id="rId57"/>
    <p:sldId id="2147374983" r:id="rId58"/>
    <p:sldId id="2147375098" r:id="rId59"/>
    <p:sldId id="2147375076" r:id="rId60"/>
    <p:sldId id="2147374977" r:id="rId61"/>
    <p:sldId id="2147374723" r:id="rId62"/>
    <p:sldId id="214737475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49" autoAdjust="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B1BA5-0D8D-4CBB-8D7E-541E9CF30BD4}" type="datetimeFigureOut">
              <a:rPr lang="en-IN" smtClean="0"/>
              <a:t>11-05-2021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2D29D-4AC1-42B4-8250-3DDECEF53687}" type="slidenum">
              <a:rPr lang="en-IN" smtClean="0"/>
              <a:t>‹#›</a:t>
            </a:fld>
            <a:endParaRPr lang="en-IN"/>
          </a:p>
        </p:txBody>
      </p:sp>
    </p:spTree>
    <p:extLst>
      <p:ext uri="{BB962C8B-B14F-4D97-AF65-F5344CB8AC3E}">
        <p14:creationId xmlns:p14="http://schemas.microsoft.com/office/powerpoint/2010/main" val="237245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70D608FE-96D5-4444-B454-783068FA6434}" type="slidenum">
              <a:rPr lang="ko-KR" altLang="en-US" smtClean="0"/>
              <a:t>26</a:t>
            </a:fld>
            <a:endParaRPr lang="ko-KR" altLang="en-US"/>
          </a:p>
        </p:txBody>
      </p:sp>
    </p:spTree>
    <p:extLst>
      <p:ext uri="{BB962C8B-B14F-4D97-AF65-F5344CB8AC3E}">
        <p14:creationId xmlns:p14="http://schemas.microsoft.com/office/powerpoint/2010/main" val="382479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F2D29D-4AC1-42B4-8250-3DDECEF5368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33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0F2D29D-4AC1-42B4-8250-3DDECEF53687}" type="slidenum">
              <a:rPr lang="en-IN" smtClean="0"/>
              <a:t>48</a:t>
            </a:fld>
            <a:endParaRPr lang="en-IN"/>
          </a:p>
        </p:txBody>
      </p:sp>
    </p:spTree>
    <p:extLst>
      <p:ext uri="{BB962C8B-B14F-4D97-AF65-F5344CB8AC3E}">
        <p14:creationId xmlns:p14="http://schemas.microsoft.com/office/powerpoint/2010/main" val="6993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BEDD3D-09F4-4552-B55A-B1D4F4A65C59}" type="datetime1">
              <a:rPr lang="en-IN" smtClean="0"/>
              <a:t>11-05-2021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F3F56C-11E5-4751-B662-D93305FD03B9}"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39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57B02-2717-4101-8A76-F991BAABAC05}" type="datetime1">
              <a:rPr lang="en-IN" smtClean="0"/>
              <a:t>11-05-2021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238494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F75EB2-F8EA-4B04-A2BD-3514222A2728}" type="datetime1">
              <a:rPr lang="en-IN" smtClean="0"/>
              <a:t>11-05-2021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3116577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s &amp; Contents Layout">
    <p:spTree>
      <p:nvGrpSpPr>
        <p:cNvPr id="1" name=""/>
        <p:cNvGrpSpPr/>
        <p:nvPr/>
      </p:nvGrpSpPr>
      <p:grpSpPr>
        <a:xfrm>
          <a:off x="0" y="0"/>
          <a:ext cx="0" cy="0"/>
          <a:chOff x="0" y="0"/>
          <a:chExt cx="0" cy="0"/>
        </a:xfrm>
      </p:grpSpPr>
      <p:sp>
        <p:nvSpPr>
          <p:cNvPr id="7" name="Picture Placeholder 2"/>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3" name="Picture Placeholder 2"/>
          <p:cNvSpPr>
            <a:spLocks noGrp="1"/>
          </p:cNvSpPr>
          <p:nvPr>
            <p:ph type="pic" idx="10"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8" name="Picture Placeholder 2"/>
          <p:cNvSpPr>
            <a:spLocks noGrp="1"/>
          </p:cNvSpPr>
          <p:nvPr>
            <p:ph type="pic" idx="13"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Picture Placeholder 2"/>
          <p:cNvSpPr>
            <a:spLocks noGrp="1"/>
          </p:cNvSpPr>
          <p:nvPr>
            <p:ph type="pic" idx="14"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Picture Placeholder 2"/>
          <p:cNvSpPr>
            <a:spLocks noGrp="1"/>
          </p:cNvSpPr>
          <p:nvPr>
            <p:ph type="pic" idx="15"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Text Placeholder 9">
            <a:extLst>
              <a:ext uri="{FF2B5EF4-FFF2-40B4-BE49-F238E27FC236}">
                <a16:creationId xmlns:a16="http://schemas.microsoft.com/office/drawing/2014/main" id="{B04FEC5A-FE9A-463C-92F8-C2BB350D4DA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5250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78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91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CC01-6A58-45CD-9DF0-EC7C621CA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06E66FD-E822-4F39-AF06-9C7C096350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32E40DD-FB7F-401B-BB65-BD952466A610}"/>
              </a:ext>
            </a:extLst>
          </p:cNvPr>
          <p:cNvSpPr>
            <a:spLocks noGrp="1"/>
          </p:cNvSpPr>
          <p:nvPr>
            <p:ph type="dt" sz="half" idx="10"/>
          </p:nvPr>
        </p:nvSpPr>
        <p:spPr/>
        <p:txBody>
          <a:bodyPr/>
          <a:lstStyle/>
          <a:p>
            <a:fld id="{C22A3747-D94F-4046-A14C-366272E47952}" type="datetime1">
              <a:rPr lang="en-IN" smtClean="0"/>
              <a:t>11-05-2021</a:t>
            </a:fld>
            <a:endParaRPr lang="en-IN"/>
          </a:p>
        </p:txBody>
      </p:sp>
      <p:sp>
        <p:nvSpPr>
          <p:cNvPr id="5" name="Footer Placeholder 4">
            <a:extLst>
              <a:ext uri="{FF2B5EF4-FFF2-40B4-BE49-F238E27FC236}">
                <a16:creationId xmlns:a16="http://schemas.microsoft.com/office/drawing/2014/main" id="{A6C32025-5949-4546-BAF6-CCBCFDB31F8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6C80D82-1E10-40C5-B4D3-0012BE5DCABC}"/>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346102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6921-554E-47EB-8ECF-D3EABA862DB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0DA0555-8CF5-40D7-8C9B-3B9E00D428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CF6760-6BCC-4859-83E2-948B8E5378F4}"/>
              </a:ext>
            </a:extLst>
          </p:cNvPr>
          <p:cNvSpPr>
            <a:spLocks noGrp="1"/>
          </p:cNvSpPr>
          <p:nvPr>
            <p:ph type="dt" sz="half" idx="10"/>
          </p:nvPr>
        </p:nvSpPr>
        <p:spPr/>
        <p:txBody>
          <a:bodyPr/>
          <a:lstStyle/>
          <a:p>
            <a:fld id="{86EBB167-1F16-48CB-AF25-C8883BE7347F}" type="datetime1">
              <a:rPr lang="en-IN" smtClean="0"/>
              <a:t>11-05-2021</a:t>
            </a:fld>
            <a:endParaRPr lang="en-IN"/>
          </a:p>
        </p:txBody>
      </p:sp>
      <p:sp>
        <p:nvSpPr>
          <p:cNvPr id="5" name="Footer Placeholder 4">
            <a:extLst>
              <a:ext uri="{FF2B5EF4-FFF2-40B4-BE49-F238E27FC236}">
                <a16:creationId xmlns:a16="http://schemas.microsoft.com/office/drawing/2014/main" id="{2EFEFFD5-97F5-423B-916E-226354CD98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8569E9-38E9-496B-9E1F-B9EC8F2BA9D0}"/>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1438608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F9DE-C129-461F-847C-FA8715E8C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EEE8E62-4BF4-4619-9F7A-33D646655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9C1565-F782-4613-8926-1C7926414DE0}"/>
              </a:ext>
            </a:extLst>
          </p:cNvPr>
          <p:cNvSpPr>
            <a:spLocks noGrp="1"/>
          </p:cNvSpPr>
          <p:nvPr>
            <p:ph type="dt" sz="half" idx="10"/>
          </p:nvPr>
        </p:nvSpPr>
        <p:spPr/>
        <p:txBody>
          <a:bodyPr/>
          <a:lstStyle/>
          <a:p>
            <a:fld id="{38F04871-7056-4EAA-8B69-F389B50346E1}" type="datetime1">
              <a:rPr lang="en-IN" smtClean="0"/>
              <a:t>11-05-2021</a:t>
            </a:fld>
            <a:endParaRPr lang="en-IN"/>
          </a:p>
        </p:txBody>
      </p:sp>
      <p:sp>
        <p:nvSpPr>
          <p:cNvPr id="5" name="Footer Placeholder 4">
            <a:extLst>
              <a:ext uri="{FF2B5EF4-FFF2-40B4-BE49-F238E27FC236}">
                <a16:creationId xmlns:a16="http://schemas.microsoft.com/office/drawing/2014/main" id="{A54FE2D0-9105-4AF5-BE23-F46B41D835B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400E99-F180-48E5-92D1-0EA08CEDE5D6}"/>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799563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C376-2815-4DD1-97D5-06336CA7C37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E435E62-AAE3-4C58-835A-29D33408DB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8BA7189-73B9-455C-9C45-ADC4BF0377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7620E7D-74B6-4C08-BD4A-A94C90CF8285}"/>
              </a:ext>
            </a:extLst>
          </p:cNvPr>
          <p:cNvSpPr>
            <a:spLocks noGrp="1"/>
          </p:cNvSpPr>
          <p:nvPr>
            <p:ph type="dt" sz="half" idx="10"/>
          </p:nvPr>
        </p:nvSpPr>
        <p:spPr/>
        <p:txBody>
          <a:bodyPr/>
          <a:lstStyle/>
          <a:p>
            <a:fld id="{7DABD361-D578-4E13-9272-14E97B8C2CC5}" type="datetime1">
              <a:rPr lang="en-IN" smtClean="0"/>
              <a:t>11-05-2021</a:t>
            </a:fld>
            <a:endParaRPr lang="en-IN"/>
          </a:p>
        </p:txBody>
      </p:sp>
      <p:sp>
        <p:nvSpPr>
          <p:cNvPr id="6" name="Footer Placeholder 5">
            <a:extLst>
              <a:ext uri="{FF2B5EF4-FFF2-40B4-BE49-F238E27FC236}">
                <a16:creationId xmlns:a16="http://schemas.microsoft.com/office/drawing/2014/main" id="{832A8F71-47AB-4098-8BA6-CFD16CF6E65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0168B6F-21F8-4182-BCBB-9F116190D11A}"/>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2160128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8BB0-B1F7-4775-B6AF-CFF8B8064B1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AF43433-001E-4718-AD1E-BF75F541C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A4B55-F2E6-4D46-B0E7-C1DFD33A3B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F17C004-9935-4809-A38C-AF9E5495DB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86CDA0-0E1D-4BD2-9FCF-6E6FE504F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3B77F2A-DF88-472D-86C9-97D45B014948}"/>
              </a:ext>
            </a:extLst>
          </p:cNvPr>
          <p:cNvSpPr>
            <a:spLocks noGrp="1"/>
          </p:cNvSpPr>
          <p:nvPr>
            <p:ph type="dt" sz="half" idx="10"/>
          </p:nvPr>
        </p:nvSpPr>
        <p:spPr/>
        <p:txBody>
          <a:bodyPr/>
          <a:lstStyle/>
          <a:p>
            <a:fld id="{732151C9-957D-48CE-946C-08D98A888C03}" type="datetime1">
              <a:rPr lang="en-IN" smtClean="0"/>
              <a:t>11-05-2021</a:t>
            </a:fld>
            <a:endParaRPr lang="en-IN"/>
          </a:p>
        </p:txBody>
      </p:sp>
      <p:sp>
        <p:nvSpPr>
          <p:cNvPr id="8" name="Footer Placeholder 7">
            <a:extLst>
              <a:ext uri="{FF2B5EF4-FFF2-40B4-BE49-F238E27FC236}">
                <a16:creationId xmlns:a16="http://schemas.microsoft.com/office/drawing/2014/main" id="{8B373540-E4A7-482E-A7F6-58E55AF057D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A12E1B1-5C2B-41EA-95E7-DE1AFD820A53}"/>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201453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D99D97-4D9A-47A3-AE57-4F409FF66074}" type="datetime1">
              <a:rPr lang="en-IN" smtClean="0"/>
              <a:t>11-05-2021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1586894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4DC6-23B3-46C6-BE8C-8DCF95BE9DB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5A62973-C808-4D04-A548-90546C59112F}"/>
              </a:ext>
            </a:extLst>
          </p:cNvPr>
          <p:cNvSpPr>
            <a:spLocks noGrp="1"/>
          </p:cNvSpPr>
          <p:nvPr>
            <p:ph type="dt" sz="half" idx="10"/>
          </p:nvPr>
        </p:nvSpPr>
        <p:spPr/>
        <p:txBody>
          <a:bodyPr/>
          <a:lstStyle/>
          <a:p>
            <a:fld id="{B9E3B04B-2B9E-4AF3-9CAC-DF60697259FE}" type="datetime1">
              <a:rPr lang="en-IN" smtClean="0"/>
              <a:t>11-05-2021</a:t>
            </a:fld>
            <a:endParaRPr lang="en-IN"/>
          </a:p>
        </p:txBody>
      </p:sp>
      <p:sp>
        <p:nvSpPr>
          <p:cNvPr id="4" name="Footer Placeholder 3">
            <a:extLst>
              <a:ext uri="{FF2B5EF4-FFF2-40B4-BE49-F238E27FC236}">
                <a16:creationId xmlns:a16="http://schemas.microsoft.com/office/drawing/2014/main" id="{ED815322-BD52-4BBD-8984-E15A6CF4A2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6D6242F-71A5-4CF9-A121-F2CEC6B67E25}"/>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626520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72E13-85B8-46E1-B7E1-E0639348168A}"/>
              </a:ext>
            </a:extLst>
          </p:cNvPr>
          <p:cNvSpPr>
            <a:spLocks noGrp="1"/>
          </p:cNvSpPr>
          <p:nvPr>
            <p:ph type="dt" sz="half" idx="10"/>
          </p:nvPr>
        </p:nvSpPr>
        <p:spPr/>
        <p:txBody>
          <a:bodyPr/>
          <a:lstStyle/>
          <a:p>
            <a:fld id="{99EF7BAC-95B0-4FA0-8418-F8862A875E04}" type="datetime1">
              <a:rPr lang="en-IN" smtClean="0"/>
              <a:t>11-05-2021</a:t>
            </a:fld>
            <a:endParaRPr lang="en-IN"/>
          </a:p>
        </p:txBody>
      </p:sp>
      <p:sp>
        <p:nvSpPr>
          <p:cNvPr id="3" name="Footer Placeholder 2">
            <a:extLst>
              <a:ext uri="{FF2B5EF4-FFF2-40B4-BE49-F238E27FC236}">
                <a16:creationId xmlns:a16="http://schemas.microsoft.com/office/drawing/2014/main" id="{E96386E7-C807-4D9D-AB06-04DE1BE5998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5D48B21-2713-4E03-99DE-C162A580ECAB}"/>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3517976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0EFB-3C9D-4ADB-92CF-2B8584A75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9E9BC66-9972-4041-8AE7-B8D946CA6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1B683B5-95B3-4C9D-AE18-0DFCC9D68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85DF9-D3F6-4755-87CC-FD9A054ACA5E}"/>
              </a:ext>
            </a:extLst>
          </p:cNvPr>
          <p:cNvSpPr>
            <a:spLocks noGrp="1"/>
          </p:cNvSpPr>
          <p:nvPr>
            <p:ph type="dt" sz="half" idx="10"/>
          </p:nvPr>
        </p:nvSpPr>
        <p:spPr/>
        <p:txBody>
          <a:bodyPr/>
          <a:lstStyle/>
          <a:p>
            <a:fld id="{6B13DA56-1536-4E79-8FBC-0456F88FDF24}" type="datetime1">
              <a:rPr lang="en-IN" smtClean="0"/>
              <a:t>11-05-2021</a:t>
            </a:fld>
            <a:endParaRPr lang="en-IN"/>
          </a:p>
        </p:txBody>
      </p:sp>
      <p:sp>
        <p:nvSpPr>
          <p:cNvPr id="6" name="Footer Placeholder 5">
            <a:extLst>
              <a:ext uri="{FF2B5EF4-FFF2-40B4-BE49-F238E27FC236}">
                <a16:creationId xmlns:a16="http://schemas.microsoft.com/office/drawing/2014/main" id="{C5DE41F5-3D21-4BC4-97BA-AC720492600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4A32CD5-94D3-471E-BC6B-734F16BB577E}"/>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279607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6702-CBC4-495F-A79C-2C8313BFE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ED43E18-6E33-48F2-977A-1ACEE8503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92183B8-59F9-4ECE-BC3A-2FDD9114D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F3A19-F4A7-496A-B5BD-160CCF3F5E83}"/>
              </a:ext>
            </a:extLst>
          </p:cNvPr>
          <p:cNvSpPr>
            <a:spLocks noGrp="1"/>
          </p:cNvSpPr>
          <p:nvPr>
            <p:ph type="dt" sz="half" idx="10"/>
          </p:nvPr>
        </p:nvSpPr>
        <p:spPr/>
        <p:txBody>
          <a:bodyPr/>
          <a:lstStyle/>
          <a:p>
            <a:fld id="{DA020C76-175F-4559-A985-D9CCEE312B65}" type="datetime1">
              <a:rPr lang="en-IN" smtClean="0"/>
              <a:t>11-05-2021</a:t>
            </a:fld>
            <a:endParaRPr lang="en-IN"/>
          </a:p>
        </p:txBody>
      </p:sp>
      <p:sp>
        <p:nvSpPr>
          <p:cNvPr id="6" name="Footer Placeholder 5">
            <a:extLst>
              <a:ext uri="{FF2B5EF4-FFF2-40B4-BE49-F238E27FC236}">
                <a16:creationId xmlns:a16="http://schemas.microsoft.com/office/drawing/2014/main" id="{60D17C20-E411-4A08-8723-3731D6F9A42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0A706F4-EE74-44FF-8E61-74E78ACEA5DD}"/>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3122270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7E20-DD72-4969-92B8-05DE6DAB829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D958177-64E5-4952-8007-FBA8DC7475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8604258-C2D2-4751-87FA-FC41809AD348}"/>
              </a:ext>
            </a:extLst>
          </p:cNvPr>
          <p:cNvSpPr>
            <a:spLocks noGrp="1"/>
          </p:cNvSpPr>
          <p:nvPr>
            <p:ph type="dt" sz="half" idx="10"/>
          </p:nvPr>
        </p:nvSpPr>
        <p:spPr/>
        <p:txBody>
          <a:bodyPr/>
          <a:lstStyle/>
          <a:p>
            <a:fld id="{C787ABA5-6188-404D-940D-8515C991DAC4}" type="datetime1">
              <a:rPr lang="en-IN" smtClean="0"/>
              <a:t>11-05-2021</a:t>
            </a:fld>
            <a:endParaRPr lang="en-IN"/>
          </a:p>
        </p:txBody>
      </p:sp>
      <p:sp>
        <p:nvSpPr>
          <p:cNvPr id="5" name="Footer Placeholder 4">
            <a:extLst>
              <a:ext uri="{FF2B5EF4-FFF2-40B4-BE49-F238E27FC236}">
                <a16:creationId xmlns:a16="http://schemas.microsoft.com/office/drawing/2014/main" id="{B31F8DD8-E2DD-4AB9-BCDD-86F4FA7B86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1C10010-3AA9-4B0E-AD4B-792AD6D02858}"/>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2111546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8010C-30E9-4DC7-8965-6DAB942405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45BACBC-6F91-44E7-A872-156441FE8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DC93EAF-3F08-4F18-BCFC-1DF9AAD12D62}"/>
              </a:ext>
            </a:extLst>
          </p:cNvPr>
          <p:cNvSpPr>
            <a:spLocks noGrp="1"/>
          </p:cNvSpPr>
          <p:nvPr>
            <p:ph type="dt" sz="half" idx="10"/>
          </p:nvPr>
        </p:nvSpPr>
        <p:spPr/>
        <p:txBody>
          <a:bodyPr/>
          <a:lstStyle/>
          <a:p>
            <a:fld id="{B4B2CD05-056F-4C84-9325-8D99A1086173}" type="datetime1">
              <a:rPr lang="en-IN" smtClean="0"/>
              <a:t>11-05-2021</a:t>
            </a:fld>
            <a:endParaRPr lang="en-IN"/>
          </a:p>
        </p:txBody>
      </p:sp>
      <p:sp>
        <p:nvSpPr>
          <p:cNvPr id="5" name="Footer Placeholder 4">
            <a:extLst>
              <a:ext uri="{FF2B5EF4-FFF2-40B4-BE49-F238E27FC236}">
                <a16:creationId xmlns:a16="http://schemas.microsoft.com/office/drawing/2014/main" id="{E5C84470-5AEE-4BB5-B262-0A58AC4EBD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B85CE5-2838-452D-8FEF-5B143DBD1CB6}"/>
              </a:ext>
            </a:extLst>
          </p:cNvPr>
          <p:cNvSpPr>
            <a:spLocks noGrp="1"/>
          </p:cNvSpPr>
          <p:nvPr>
            <p:ph type="sldNum" sz="quarter" idx="12"/>
          </p:nvPr>
        </p:nvSpPr>
        <p:spPr/>
        <p:txBody>
          <a:bodyPr/>
          <a:lstStyle/>
          <a:p>
            <a:fld id="{C34E9697-A014-4C2F-AF9D-B2CECD323871}" type="slidenum">
              <a:rPr lang="en-IN" smtClean="0"/>
              <a:t>‹#›</a:t>
            </a:fld>
            <a:endParaRPr lang="en-IN"/>
          </a:p>
        </p:txBody>
      </p:sp>
    </p:spTree>
    <p:extLst>
      <p:ext uri="{BB962C8B-B14F-4D97-AF65-F5344CB8AC3E}">
        <p14:creationId xmlns:p14="http://schemas.microsoft.com/office/powerpoint/2010/main" val="378581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A794CE-B112-4341-8993-EB2AF27F29FE}" type="datetime1">
              <a:rPr lang="en-IN" smtClean="0"/>
              <a:t>11-05-2021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F3F56C-11E5-4751-B662-D93305FD03B9}"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53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FCAEB-BEE5-4A1F-A68D-454EB27E0BBD}" type="datetime1">
              <a:rPr lang="en-IN" smtClean="0"/>
              <a:t>11-05-2021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126174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F8584F-AB32-41B6-929C-97BA6D6AF8AA}" type="datetime1">
              <a:rPr lang="en-IN" smtClean="0"/>
              <a:t>11-05-2021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104871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B422A5-EEFC-49E0-A31C-644EEDC80477}" type="datetime1">
              <a:rPr lang="en-IN" smtClean="0"/>
              <a:t>11-05-2021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160259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9BEF9E-4DBD-40BE-ACAD-B5382614DA30}" type="datetime1">
              <a:rPr lang="en-IN" smtClean="0"/>
              <a:t>11-05-2021</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30195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A3FEFF4-E0AD-41DC-8807-5EA430157BE3}" type="datetime1">
              <a:rPr lang="en-IN" smtClean="0"/>
              <a:t>11-05-2021</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BF3F56C-11E5-4751-B662-D93305FD03B9}" type="slidenum">
              <a:rPr lang="en-IN" smtClean="0"/>
              <a:t>‹#›</a:t>
            </a:fld>
            <a:endParaRPr lang="en-IN"/>
          </a:p>
        </p:txBody>
      </p:sp>
    </p:spTree>
    <p:extLst>
      <p:ext uri="{BB962C8B-B14F-4D97-AF65-F5344CB8AC3E}">
        <p14:creationId xmlns:p14="http://schemas.microsoft.com/office/powerpoint/2010/main" val="3177202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28B669-6DD3-4C4B-8974-B493EEBA6839}" type="datetime1">
              <a:rPr lang="en-IN" smtClean="0"/>
              <a:t>11-05-2021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F3F56C-11E5-4751-B662-D93305FD03B9}" type="slidenum">
              <a:rPr lang="en-IN" smtClean="0"/>
              <a:t>‹#›</a:t>
            </a:fld>
            <a:endParaRPr lang="en-IN"/>
          </a:p>
        </p:txBody>
      </p:sp>
    </p:spTree>
    <p:extLst>
      <p:ext uri="{BB962C8B-B14F-4D97-AF65-F5344CB8AC3E}">
        <p14:creationId xmlns:p14="http://schemas.microsoft.com/office/powerpoint/2010/main" val="261562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E0337E3-6B81-49D4-ACDB-2E1F9999DF99}" type="datetime1">
              <a:rPr lang="en-IN" smtClean="0"/>
              <a:t>11-05-2021</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BF3F56C-11E5-4751-B662-D93305FD03B9}"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604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02" r:id="rId13"/>
    <p:sldLayoutId id="2147483703" r:id="rId14"/>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34B7C-9828-4711-AE6C-19AF20FF8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67F545-4561-4736-8AD5-911576A27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5777A48-B7F2-4F00-A4B1-4C0AE6687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E68C2-4446-4A3B-AED4-0B320E91606D}" type="datetime1">
              <a:rPr lang="en-IN" smtClean="0"/>
              <a:t>11-05-2021</a:t>
            </a:fld>
            <a:endParaRPr lang="en-IN"/>
          </a:p>
        </p:txBody>
      </p:sp>
      <p:sp>
        <p:nvSpPr>
          <p:cNvPr id="5" name="Footer Placeholder 4">
            <a:extLst>
              <a:ext uri="{FF2B5EF4-FFF2-40B4-BE49-F238E27FC236}">
                <a16:creationId xmlns:a16="http://schemas.microsoft.com/office/drawing/2014/main" id="{F5DF3C6F-F6EE-4576-99C5-282307065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38CED61-A224-4877-99A4-794F16437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E9697-A014-4C2F-AF9D-B2CECD323871}" type="slidenum">
              <a:rPr lang="en-IN" smtClean="0"/>
              <a:t>‹#›</a:t>
            </a:fld>
            <a:endParaRPr lang="en-IN"/>
          </a:p>
        </p:txBody>
      </p:sp>
    </p:spTree>
    <p:extLst>
      <p:ext uri="{BB962C8B-B14F-4D97-AF65-F5344CB8AC3E}">
        <p14:creationId xmlns:p14="http://schemas.microsoft.com/office/powerpoint/2010/main" val="5890358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selfregistration.cowin.gov.i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selfregistration.cowin.gov.i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s://twitter.com/WHO/status/1351587623920410624?s=2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mailto:ddimmkar@gmail.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0F23-500A-42B1-B334-26BEF3514251}"/>
              </a:ext>
            </a:extLst>
          </p:cNvPr>
          <p:cNvSpPr>
            <a:spLocks noGrp="1"/>
          </p:cNvSpPr>
          <p:nvPr>
            <p:ph type="ctrTitle"/>
          </p:nvPr>
        </p:nvSpPr>
        <p:spPr/>
        <p:txBody>
          <a:bodyPr anchor="t"/>
          <a:lstStyle/>
          <a:p>
            <a:r>
              <a:rPr lang="en-US" dirty="0"/>
              <a:t>All about phase-3 vaccination in Karnataka</a:t>
            </a:r>
            <a:endParaRPr lang="en-IN" dirty="0"/>
          </a:p>
        </p:txBody>
      </p:sp>
      <p:sp>
        <p:nvSpPr>
          <p:cNvPr id="3" name="Subtitle 2">
            <a:extLst>
              <a:ext uri="{FF2B5EF4-FFF2-40B4-BE49-F238E27FC236}">
                <a16:creationId xmlns:a16="http://schemas.microsoft.com/office/drawing/2014/main" id="{D2E38CCA-2349-4A47-9F6C-129DD0A34BFE}"/>
              </a:ext>
            </a:extLst>
          </p:cNvPr>
          <p:cNvSpPr>
            <a:spLocks noGrp="1"/>
          </p:cNvSpPr>
          <p:nvPr>
            <p:ph type="subTitle" idx="1"/>
          </p:nvPr>
        </p:nvSpPr>
        <p:spPr/>
        <p:txBody>
          <a:bodyPr>
            <a:normAutofit fontScale="85000" lnSpcReduction="20000"/>
          </a:bodyPr>
          <a:lstStyle/>
          <a:p>
            <a:r>
              <a:rPr lang="en-US" b="1" dirty="0"/>
              <a:t>Dr. Lokesh Alahari</a:t>
            </a:r>
          </a:p>
          <a:p>
            <a:r>
              <a:rPr lang="en-US" b="1" dirty="0"/>
              <a:t>Sub-Regional Team leader-Karnataka</a:t>
            </a:r>
          </a:p>
          <a:p>
            <a:r>
              <a:rPr lang="en-US" b="1" dirty="0"/>
              <a:t>WHO India-NPSP</a:t>
            </a:r>
            <a:endParaRPr lang="en-IN" b="1" dirty="0"/>
          </a:p>
        </p:txBody>
      </p:sp>
    </p:spTree>
    <p:extLst>
      <p:ext uri="{BB962C8B-B14F-4D97-AF65-F5344CB8AC3E}">
        <p14:creationId xmlns:p14="http://schemas.microsoft.com/office/powerpoint/2010/main" val="2981611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AF4EE-B222-4137-BA53-7AAFCFF24081}"/>
              </a:ext>
            </a:extLst>
          </p:cNvPr>
          <p:cNvSpPr>
            <a:spLocks noGrp="1"/>
          </p:cNvSpPr>
          <p:nvPr>
            <p:ph idx="1"/>
          </p:nvPr>
        </p:nvSpPr>
        <p:spPr>
          <a:xfrm>
            <a:off x="1097280" y="1965503"/>
            <a:ext cx="10259833" cy="4342532"/>
          </a:xfrm>
        </p:spPr>
        <p:txBody>
          <a:bodyPr>
            <a:normAutofit lnSpcReduction="10000"/>
          </a:bodyPr>
          <a:lstStyle/>
          <a:p>
            <a:pPr lvl="0" algn="just">
              <a:buFont typeface="Arial" panose="020B0604020202020204" pitchFamily="34" charset="0"/>
              <a:buChar char="•"/>
            </a:pPr>
            <a:r>
              <a:rPr lang="en-US" dirty="0"/>
              <a:t> Hon’ble Chief Minister of Karnataka has symbolically launched vaccination for 18 to 44 years through state procured vaccines on 1</a:t>
            </a:r>
            <a:r>
              <a:rPr lang="en-US" baseline="30000" dirty="0"/>
              <a:t>st</a:t>
            </a:r>
            <a:r>
              <a:rPr lang="en-US" dirty="0"/>
              <a:t> May 2021 at Bengaluru</a:t>
            </a:r>
            <a:endParaRPr lang="en-IN" dirty="0"/>
          </a:p>
          <a:p>
            <a:pPr lvl="0" algn="just">
              <a:buFont typeface="Arial" panose="020B0604020202020204" pitchFamily="34" charset="0"/>
              <a:buChar char="•"/>
            </a:pPr>
            <a:endParaRPr lang="en-IN" dirty="0"/>
          </a:p>
          <a:p>
            <a:pPr lvl="0" algn="just">
              <a:buFont typeface="Arial" panose="020B0604020202020204" pitchFamily="34" charset="0"/>
              <a:buChar char="•"/>
            </a:pPr>
            <a:r>
              <a:rPr lang="en-US" dirty="0"/>
              <a:t> Estimated population of 18 to 44 years in the state is 3.26 crore. Total estimated vaccine doses required will be 6.52 crores</a:t>
            </a:r>
            <a:endParaRPr lang="en-IN" dirty="0"/>
          </a:p>
          <a:p>
            <a:pPr lvl="0" algn="just">
              <a:buFont typeface="Arial" panose="020B0604020202020204" pitchFamily="34" charset="0"/>
              <a:buChar char="•"/>
            </a:pPr>
            <a:endParaRPr lang="en-IN" dirty="0"/>
          </a:p>
          <a:p>
            <a:pPr lvl="0" algn="just">
              <a:buFont typeface="Arial" panose="020B0604020202020204" pitchFamily="34" charset="0"/>
              <a:buChar char="•"/>
            </a:pPr>
            <a:r>
              <a:rPr lang="en-US" dirty="0"/>
              <a:t> Karnataka has placed initial order for 2 crore doses of Covishield and 1 crore doses of Covaxin towards vaccination of 18 to 44 years population in the state.</a:t>
            </a:r>
            <a:endParaRPr lang="en-IN" dirty="0"/>
          </a:p>
          <a:p>
            <a:pPr lvl="0" algn="just">
              <a:buFont typeface="Arial" panose="020B0604020202020204" pitchFamily="34" charset="0"/>
              <a:buChar char="•"/>
            </a:pPr>
            <a:endParaRPr lang="en-IN" dirty="0"/>
          </a:p>
          <a:p>
            <a:pPr lvl="0" algn="just">
              <a:buFont typeface="Arial" panose="020B0604020202020204" pitchFamily="34" charset="0"/>
              <a:buChar char="•"/>
            </a:pPr>
            <a:r>
              <a:rPr lang="en-US" dirty="0"/>
              <a:t> For age group of 44+ years, Government of India will continue to supply vaccines free of cost to the state. Vaccination for 44+ will be done free of cost at all Government COVID-19 vaccination centers. </a:t>
            </a:r>
            <a:endParaRPr lang="en-IN" dirty="0"/>
          </a:p>
        </p:txBody>
      </p:sp>
      <p:sp>
        <p:nvSpPr>
          <p:cNvPr id="4" name="Date Placeholder 3">
            <a:extLst>
              <a:ext uri="{FF2B5EF4-FFF2-40B4-BE49-F238E27FC236}">
                <a16:creationId xmlns:a16="http://schemas.microsoft.com/office/drawing/2014/main" id="{B5EB505C-0688-45BF-856E-F34992D3C29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A380970-2596-48E9-9F1E-DA68E1CE5A07}" type="datetime1">
              <a:rPr kumimoji="0" lang="en-IN" sz="900" b="0" i="0" u="none" strike="noStrike" kern="1200" cap="none" spc="0" normalizeH="0" baseline="0" noProof="0" smtClean="0">
                <a:ln>
                  <a:noFill/>
                </a:ln>
                <a:solidFill>
                  <a:srgbClr val="FFFFFF"/>
                </a:solidFill>
                <a:effectLst/>
                <a:uLnTx/>
                <a:uFillTx/>
                <a:latin typeface="Calibri" panose="020F0502020204030204"/>
                <a:ea typeface="+mn-ea"/>
                <a:cs typeface="+mn-cs"/>
              </a:rPr>
              <a:t>11-05-2021</a:t>
            </a:fld>
            <a:endParaRPr kumimoji="0" lang="en-IN"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25D63B6-D7DB-49F7-A99E-92C152EE98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4E9697-A014-4C2F-AF9D-B2CECD323871}" type="slidenum">
              <a:rPr kumimoji="0" lang="en-IN"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B4A8FD34-29BA-4E2F-87E7-C8250E2EB2F3}"/>
              </a:ext>
            </a:extLst>
          </p:cNvPr>
          <p:cNvSpPr>
            <a:spLocks noGrp="1"/>
          </p:cNvSpPr>
          <p:nvPr>
            <p:ph type="title"/>
          </p:nvPr>
        </p:nvSpPr>
        <p:spPr/>
        <p:txBody>
          <a:bodyPr anchor="ctr">
            <a:normAutofit/>
          </a:bodyPr>
          <a:lstStyle/>
          <a:p>
            <a:r>
              <a:rPr lang="en-US" sz="4400" dirty="0"/>
              <a:t>COVID-19 vaccination for 18-44 age group</a:t>
            </a:r>
            <a:br>
              <a:rPr lang="en-US" sz="4400" dirty="0"/>
            </a:br>
            <a:r>
              <a:rPr lang="en-US" sz="4400" dirty="0"/>
              <a:t>Karnataka</a:t>
            </a:r>
            <a:endParaRPr lang="en-IN" sz="4400" dirty="0"/>
          </a:p>
        </p:txBody>
      </p:sp>
    </p:spTree>
    <p:extLst>
      <p:ext uri="{BB962C8B-B14F-4D97-AF65-F5344CB8AC3E}">
        <p14:creationId xmlns:p14="http://schemas.microsoft.com/office/powerpoint/2010/main" val="327406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1D6462-99A5-4DB6-8C50-6C6B8118F541}"/>
              </a:ext>
            </a:extLst>
          </p:cNvPr>
          <p:cNvSpPr>
            <a:spLocks noGrp="1"/>
          </p:cNvSpPr>
          <p:nvPr>
            <p:ph idx="1"/>
          </p:nvPr>
        </p:nvSpPr>
        <p:spPr>
          <a:xfrm>
            <a:off x="1036320" y="1836140"/>
            <a:ext cx="10631905" cy="4405634"/>
          </a:xfrm>
        </p:spPr>
        <p:txBody>
          <a:bodyPr>
            <a:noAutofit/>
          </a:bodyPr>
          <a:lstStyle/>
          <a:p>
            <a:pPr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As provided in the GOI Strategy Document, all priority groups, such as the </a:t>
            </a:r>
            <a:r>
              <a:rPr lang="en-US" sz="2400" b="1" dirty="0">
                <a:latin typeface="Times New Roman" panose="02020603050405020304" pitchFamily="18" charset="0"/>
                <a:cs typeface="Times New Roman" panose="02020603050405020304" pitchFamily="18" charset="0"/>
              </a:rPr>
              <a:t>Health Care Workers, the Front-Line Workers and citizens above aged 45 years or more </a:t>
            </a:r>
            <a:r>
              <a:rPr lang="en-US" sz="2400" dirty="0">
                <a:latin typeface="Times New Roman" panose="02020603050405020304" pitchFamily="18" charset="0"/>
                <a:cs typeface="Times New Roman" panose="02020603050405020304" pitchFamily="18" charset="0"/>
              </a:rPr>
              <a:t>(as on 01.01.2022), shall continue to be eligible for vaccination</a:t>
            </a:r>
          </a:p>
          <a:p>
            <a:pPr lvl="1" algn="just"/>
            <a:r>
              <a:rPr lang="en-US" sz="2400" dirty="0">
                <a:latin typeface="Times New Roman" panose="02020603050405020304" pitchFamily="18" charset="0"/>
                <a:cs typeface="Times New Roman" panose="02020603050405020304" pitchFamily="18" charset="0"/>
              </a:rPr>
              <a:t>Free of cost from the Government CVCs; or</a:t>
            </a:r>
          </a:p>
          <a:p>
            <a:pPr lvl="1" algn="just"/>
            <a:r>
              <a:rPr lang="en-US" sz="2400" dirty="0">
                <a:latin typeface="Times New Roman" panose="02020603050405020304" pitchFamily="18" charset="0"/>
                <a:cs typeface="Times New Roman" panose="02020603050405020304" pitchFamily="18" charset="0"/>
              </a:rPr>
              <a:t>On payment from the private CVCs.</a:t>
            </a:r>
          </a:p>
          <a:p>
            <a:pPr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Citizens</a:t>
            </a:r>
            <a:r>
              <a:rPr lang="en-US" sz="2400" spc="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in the age group</a:t>
            </a:r>
            <a:r>
              <a:rPr lang="en-US" sz="2400" spc="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of </a:t>
            </a:r>
            <a:r>
              <a:rPr lang="en-US" sz="2400" b="1" dirty="0">
                <a:latin typeface="Times New Roman" panose="02020603050405020304" pitchFamily="18" charset="0"/>
                <a:ea typeface="Arial" panose="020B0604020202020204" pitchFamily="34" charset="0"/>
                <a:cs typeface="Times New Roman" panose="02020603050405020304" pitchFamily="18" charset="0"/>
              </a:rPr>
              <a:t>18 years to 44 years</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lvl="1" algn="just"/>
            <a:r>
              <a:rPr lang="en-US" sz="2400" dirty="0">
                <a:latin typeface="Times New Roman" panose="02020603050405020304" pitchFamily="18" charset="0"/>
                <a:cs typeface="Times New Roman" panose="02020603050405020304" pitchFamily="18" charset="0"/>
              </a:rPr>
              <a:t>Free of cost from the Government CVCs; or</a:t>
            </a:r>
          </a:p>
          <a:p>
            <a:pPr lvl="1" algn="just"/>
            <a:r>
              <a:rPr lang="en-US" sz="2400" dirty="0">
                <a:latin typeface="Times New Roman" panose="02020603050405020304" pitchFamily="18" charset="0"/>
                <a:cs typeface="Times New Roman" panose="02020603050405020304" pitchFamily="18" charset="0"/>
              </a:rPr>
              <a:t>on payment from the private CVCs.</a:t>
            </a:r>
          </a:p>
          <a:p>
            <a:pPr lvl="1" algn="just"/>
            <a:endParaRPr lang="en-US" sz="2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 </a:t>
            </a:r>
            <a:r>
              <a:rPr lang="en-US" sz="2400" dirty="0"/>
              <a:t>Vaccination for 18 to 44 age group will be done for online registered beneficiaries and online appointment booking only. No Walk-in allowed on Co-WIN</a:t>
            </a:r>
            <a:endParaRPr lang="en-US" sz="26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73BB50A-C51E-454F-8FB4-6ADB5D97DFD4}"/>
              </a:ext>
            </a:extLst>
          </p:cNvPr>
          <p:cNvSpPr>
            <a:spLocks noGrp="1"/>
          </p:cNvSpPr>
          <p:nvPr>
            <p:ph type="dt" sz="half" idx="10"/>
          </p:nvPr>
        </p:nvSpPr>
        <p:spPr/>
        <p:txBody>
          <a:bodyPr/>
          <a:lstStyle/>
          <a:p>
            <a:fld id="{A139F608-D4A3-4A0B-BA27-133D2560BA0E}" type="datetime1">
              <a:rPr lang="en-IN" smtClean="0"/>
              <a:t>11-05-2021</a:t>
            </a:fld>
            <a:endParaRPr lang="en-IN"/>
          </a:p>
        </p:txBody>
      </p:sp>
      <p:sp>
        <p:nvSpPr>
          <p:cNvPr id="5" name="Slide Number Placeholder 4">
            <a:extLst>
              <a:ext uri="{FF2B5EF4-FFF2-40B4-BE49-F238E27FC236}">
                <a16:creationId xmlns:a16="http://schemas.microsoft.com/office/drawing/2014/main" id="{6D2BA0EC-A11B-4C8C-BEA7-AEA858972A76}"/>
              </a:ext>
            </a:extLst>
          </p:cNvPr>
          <p:cNvSpPr>
            <a:spLocks noGrp="1"/>
          </p:cNvSpPr>
          <p:nvPr>
            <p:ph type="sldNum" sz="quarter" idx="12"/>
          </p:nvPr>
        </p:nvSpPr>
        <p:spPr/>
        <p:txBody>
          <a:bodyPr/>
          <a:lstStyle/>
          <a:p>
            <a:fld id="{C34E9697-A014-4C2F-AF9D-B2CECD323871}" type="slidenum">
              <a:rPr lang="en-IN" smtClean="0"/>
              <a:t>11</a:t>
            </a:fld>
            <a:endParaRPr lang="en-IN"/>
          </a:p>
        </p:txBody>
      </p:sp>
      <p:sp>
        <p:nvSpPr>
          <p:cNvPr id="10" name="Title 6">
            <a:extLst>
              <a:ext uri="{FF2B5EF4-FFF2-40B4-BE49-F238E27FC236}">
                <a16:creationId xmlns:a16="http://schemas.microsoft.com/office/drawing/2014/main" id="{2B3829BA-BCF9-4555-B5C3-1764914580F1}"/>
              </a:ext>
            </a:extLst>
          </p:cNvPr>
          <p:cNvSpPr>
            <a:spLocks noGrp="1"/>
          </p:cNvSpPr>
          <p:nvPr>
            <p:ph type="title"/>
          </p:nvPr>
        </p:nvSpPr>
        <p:spPr>
          <a:xfrm>
            <a:off x="1097280" y="286603"/>
            <a:ext cx="10058400" cy="1450757"/>
          </a:xfrm>
        </p:spPr>
        <p:txBody>
          <a:bodyPr anchor="ctr">
            <a:normAutofit/>
          </a:bodyPr>
          <a:lstStyle/>
          <a:p>
            <a:r>
              <a:rPr lang="en-US" sz="4400" dirty="0"/>
              <a:t>COVID-19 vaccination for 18-44 age group</a:t>
            </a:r>
            <a:br>
              <a:rPr lang="en-US" sz="4400" dirty="0"/>
            </a:br>
            <a:r>
              <a:rPr lang="en-US" sz="4400" dirty="0"/>
              <a:t>Karnataka</a:t>
            </a:r>
            <a:endParaRPr lang="en-IN" sz="4400" dirty="0"/>
          </a:p>
        </p:txBody>
      </p:sp>
    </p:spTree>
    <p:extLst>
      <p:ext uri="{BB962C8B-B14F-4D97-AF65-F5344CB8AC3E}">
        <p14:creationId xmlns:p14="http://schemas.microsoft.com/office/powerpoint/2010/main" val="2788309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8BC2E-5A9C-4FF1-9283-DCE48A8E4E2C}"/>
              </a:ext>
            </a:extLst>
          </p:cNvPr>
          <p:cNvSpPr>
            <a:spLocks noGrp="1"/>
          </p:cNvSpPr>
          <p:nvPr>
            <p:ph idx="1"/>
          </p:nvPr>
        </p:nvSpPr>
        <p:spPr>
          <a:xfrm>
            <a:off x="920416" y="1918252"/>
            <a:ext cx="10597816" cy="4338169"/>
          </a:xfrm>
        </p:spPr>
        <p:txBody>
          <a:bodyPr>
            <a:normAutofit fontScale="92500" lnSpcReduction="10000"/>
          </a:bodyPr>
          <a:lstStyle/>
          <a:p>
            <a:pPr marL="0" indent="0" algn="just">
              <a:buNone/>
            </a:pP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Registration: </a:t>
            </a:r>
          </a:p>
          <a:p>
            <a:pPr algn="just">
              <a:buFont typeface="Arial" panose="020B0604020202020204" pitchFamily="34" charset="0"/>
              <a:buChar char="•"/>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Registration of citizens in 18-44 age group started with </a:t>
            </a: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only online registration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on</a:t>
            </a:r>
            <a:r>
              <a:rPr lang="en-US" sz="32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CO-WIN</a:t>
            </a:r>
            <a:r>
              <a:rPr lang="en-US" sz="3200" spc="7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from</a:t>
            </a:r>
            <a:r>
              <a:rPr lang="en-US" sz="3200" spc="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28.04.2021</a:t>
            </a:r>
            <a:r>
              <a:rPr lang="en-US" sz="3200" spc="1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(Wednesday)</a:t>
            </a:r>
            <a:r>
              <a:rPr lang="en-US" sz="3200" spc="2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onwards.</a:t>
            </a:r>
          </a:p>
          <a:p>
            <a:pPr marL="514350" indent="-514350" algn="just">
              <a:buFont typeface="+mj-lt"/>
              <a:buAutoNum type="arabicPeriod"/>
            </a:pP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r>
              <a:rPr lang="en-US" sz="3200" b="1" dirty="0">
                <a:effectLst/>
                <a:latin typeface="Times New Roman" panose="02020603050405020304" pitchFamily="18" charset="0"/>
                <a:ea typeface="Arial" panose="020B0604020202020204" pitchFamily="34" charset="0"/>
                <a:cs typeface="Times New Roman" panose="02020603050405020304" pitchFamily="18" charset="0"/>
              </a:rPr>
              <a:t>Online appointment booking</a:t>
            </a:r>
          </a:p>
          <a:p>
            <a:pPr algn="just">
              <a:buFont typeface="Arial" panose="020B0604020202020204" pitchFamily="34" charset="0"/>
              <a:buChar char="•"/>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 The online appointment facility is also being offered from for</a:t>
            </a:r>
            <a:r>
              <a:rPr lang="en-US" sz="32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such citizens for booking appointments for sessions and slots available on Co-</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WlN</a:t>
            </a:r>
            <a:r>
              <a:rPr lang="en-US" sz="32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for</a:t>
            </a:r>
            <a:r>
              <a:rPr lang="en-US" sz="3200" spc="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vaccination</a:t>
            </a:r>
            <a:r>
              <a:rPr lang="en-US" sz="3200"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from</a:t>
            </a:r>
            <a:r>
              <a:rPr lang="en-US" sz="3200"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01.05.2021</a:t>
            </a:r>
            <a:r>
              <a:rPr lang="en-US" sz="3200" spc="15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onwards</a:t>
            </a:r>
          </a:p>
          <a:p>
            <a:pPr marL="0" indent="0" algn="ctr">
              <a:buNone/>
            </a:pPr>
            <a:r>
              <a:rPr lang="en-IN" sz="3200" b="1" dirty="0">
                <a:latin typeface="Times New Roman" panose="02020603050405020304" pitchFamily="18" charset="0"/>
                <a:cs typeface="Times New Roman" panose="02020603050405020304" pitchFamily="18" charset="0"/>
                <a:hlinkClick r:id="rId2"/>
              </a:rPr>
              <a:t>https://selfregistration.cowin.gov.in/</a:t>
            </a:r>
            <a:r>
              <a:rPr lang="en-IN" sz="3200" b="1" dirty="0">
                <a:latin typeface="Times New Roman" panose="02020603050405020304" pitchFamily="18" charset="0"/>
                <a:cs typeface="Times New Roman" panose="02020603050405020304" pitchFamily="18" charset="0"/>
              </a:rPr>
              <a:t> </a:t>
            </a:r>
          </a:p>
        </p:txBody>
      </p:sp>
      <p:sp>
        <p:nvSpPr>
          <p:cNvPr id="2" name="Date Placeholder 1">
            <a:extLst>
              <a:ext uri="{FF2B5EF4-FFF2-40B4-BE49-F238E27FC236}">
                <a16:creationId xmlns:a16="http://schemas.microsoft.com/office/drawing/2014/main" id="{6D1B847C-EF72-411B-85DF-4846B960D560}"/>
              </a:ext>
            </a:extLst>
          </p:cNvPr>
          <p:cNvSpPr>
            <a:spLocks noGrp="1"/>
          </p:cNvSpPr>
          <p:nvPr>
            <p:ph type="dt" sz="half" idx="10"/>
          </p:nvPr>
        </p:nvSpPr>
        <p:spPr/>
        <p:txBody>
          <a:bodyPr/>
          <a:lstStyle/>
          <a:p>
            <a:fld id="{799C7D1B-7F46-4903-945C-87878D04F232}" type="datetime1">
              <a:rPr lang="en-IN" smtClean="0"/>
              <a:t>11-05-2021</a:t>
            </a:fld>
            <a:endParaRPr lang="en-IN"/>
          </a:p>
        </p:txBody>
      </p:sp>
      <p:sp>
        <p:nvSpPr>
          <p:cNvPr id="5" name="Slide Number Placeholder 4">
            <a:extLst>
              <a:ext uri="{FF2B5EF4-FFF2-40B4-BE49-F238E27FC236}">
                <a16:creationId xmlns:a16="http://schemas.microsoft.com/office/drawing/2014/main" id="{FEA83482-658F-4628-8AD3-45F68A7F701C}"/>
              </a:ext>
            </a:extLst>
          </p:cNvPr>
          <p:cNvSpPr>
            <a:spLocks noGrp="1"/>
          </p:cNvSpPr>
          <p:nvPr>
            <p:ph type="sldNum" sz="quarter" idx="12"/>
          </p:nvPr>
        </p:nvSpPr>
        <p:spPr/>
        <p:txBody>
          <a:bodyPr/>
          <a:lstStyle/>
          <a:p>
            <a:fld id="{C34E9697-A014-4C2F-AF9D-B2CECD323871}" type="slidenum">
              <a:rPr lang="en-IN" smtClean="0"/>
              <a:t>12</a:t>
            </a:fld>
            <a:endParaRPr lang="en-IN"/>
          </a:p>
        </p:txBody>
      </p:sp>
      <p:sp>
        <p:nvSpPr>
          <p:cNvPr id="7" name="Title 6">
            <a:extLst>
              <a:ext uri="{FF2B5EF4-FFF2-40B4-BE49-F238E27FC236}">
                <a16:creationId xmlns:a16="http://schemas.microsoft.com/office/drawing/2014/main" id="{8D3C05E2-D90A-471D-B175-699B03097102}"/>
              </a:ext>
            </a:extLst>
          </p:cNvPr>
          <p:cNvSpPr>
            <a:spLocks noGrp="1"/>
          </p:cNvSpPr>
          <p:nvPr>
            <p:ph type="title"/>
          </p:nvPr>
        </p:nvSpPr>
        <p:spPr>
          <a:xfrm>
            <a:off x="1097280" y="286603"/>
            <a:ext cx="10058400" cy="1450757"/>
          </a:xfrm>
        </p:spPr>
        <p:txBody>
          <a:bodyPr anchor="ctr">
            <a:normAutofit/>
          </a:bodyPr>
          <a:lstStyle/>
          <a:p>
            <a:r>
              <a:rPr lang="en-US" sz="4400" dirty="0"/>
              <a:t>Registration and appointment of expanded cohort (18-44 years)</a:t>
            </a:r>
          </a:p>
        </p:txBody>
      </p:sp>
    </p:spTree>
    <p:extLst>
      <p:ext uri="{BB962C8B-B14F-4D97-AF65-F5344CB8AC3E}">
        <p14:creationId xmlns:p14="http://schemas.microsoft.com/office/powerpoint/2010/main" val="216371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8BC2E-5A9C-4FF1-9283-DCE48A8E4E2C}"/>
              </a:ext>
            </a:extLst>
          </p:cNvPr>
          <p:cNvSpPr>
            <a:spLocks noGrp="1"/>
          </p:cNvSpPr>
          <p:nvPr>
            <p:ph idx="1"/>
          </p:nvPr>
        </p:nvSpPr>
        <p:spPr>
          <a:xfrm>
            <a:off x="920416" y="1918252"/>
            <a:ext cx="10597816" cy="4338169"/>
          </a:xfrm>
        </p:spPr>
        <p:txBody>
          <a:bodyPr>
            <a:normAutofit fontScale="62500" lnSpcReduction="20000"/>
          </a:bodyPr>
          <a:lstStyle/>
          <a:p>
            <a:pPr algn="just">
              <a:buFont typeface="Arial" panose="020B0604020202020204" pitchFamily="34" charset="0"/>
              <a:buChar char="•"/>
            </a:pPr>
            <a:r>
              <a:rPr lang="en-US" sz="3200" dirty="0"/>
              <a:t> Government of Karnataka has initiated vaccination for 18 to 44 age group from 10</a:t>
            </a:r>
            <a:r>
              <a:rPr lang="en-US" sz="3200" baseline="30000" dirty="0"/>
              <a:t>th</a:t>
            </a:r>
            <a:r>
              <a:rPr lang="en-US" sz="3200" dirty="0"/>
              <a:t> May onwards in all the districts</a:t>
            </a:r>
          </a:p>
          <a:p>
            <a:pPr algn="just">
              <a:buFont typeface="Arial" panose="020B0604020202020204" pitchFamily="34" charset="0"/>
              <a:buChar char="•"/>
            </a:pPr>
            <a:r>
              <a:rPr lang="en-US" sz="3200" dirty="0"/>
              <a:t>Initially, vaccination for this age group will be implemented in all major hospitals of Bangalore; namely KCG, Jayanagar General Hospital, Sir C.V. Raman General hospital, Government Medical Colleges and Central Government Institutions like ESI Hospitals and NIMHANS</a:t>
            </a:r>
          </a:p>
          <a:p>
            <a:pPr algn="just">
              <a:buFont typeface="Arial" panose="020B0604020202020204" pitchFamily="34" charset="0"/>
              <a:buChar char="•"/>
            </a:pPr>
            <a:r>
              <a:rPr lang="en-US" sz="3200" dirty="0"/>
              <a:t>In all other districts, it is planned to start vaccination in district hospitals, Government Medical Colleges and all Taluka Hospitals.</a:t>
            </a:r>
            <a:endParaRPr lang="en-IN" sz="3200" dirty="0"/>
          </a:p>
          <a:p>
            <a:pPr algn="just">
              <a:buFont typeface="Arial" panose="020B0604020202020204" pitchFamily="34" charset="0"/>
              <a:buChar char="•"/>
            </a:pPr>
            <a:r>
              <a:rPr lang="en-US" sz="3200" dirty="0"/>
              <a:t>Each Covid Vaccination Centre conducting Covid Vaccination for 18 to 44 age group will have an exclusive/separate session site earmarked for these beneficiaries</a:t>
            </a:r>
          </a:p>
          <a:p>
            <a:pPr algn="just">
              <a:buFont typeface="Arial" panose="020B0604020202020204" pitchFamily="34" charset="0"/>
              <a:buChar char="•"/>
            </a:pPr>
            <a:r>
              <a:rPr lang="en-US" sz="3200" dirty="0"/>
              <a:t>Each session to plan 100 to 150 appointments per day</a:t>
            </a:r>
          </a:p>
          <a:p>
            <a:pPr algn="just">
              <a:buFont typeface="Arial" panose="020B0604020202020204" pitchFamily="34" charset="0"/>
              <a:buChar char="•"/>
            </a:pPr>
            <a:r>
              <a:rPr lang="en-US" sz="3200" dirty="0"/>
              <a:t>Appointments being scheduled for 7 days in advance for next 7 days. </a:t>
            </a:r>
          </a:p>
          <a:p>
            <a:pPr algn="just">
              <a:buFont typeface="Arial" panose="020B0604020202020204" pitchFamily="34" charset="0"/>
              <a:buChar char="•"/>
            </a:pPr>
            <a:r>
              <a:rPr lang="en-US" sz="3200" dirty="0"/>
              <a:t>Number of session sites created for this purpose will be based on vaccine availability and as and when more vaccines become available more sessions will be opened up.</a:t>
            </a:r>
            <a:endParaRPr lang="en-IN" sz="3200" dirty="0"/>
          </a:p>
        </p:txBody>
      </p:sp>
      <p:sp>
        <p:nvSpPr>
          <p:cNvPr id="2" name="Date Placeholder 1">
            <a:extLst>
              <a:ext uri="{FF2B5EF4-FFF2-40B4-BE49-F238E27FC236}">
                <a16:creationId xmlns:a16="http://schemas.microsoft.com/office/drawing/2014/main" id="{6D1B847C-EF72-411B-85DF-4846B960D560}"/>
              </a:ext>
            </a:extLst>
          </p:cNvPr>
          <p:cNvSpPr>
            <a:spLocks noGrp="1"/>
          </p:cNvSpPr>
          <p:nvPr>
            <p:ph type="dt" sz="half" idx="10"/>
          </p:nvPr>
        </p:nvSpPr>
        <p:spPr/>
        <p:txBody>
          <a:bodyPr/>
          <a:lstStyle/>
          <a:p>
            <a:fld id="{0FC48275-2266-4DBF-8168-FC65476B7011}" type="datetime1">
              <a:rPr lang="en-IN" smtClean="0"/>
              <a:t>11-05-2021</a:t>
            </a:fld>
            <a:endParaRPr lang="en-IN"/>
          </a:p>
        </p:txBody>
      </p:sp>
      <p:sp>
        <p:nvSpPr>
          <p:cNvPr id="5" name="Slide Number Placeholder 4">
            <a:extLst>
              <a:ext uri="{FF2B5EF4-FFF2-40B4-BE49-F238E27FC236}">
                <a16:creationId xmlns:a16="http://schemas.microsoft.com/office/drawing/2014/main" id="{FEA83482-658F-4628-8AD3-45F68A7F701C}"/>
              </a:ext>
            </a:extLst>
          </p:cNvPr>
          <p:cNvSpPr>
            <a:spLocks noGrp="1"/>
          </p:cNvSpPr>
          <p:nvPr>
            <p:ph type="sldNum" sz="quarter" idx="12"/>
          </p:nvPr>
        </p:nvSpPr>
        <p:spPr/>
        <p:txBody>
          <a:bodyPr/>
          <a:lstStyle/>
          <a:p>
            <a:fld id="{C34E9697-A014-4C2F-AF9D-B2CECD323871}" type="slidenum">
              <a:rPr lang="en-IN" smtClean="0"/>
              <a:t>13</a:t>
            </a:fld>
            <a:endParaRPr lang="en-IN"/>
          </a:p>
        </p:txBody>
      </p:sp>
      <p:sp>
        <p:nvSpPr>
          <p:cNvPr id="7" name="Title 6">
            <a:extLst>
              <a:ext uri="{FF2B5EF4-FFF2-40B4-BE49-F238E27FC236}">
                <a16:creationId xmlns:a16="http://schemas.microsoft.com/office/drawing/2014/main" id="{8D3C05E2-D90A-471D-B175-699B03097102}"/>
              </a:ext>
            </a:extLst>
          </p:cNvPr>
          <p:cNvSpPr>
            <a:spLocks noGrp="1"/>
          </p:cNvSpPr>
          <p:nvPr>
            <p:ph type="title"/>
          </p:nvPr>
        </p:nvSpPr>
        <p:spPr>
          <a:xfrm>
            <a:off x="1097280" y="286603"/>
            <a:ext cx="10058400" cy="1450757"/>
          </a:xfrm>
        </p:spPr>
        <p:txBody>
          <a:bodyPr anchor="ctr">
            <a:normAutofit/>
          </a:bodyPr>
          <a:lstStyle/>
          <a:p>
            <a:pPr algn="ctr"/>
            <a:r>
              <a:rPr lang="en-US" sz="4400" dirty="0"/>
              <a:t>COVID-19 vaccination for 18-44 age group</a:t>
            </a:r>
            <a:br>
              <a:rPr lang="en-US" sz="4400" dirty="0"/>
            </a:br>
            <a:r>
              <a:rPr lang="en-US" sz="4400" dirty="0"/>
              <a:t>Government CVCs</a:t>
            </a:r>
          </a:p>
        </p:txBody>
      </p:sp>
    </p:spTree>
    <p:extLst>
      <p:ext uri="{BB962C8B-B14F-4D97-AF65-F5344CB8AC3E}">
        <p14:creationId xmlns:p14="http://schemas.microsoft.com/office/powerpoint/2010/main" val="181927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8BC2E-5A9C-4FF1-9283-DCE48A8E4E2C}"/>
              </a:ext>
            </a:extLst>
          </p:cNvPr>
          <p:cNvSpPr>
            <a:spLocks noGrp="1"/>
          </p:cNvSpPr>
          <p:nvPr>
            <p:ph idx="1"/>
          </p:nvPr>
        </p:nvSpPr>
        <p:spPr>
          <a:xfrm>
            <a:off x="1097280" y="1918252"/>
            <a:ext cx="10115203" cy="4111487"/>
          </a:xfrm>
        </p:spPr>
        <p:txBody>
          <a:bodyPr>
            <a:normAutofit/>
          </a:bodyPr>
          <a:lstStyle/>
          <a:p>
            <a:pPr algn="just">
              <a:buFont typeface="Arial" panose="020B0604020202020204" pitchFamily="34" charset="0"/>
              <a:buChar char="•"/>
            </a:pPr>
            <a:r>
              <a:rPr lang="en-US" sz="3200" dirty="0"/>
              <a:t> Covid-19 vaccination certificate can be downloaded anytime from </a:t>
            </a:r>
            <a:r>
              <a:rPr lang="en-US" sz="3200" dirty="0">
                <a:hlinkClick r:id="rId2"/>
              </a:rPr>
              <a:t>https://selfregistration.cowin.gov.in/</a:t>
            </a:r>
            <a:r>
              <a:rPr lang="en-US" sz="3200" dirty="0"/>
              <a:t>. OTP authentication will be done through mobile number used during vaccination </a:t>
            </a:r>
          </a:p>
          <a:p>
            <a:pPr algn="just">
              <a:buFont typeface="Arial" panose="020B0604020202020204" pitchFamily="34" charset="0"/>
              <a:buChar char="•"/>
            </a:pPr>
            <a:endParaRPr lang="en-US" sz="3200" dirty="0"/>
          </a:p>
          <a:p>
            <a:pPr algn="just">
              <a:buFont typeface="Arial" panose="020B0604020202020204" pitchFamily="34" charset="0"/>
              <a:buChar char="•"/>
            </a:pPr>
            <a:r>
              <a:rPr lang="en-US" sz="3200" dirty="0"/>
              <a:t> For all future references, as proof of COVID-19 vaccination, only Co-WIN generated, digitally verifiable vaccination certificate will be valid</a:t>
            </a:r>
          </a:p>
        </p:txBody>
      </p:sp>
      <p:sp>
        <p:nvSpPr>
          <p:cNvPr id="2" name="Date Placeholder 1">
            <a:extLst>
              <a:ext uri="{FF2B5EF4-FFF2-40B4-BE49-F238E27FC236}">
                <a16:creationId xmlns:a16="http://schemas.microsoft.com/office/drawing/2014/main" id="{6D1B847C-EF72-411B-85DF-4846B960D560}"/>
              </a:ext>
            </a:extLst>
          </p:cNvPr>
          <p:cNvSpPr>
            <a:spLocks noGrp="1"/>
          </p:cNvSpPr>
          <p:nvPr>
            <p:ph type="dt" sz="half" idx="10"/>
          </p:nvPr>
        </p:nvSpPr>
        <p:spPr/>
        <p:txBody>
          <a:bodyPr/>
          <a:lstStyle/>
          <a:p>
            <a:fld id="{1535DEB1-1EC6-4B24-98B6-1B41FDE37B68}" type="datetime1">
              <a:rPr lang="en-IN" smtClean="0"/>
              <a:t>11-05-2021</a:t>
            </a:fld>
            <a:endParaRPr lang="en-IN"/>
          </a:p>
        </p:txBody>
      </p:sp>
      <p:sp>
        <p:nvSpPr>
          <p:cNvPr id="5" name="Slide Number Placeholder 4">
            <a:extLst>
              <a:ext uri="{FF2B5EF4-FFF2-40B4-BE49-F238E27FC236}">
                <a16:creationId xmlns:a16="http://schemas.microsoft.com/office/drawing/2014/main" id="{FEA83482-658F-4628-8AD3-45F68A7F701C}"/>
              </a:ext>
            </a:extLst>
          </p:cNvPr>
          <p:cNvSpPr>
            <a:spLocks noGrp="1"/>
          </p:cNvSpPr>
          <p:nvPr>
            <p:ph type="sldNum" sz="quarter" idx="12"/>
          </p:nvPr>
        </p:nvSpPr>
        <p:spPr/>
        <p:txBody>
          <a:bodyPr/>
          <a:lstStyle/>
          <a:p>
            <a:fld id="{C34E9697-A014-4C2F-AF9D-B2CECD323871}" type="slidenum">
              <a:rPr lang="en-IN" smtClean="0"/>
              <a:t>14</a:t>
            </a:fld>
            <a:endParaRPr lang="en-IN"/>
          </a:p>
        </p:txBody>
      </p:sp>
      <p:sp>
        <p:nvSpPr>
          <p:cNvPr id="7" name="Title 6">
            <a:extLst>
              <a:ext uri="{FF2B5EF4-FFF2-40B4-BE49-F238E27FC236}">
                <a16:creationId xmlns:a16="http://schemas.microsoft.com/office/drawing/2014/main" id="{8D3C05E2-D90A-471D-B175-699B03097102}"/>
              </a:ext>
            </a:extLst>
          </p:cNvPr>
          <p:cNvSpPr>
            <a:spLocks noGrp="1"/>
          </p:cNvSpPr>
          <p:nvPr>
            <p:ph type="title"/>
          </p:nvPr>
        </p:nvSpPr>
        <p:spPr>
          <a:xfrm>
            <a:off x="1097280" y="286603"/>
            <a:ext cx="10058400" cy="1450757"/>
          </a:xfrm>
        </p:spPr>
        <p:txBody>
          <a:bodyPr anchor="ctr">
            <a:normAutofit/>
          </a:bodyPr>
          <a:lstStyle/>
          <a:p>
            <a:pPr algn="ctr"/>
            <a:r>
              <a:rPr lang="en-US" sz="4400" dirty="0"/>
              <a:t>COVID-19 vaccination Certificate</a:t>
            </a:r>
          </a:p>
        </p:txBody>
      </p:sp>
    </p:spTree>
    <p:extLst>
      <p:ext uri="{BB962C8B-B14F-4D97-AF65-F5344CB8AC3E}">
        <p14:creationId xmlns:p14="http://schemas.microsoft.com/office/powerpoint/2010/main" val="233849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8C0B0-92A5-42B1-8CBA-E84115244D62}"/>
              </a:ext>
            </a:extLst>
          </p:cNvPr>
          <p:cNvPicPr>
            <a:picLocks noChangeAspect="1"/>
          </p:cNvPicPr>
          <p:nvPr/>
        </p:nvPicPr>
        <p:blipFill rotWithShape="1">
          <a:blip r:embed="rId2"/>
          <a:srcRect l="17402" t="36164" r="17297" b="11981"/>
          <a:stretch/>
        </p:blipFill>
        <p:spPr>
          <a:xfrm>
            <a:off x="166467" y="1609867"/>
            <a:ext cx="11859066" cy="5135598"/>
          </a:xfrm>
          <a:prstGeom prst="rect">
            <a:avLst/>
          </a:prstGeom>
        </p:spPr>
      </p:pic>
      <p:sp>
        <p:nvSpPr>
          <p:cNvPr id="3" name="Title 1">
            <a:extLst>
              <a:ext uri="{FF2B5EF4-FFF2-40B4-BE49-F238E27FC236}">
                <a16:creationId xmlns:a16="http://schemas.microsoft.com/office/drawing/2014/main" id="{9B84B87E-4705-44F8-9412-38B0AAE845C0}"/>
              </a:ext>
            </a:extLst>
          </p:cNvPr>
          <p:cNvSpPr txBox="1">
            <a:spLocks/>
          </p:cNvSpPr>
          <p:nvPr/>
        </p:nvSpPr>
        <p:spPr>
          <a:xfrm>
            <a:off x="858128" y="112535"/>
            <a:ext cx="10508567" cy="1308296"/>
          </a:xfrm>
          <a:prstGeom prst="rect">
            <a:avLst/>
          </a:prstGeom>
          <a:solidFill>
            <a:srgbClr val="000066"/>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rPr>
              <a:t>Provisions in Co-WIN For Phase 3 (Govt CVC)</a:t>
            </a:r>
          </a:p>
        </p:txBody>
      </p:sp>
      <p:sp>
        <p:nvSpPr>
          <p:cNvPr id="4" name="Date Placeholder 3">
            <a:extLst>
              <a:ext uri="{FF2B5EF4-FFF2-40B4-BE49-F238E27FC236}">
                <a16:creationId xmlns:a16="http://schemas.microsoft.com/office/drawing/2014/main" id="{FA7C6B31-4C2D-420B-AE6F-E74B7857DD16}"/>
              </a:ext>
            </a:extLst>
          </p:cNvPr>
          <p:cNvSpPr>
            <a:spLocks noGrp="1"/>
          </p:cNvSpPr>
          <p:nvPr>
            <p:ph type="dt" sz="half" idx="10"/>
          </p:nvPr>
        </p:nvSpPr>
        <p:spPr/>
        <p:txBody>
          <a:bodyPr/>
          <a:lstStyle/>
          <a:p>
            <a:fld id="{E824EFDB-F629-47A6-997B-8F1B73209424}" type="datetime1">
              <a:rPr lang="en-IN" smtClean="0"/>
              <a:t>11-05-2021</a:t>
            </a:fld>
            <a:endParaRPr lang="en-IN"/>
          </a:p>
        </p:txBody>
      </p:sp>
      <p:sp>
        <p:nvSpPr>
          <p:cNvPr id="5" name="Slide Number Placeholder 4">
            <a:extLst>
              <a:ext uri="{FF2B5EF4-FFF2-40B4-BE49-F238E27FC236}">
                <a16:creationId xmlns:a16="http://schemas.microsoft.com/office/drawing/2014/main" id="{BF9214BA-CD35-4F31-81D4-22EDF4C3DE68}"/>
              </a:ext>
            </a:extLst>
          </p:cNvPr>
          <p:cNvSpPr>
            <a:spLocks noGrp="1"/>
          </p:cNvSpPr>
          <p:nvPr>
            <p:ph type="sldNum" sz="quarter" idx="12"/>
          </p:nvPr>
        </p:nvSpPr>
        <p:spPr/>
        <p:txBody>
          <a:bodyPr/>
          <a:lstStyle/>
          <a:p>
            <a:fld id="{C34E9697-A014-4C2F-AF9D-B2CECD323871}" type="slidenum">
              <a:rPr lang="en-IN" smtClean="0"/>
              <a:t>15</a:t>
            </a:fld>
            <a:endParaRPr lang="en-IN"/>
          </a:p>
        </p:txBody>
      </p:sp>
    </p:spTree>
    <p:extLst>
      <p:ext uri="{BB962C8B-B14F-4D97-AF65-F5344CB8AC3E}">
        <p14:creationId xmlns:p14="http://schemas.microsoft.com/office/powerpoint/2010/main" val="279004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83914-7BB1-4E25-AA40-D7E9642A87CB}"/>
              </a:ext>
            </a:extLst>
          </p:cNvPr>
          <p:cNvPicPr>
            <a:picLocks noChangeAspect="1"/>
          </p:cNvPicPr>
          <p:nvPr/>
        </p:nvPicPr>
        <p:blipFill rotWithShape="1">
          <a:blip r:embed="rId2"/>
          <a:srcRect l="16428" t="36335" r="16547" b="15115"/>
          <a:stretch/>
        </p:blipFill>
        <p:spPr>
          <a:xfrm>
            <a:off x="0" y="1736035"/>
            <a:ext cx="12192000" cy="5121964"/>
          </a:xfrm>
          <a:prstGeom prst="rect">
            <a:avLst/>
          </a:prstGeom>
        </p:spPr>
      </p:pic>
      <p:sp>
        <p:nvSpPr>
          <p:cNvPr id="3" name="Title 1">
            <a:extLst>
              <a:ext uri="{FF2B5EF4-FFF2-40B4-BE49-F238E27FC236}">
                <a16:creationId xmlns:a16="http://schemas.microsoft.com/office/drawing/2014/main" id="{03221C2E-9D18-43BF-80FA-EE101BB91630}"/>
              </a:ext>
            </a:extLst>
          </p:cNvPr>
          <p:cNvSpPr txBox="1">
            <a:spLocks/>
          </p:cNvSpPr>
          <p:nvPr/>
        </p:nvSpPr>
        <p:spPr>
          <a:xfrm>
            <a:off x="755374" y="112535"/>
            <a:ext cx="10611321" cy="1308296"/>
          </a:xfrm>
          <a:prstGeom prst="rect">
            <a:avLst/>
          </a:prstGeom>
          <a:solidFill>
            <a:srgbClr val="000066"/>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rPr>
              <a:t>Provisions in Co-WIN For Phase 3 (Private CVC)</a:t>
            </a:r>
          </a:p>
        </p:txBody>
      </p:sp>
      <p:sp>
        <p:nvSpPr>
          <p:cNvPr id="4" name="Date Placeholder 3">
            <a:extLst>
              <a:ext uri="{FF2B5EF4-FFF2-40B4-BE49-F238E27FC236}">
                <a16:creationId xmlns:a16="http://schemas.microsoft.com/office/drawing/2014/main" id="{7F10F454-3EE3-499F-9F71-709D55DBD07C}"/>
              </a:ext>
            </a:extLst>
          </p:cNvPr>
          <p:cNvSpPr>
            <a:spLocks noGrp="1"/>
          </p:cNvSpPr>
          <p:nvPr>
            <p:ph type="dt" sz="half" idx="10"/>
          </p:nvPr>
        </p:nvSpPr>
        <p:spPr/>
        <p:txBody>
          <a:bodyPr/>
          <a:lstStyle/>
          <a:p>
            <a:fld id="{137378A3-4430-4A24-A80D-EE21B80C15AD}" type="datetime1">
              <a:rPr lang="en-IN" smtClean="0"/>
              <a:t>11-05-2021</a:t>
            </a:fld>
            <a:endParaRPr lang="en-IN"/>
          </a:p>
        </p:txBody>
      </p:sp>
      <p:sp>
        <p:nvSpPr>
          <p:cNvPr id="5" name="Slide Number Placeholder 4">
            <a:extLst>
              <a:ext uri="{FF2B5EF4-FFF2-40B4-BE49-F238E27FC236}">
                <a16:creationId xmlns:a16="http://schemas.microsoft.com/office/drawing/2014/main" id="{A8E783DB-95AA-4F1D-A329-606335EB78BB}"/>
              </a:ext>
            </a:extLst>
          </p:cNvPr>
          <p:cNvSpPr>
            <a:spLocks noGrp="1"/>
          </p:cNvSpPr>
          <p:nvPr>
            <p:ph type="sldNum" sz="quarter" idx="12"/>
          </p:nvPr>
        </p:nvSpPr>
        <p:spPr/>
        <p:txBody>
          <a:bodyPr/>
          <a:lstStyle/>
          <a:p>
            <a:fld id="{C34E9697-A014-4C2F-AF9D-B2CECD323871}" type="slidenum">
              <a:rPr lang="en-IN" smtClean="0"/>
              <a:t>16</a:t>
            </a:fld>
            <a:endParaRPr lang="en-IN"/>
          </a:p>
        </p:txBody>
      </p:sp>
    </p:spTree>
    <p:extLst>
      <p:ext uri="{BB962C8B-B14F-4D97-AF65-F5344CB8AC3E}">
        <p14:creationId xmlns:p14="http://schemas.microsoft.com/office/powerpoint/2010/main" val="337059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CC560-2C43-4AA8-B920-87501D56C872}"/>
              </a:ext>
            </a:extLst>
          </p:cNvPr>
          <p:cNvSpPr txBox="1">
            <a:spLocks/>
          </p:cNvSpPr>
          <p:nvPr/>
        </p:nvSpPr>
        <p:spPr>
          <a:xfrm>
            <a:off x="393895" y="126609"/>
            <a:ext cx="11507372" cy="604912"/>
          </a:xfrm>
          <a:prstGeom prst="rect">
            <a:avLst/>
          </a:prstGeom>
          <a:solidFill>
            <a:srgbClr val="000066"/>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Important Note: Session Management</a:t>
            </a:r>
            <a:endParaRPr lang="en-US" sz="3600" dirty="0">
              <a:solidFill>
                <a:schemeClr val="bg1"/>
              </a:solidFill>
            </a:endParaRPr>
          </a:p>
        </p:txBody>
      </p:sp>
      <p:pic>
        <p:nvPicPr>
          <p:cNvPr id="3" name="Picture 2">
            <a:extLst>
              <a:ext uri="{FF2B5EF4-FFF2-40B4-BE49-F238E27FC236}">
                <a16:creationId xmlns:a16="http://schemas.microsoft.com/office/drawing/2014/main" id="{7A1F26DF-5A56-4C3E-A25C-9DE200749C9D}"/>
              </a:ext>
            </a:extLst>
          </p:cNvPr>
          <p:cNvPicPr>
            <a:picLocks noChangeAspect="1"/>
          </p:cNvPicPr>
          <p:nvPr/>
        </p:nvPicPr>
        <p:blipFill rotWithShape="1">
          <a:blip r:embed="rId2"/>
          <a:srcRect l="17790" t="26983" r="16667" b="15327"/>
          <a:stretch/>
        </p:blipFill>
        <p:spPr>
          <a:xfrm>
            <a:off x="0" y="984739"/>
            <a:ext cx="12192000" cy="5746652"/>
          </a:xfrm>
          <a:prstGeom prst="rect">
            <a:avLst/>
          </a:prstGeom>
        </p:spPr>
      </p:pic>
      <p:sp>
        <p:nvSpPr>
          <p:cNvPr id="4" name="Date Placeholder 3">
            <a:extLst>
              <a:ext uri="{FF2B5EF4-FFF2-40B4-BE49-F238E27FC236}">
                <a16:creationId xmlns:a16="http://schemas.microsoft.com/office/drawing/2014/main" id="{42EF1683-EE1D-4436-A240-48335D27043C}"/>
              </a:ext>
            </a:extLst>
          </p:cNvPr>
          <p:cNvSpPr>
            <a:spLocks noGrp="1"/>
          </p:cNvSpPr>
          <p:nvPr>
            <p:ph type="dt" sz="half" idx="10"/>
          </p:nvPr>
        </p:nvSpPr>
        <p:spPr/>
        <p:txBody>
          <a:bodyPr/>
          <a:lstStyle/>
          <a:p>
            <a:fld id="{34A1C54C-8A61-46E6-9861-7F60CA26B41E}" type="datetime1">
              <a:rPr lang="en-IN" smtClean="0"/>
              <a:t>11-05-2021</a:t>
            </a:fld>
            <a:endParaRPr lang="en-IN"/>
          </a:p>
        </p:txBody>
      </p:sp>
      <p:sp>
        <p:nvSpPr>
          <p:cNvPr id="5" name="Slide Number Placeholder 4">
            <a:extLst>
              <a:ext uri="{FF2B5EF4-FFF2-40B4-BE49-F238E27FC236}">
                <a16:creationId xmlns:a16="http://schemas.microsoft.com/office/drawing/2014/main" id="{90AD411B-369D-49B1-8B5B-5F9E199F4E8B}"/>
              </a:ext>
            </a:extLst>
          </p:cNvPr>
          <p:cNvSpPr>
            <a:spLocks noGrp="1"/>
          </p:cNvSpPr>
          <p:nvPr>
            <p:ph type="sldNum" sz="quarter" idx="12"/>
          </p:nvPr>
        </p:nvSpPr>
        <p:spPr/>
        <p:txBody>
          <a:bodyPr/>
          <a:lstStyle/>
          <a:p>
            <a:fld id="{C34E9697-A014-4C2F-AF9D-B2CECD323871}" type="slidenum">
              <a:rPr lang="en-IN" smtClean="0"/>
              <a:t>17</a:t>
            </a:fld>
            <a:endParaRPr lang="en-IN"/>
          </a:p>
        </p:txBody>
      </p:sp>
    </p:spTree>
    <p:extLst>
      <p:ext uri="{BB962C8B-B14F-4D97-AF65-F5344CB8AC3E}">
        <p14:creationId xmlns:p14="http://schemas.microsoft.com/office/powerpoint/2010/main" val="30445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7B8A3-22C7-40A4-9726-73D4A62D29FC}"/>
              </a:ext>
            </a:extLst>
          </p:cNvPr>
          <p:cNvPicPr>
            <a:picLocks noChangeAspect="1"/>
          </p:cNvPicPr>
          <p:nvPr/>
        </p:nvPicPr>
        <p:blipFill rotWithShape="1">
          <a:blip r:embed="rId2"/>
          <a:srcRect l="16428" t="20515" r="16904" b="13421"/>
          <a:stretch/>
        </p:blipFill>
        <p:spPr>
          <a:xfrm>
            <a:off x="132488" y="29768"/>
            <a:ext cx="11954380" cy="6679682"/>
          </a:xfrm>
          <a:prstGeom prst="rect">
            <a:avLst/>
          </a:prstGeom>
        </p:spPr>
      </p:pic>
      <p:sp>
        <p:nvSpPr>
          <p:cNvPr id="3" name="Date Placeholder 2">
            <a:extLst>
              <a:ext uri="{FF2B5EF4-FFF2-40B4-BE49-F238E27FC236}">
                <a16:creationId xmlns:a16="http://schemas.microsoft.com/office/drawing/2014/main" id="{22CBFF22-1585-465E-87DF-E8D682757C06}"/>
              </a:ext>
            </a:extLst>
          </p:cNvPr>
          <p:cNvSpPr>
            <a:spLocks noGrp="1"/>
          </p:cNvSpPr>
          <p:nvPr>
            <p:ph type="dt" sz="half" idx="10"/>
          </p:nvPr>
        </p:nvSpPr>
        <p:spPr/>
        <p:txBody>
          <a:bodyPr/>
          <a:lstStyle/>
          <a:p>
            <a:fld id="{27661911-EF7F-4FC1-AD8D-DF27251FD3B0}" type="datetime1">
              <a:rPr lang="en-IN" smtClean="0"/>
              <a:t>11-05-2021</a:t>
            </a:fld>
            <a:endParaRPr lang="en-IN"/>
          </a:p>
        </p:txBody>
      </p:sp>
      <p:sp>
        <p:nvSpPr>
          <p:cNvPr id="4" name="Slide Number Placeholder 3">
            <a:extLst>
              <a:ext uri="{FF2B5EF4-FFF2-40B4-BE49-F238E27FC236}">
                <a16:creationId xmlns:a16="http://schemas.microsoft.com/office/drawing/2014/main" id="{EED0D950-7F1E-4724-B4CF-0186947AA3FE}"/>
              </a:ext>
            </a:extLst>
          </p:cNvPr>
          <p:cNvSpPr>
            <a:spLocks noGrp="1"/>
          </p:cNvSpPr>
          <p:nvPr>
            <p:ph type="sldNum" sz="quarter" idx="12"/>
          </p:nvPr>
        </p:nvSpPr>
        <p:spPr/>
        <p:txBody>
          <a:bodyPr/>
          <a:lstStyle/>
          <a:p>
            <a:fld id="{C34E9697-A014-4C2F-AF9D-B2CECD323871}" type="slidenum">
              <a:rPr lang="en-IN" smtClean="0"/>
              <a:t>18</a:t>
            </a:fld>
            <a:endParaRPr lang="en-IN"/>
          </a:p>
        </p:txBody>
      </p:sp>
    </p:spTree>
    <p:extLst>
      <p:ext uri="{BB962C8B-B14F-4D97-AF65-F5344CB8AC3E}">
        <p14:creationId xmlns:p14="http://schemas.microsoft.com/office/powerpoint/2010/main" val="303917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4794-BD12-44D6-996C-65D27B68BA1E}"/>
              </a:ext>
            </a:extLst>
          </p:cNvPr>
          <p:cNvSpPr txBox="1">
            <a:spLocks/>
          </p:cNvSpPr>
          <p:nvPr/>
        </p:nvSpPr>
        <p:spPr>
          <a:xfrm>
            <a:off x="838200" y="365124"/>
            <a:ext cx="10515600" cy="1325563"/>
          </a:xfrm>
          <a:prstGeom prst="rect">
            <a:avLst/>
          </a:prstGeom>
          <a:solidFill>
            <a:srgbClr val="0020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a:solidFill>
                  <a:schemeClr val="bg1"/>
                </a:solidFill>
              </a:rPr>
              <a:t>New features and upgrades</a:t>
            </a:r>
            <a:endParaRPr lang="en-IN" b="1" dirty="0">
              <a:solidFill>
                <a:schemeClr val="bg1"/>
              </a:solidFill>
            </a:endParaRPr>
          </a:p>
        </p:txBody>
      </p:sp>
      <p:sp>
        <p:nvSpPr>
          <p:cNvPr id="3" name="Content Placeholder 2">
            <a:extLst>
              <a:ext uri="{FF2B5EF4-FFF2-40B4-BE49-F238E27FC236}">
                <a16:creationId xmlns:a16="http://schemas.microsoft.com/office/drawing/2014/main" id="{734441B5-43D1-4D3F-88F0-5E7628C046C3}"/>
              </a:ext>
            </a:extLst>
          </p:cNvPr>
          <p:cNvSpPr txBox="1">
            <a:spLocks/>
          </p:cNvSpPr>
          <p:nvPr/>
        </p:nvSpPr>
        <p:spPr>
          <a:xfrm>
            <a:off x="838200" y="1825625"/>
            <a:ext cx="10515600" cy="4351338"/>
          </a:xfrm>
          <a:prstGeom prst="rect">
            <a:avLst/>
          </a:prstGeom>
          <a:solidFill>
            <a:srgbClr val="00206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dirty="0">
                <a:solidFill>
                  <a:schemeClr val="bg1"/>
                </a:solidFill>
              </a:rPr>
              <a:t>With the provision of registration for 18 years and above citizens on COWIN Portal. Following new utility is incorporated on </a:t>
            </a:r>
            <a:r>
              <a:rPr lang="en-IN" dirty="0" err="1">
                <a:solidFill>
                  <a:schemeClr val="bg1"/>
                </a:solidFill>
              </a:rPr>
              <a:t>CoWIN</a:t>
            </a:r>
            <a:r>
              <a:rPr lang="en-IN" dirty="0">
                <a:solidFill>
                  <a:schemeClr val="bg1"/>
                </a:solidFill>
              </a:rPr>
              <a:t> Portal: </a:t>
            </a:r>
          </a:p>
          <a:p>
            <a:pPr marL="0" indent="0">
              <a:buFont typeface="Arial" panose="020B0604020202020204" pitchFamily="34" charset="0"/>
              <a:buNone/>
            </a:pPr>
            <a:endParaRPr lang="en-IN" dirty="0">
              <a:solidFill>
                <a:schemeClr val="bg1"/>
              </a:solidFill>
            </a:endParaRPr>
          </a:p>
          <a:p>
            <a:pPr marL="514350" indent="-514350">
              <a:buFont typeface="Arial" panose="020B0604020202020204" pitchFamily="34" charset="0"/>
              <a:buAutoNum type="arabicParenR"/>
            </a:pPr>
            <a:r>
              <a:rPr lang="en-IN" dirty="0">
                <a:solidFill>
                  <a:schemeClr val="bg1"/>
                </a:solidFill>
              </a:rPr>
              <a:t>Updating Category and Sub Category of CVCs and Workplace on </a:t>
            </a:r>
            <a:r>
              <a:rPr lang="en-IN" dirty="0" err="1">
                <a:solidFill>
                  <a:schemeClr val="bg1"/>
                </a:solidFill>
              </a:rPr>
              <a:t>CoWIN</a:t>
            </a:r>
            <a:r>
              <a:rPr lang="en-IN" dirty="0">
                <a:solidFill>
                  <a:schemeClr val="bg1"/>
                </a:solidFill>
              </a:rPr>
              <a:t> Portal. </a:t>
            </a:r>
          </a:p>
          <a:p>
            <a:pPr marL="514350" indent="-514350">
              <a:buFont typeface="Arial" panose="020B0604020202020204" pitchFamily="34" charset="0"/>
              <a:buAutoNum type="arabicParenR"/>
            </a:pPr>
            <a:r>
              <a:rPr lang="en-IN" dirty="0">
                <a:solidFill>
                  <a:schemeClr val="bg1"/>
                </a:solidFill>
              </a:rPr>
              <a:t>Declaring Minimum Age and Vaccine Price by Private CVCs. </a:t>
            </a:r>
          </a:p>
          <a:p>
            <a:pPr marL="514350" indent="-514350">
              <a:buFont typeface="Arial" panose="020B0604020202020204" pitchFamily="34" charset="0"/>
              <a:buAutoNum type="arabicParenR"/>
            </a:pPr>
            <a:r>
              <a:rPr lang="en-IN" dirty="0">
                <a:solidFill>
                  <a:schemeClr val="bg1"/>
                </a:solidFill>
              </a:rPr>
              <a:t>Declaring Minimum Age and Vaccine by DIOs for Government CVCs.</a:t>
            </a:r>
          </a:p>
          <a:p>
            <a:pPr marL="514350" indent="-514350">
              <a:buFont typeface="Arial" panose="020B0604020202020204" pitchFamily="34" charset="0"/>
              <a:buAutoNum type="arabicParenR"/>
            </a:pPr>
            <a:r>
              <a:rPr lang="en-IN" dirty="0">
                <a:solidFill>
                  <a:schemeClr val="bg1"/>
                </a:solidFill>
              </a:rPr>
              <a:t>Creating session  for 18-44 age </a:t>
            </a:r>
          </a:p>
          <a:p>
            <a:pPr marL="514350" indent="-514350">
              <a:buFont typeface="Arial" panose="020B0604020202020204" pitchFamily="34" charset="0"/>
              <a:buAutoNum type="arabicParenR"/>
            </a:pPr>
            <a:r>
              <a:rPr lang="en-IN" dirty="0">
                <a:solidFill>
                  <a:schemeClr val="bg1"/>
                </a:solidFill>
              </a:rPr>
              <a:t>Self-Registration for 18 years and above and appointments. </a:t>
            </a:r>
          </a:p>
        </p:txBody>
      </p:sp>
      <p:sp>
        <p:nvSpPr>
          <p:cNvPr id="4" name="Date Placeholder 3">
            <a:extLst>
              <a:ext uri="{FF2B5EF4-FFF2-40B4-BE49-F238E27FC236}">
                <a16:creationId xmlns:a16="http://schemas.microsoft.com/office/drawing/2014/main" id="{62298CBD-DFC4-4011-8890-7C5541A06D0D}"/>
              </a:ext>
            </a:extLst>
          </p:cNvPr>
          <p:cNvSpPr>
            <a:spLocks noGrp="1"/>
          </p:cNvSpPr>
          <p:nvPr>
            <p:ph type="dt" sz="half" idx="10"/>
          </p:nvPr>
        </p:nvSpPr>
        <p:spPr/>
        <p:txBody>
          <a:bodyPr/>
          <a:lstStyle/>
          <a:p>
            <a:fld id="{111F8CB3-0CAC-4070-A415-C86F4B103147}" type="datetime1">
              <a:rPr lang="en-IN" smtClean="0"/>
              <a:t>11-05-2021</a:t>
            </a:fld>
            <a:endParaRPr lang="en-IN"/>
          </a:p>
        </p:txBody>
      </p:sp>
      <p:sp>
        <p:nvSpPr>
          <p:cNvPr id="5" name="Slide Number Placeholder 4">
            <a:extLst>
              <a:ext uri="{FF2B5EF4-FFF2-40B4-BE49-F238E27FC236}">
                <a16:creationId xmlns:a16="http://schemas.microsoft.com/office/drawing/2014/main" id="{5BAC8EDB-9978-4F16-9663-7B341044D4A3}"/>
              </a:ext>
            </a:extLst>
          </p:cNvPr>
          <p:cNvSpPr>
            <a:spLocks noGrp="1"/>
          </p:cNvSpPr>
          <p:nvPr>
            <p:ph type="sldNum" sz="quarter" idx="12"/>
          </p:nvPr>
        </p:nvSpPr>
        <p:spPr/>
        <p:txBody>
          <a:bodyPr/>
          <a:lstStyle/>
          <a:p>
            <a:fld id="{C34E9697-A014-4C2F-AF9D-B2CECD323871}" type="slidenum">
              <a:rPr lang="en-IN" smtClean="0"/>
              <a:t>19</a:t>
            </a:fld>
            <a:endParaRPr lang="en-IN"/>
          </a:p>
        </p:txBody>
      </p:sp>
    </p:spTree>
    <p:extLst>
      <p:ext uri="{BB962C8B-B14F-4D97-AF65-F5344CB8AC3E}">
        <p14:creationId xmlns:p14="http://schemas.microsoft.com/office/powerpoint/2010/main" val="75566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275D5-17EF-46CF-BED0-2677056867F8}"/>
              </a:ext>
            </a:extLst>
          </p:cNvPr>
          <p:cNvSpPr>
            <a:spLocks noGrp="1"/>
          </p:cNvSpPr>
          <p:nvPr>
            <p:ph type="title"/>
          </p:nvPr>
        </p:nvSpPr>
        <p:spPr/>
        <p:txBody>
          <a:bodyPr/>
          <a:lstStyle/>
          <a:p>
            <a:r>
              <a:rPr lang="en-US" b="1" dirty="0"/>
              <a:t>COVID-19 vaccination – Karnataka</a:t>
            </a:r>
            <a:endParaRPr lang="en-IN" b="1" dirty="0"/>
          </a:p>
        </p:txBody>
      </p:sp>
      <p:sp>
        <p:nvSpPr>
          <p:cNvPr id="3" name="Content Placeholder 2">
            <a:extLst>
              <a:ext uri="{FF2B5EF4-FFF2-40B4-BE49-F238E27FC236}">
                <a16:creationId xmlns:a16="http://schemas.microsoft.com/office/drawing/2014/main" id="{2CD9C537-51C4-4C35-A5FB-69B2382092D9}"/>
              </a:ext>
            </a:extLst>
          </p:cNvPr>
          <p:cNvSpPr>
            <a:spLocks noGrp="1"/>
          </p:cNvSpPr>
          <p:nvPr>
            <p:ph idx="1"/>
          </p:nvPr>
        </p:nvSpPr>
        <p:spPr>
          <a:xfrm>
            <a:off x="1097280" y="1845734"/>
            <a:ext cx="10058400" cy="4372186"/>
          </a:xfrm>
        </p:spPr>
        <p:txBody>
          <a:bodyPr>
            <a:normAutofit/>
          </a:bodyPr>
          <a:lstStyle/>
          <a:p>
            <a:pPr>
              <a:buFont typeface="Arial" panose="020B0604020202020204" pitchFamily="34" charset="0"/>
              <a:buChar char="•"/>
            </a:pPr>
            <a:r>
              <a:rPr lang="en-US" dirty="0"/>
              <a:t> COVID-19 vaccination was launched on 16</a:t>
            </a:r>
            <a:r>
              <a:rPr lang="en-US" baseline="30000" dirty="0"/>
              <a:t>th</a:t>
            </a:r>
            <a:r>
              <a:rPr lang="en-US" dirty="0"/>
              <a:t> January 2021</a:t>
            </a:r>
          </a:p>
          <a:p>
            <a:pPr lvl="1">
              <a:buFont typeface="Arial" panose="020B0604020202020204" pitchFamily="34" charset="0"/>
              <a:buChar char="•"/>
            </a:pPr>
            <a:r>
              <a:rPr lang="en-US" b="1" dirty="0"/>
              <a:t>Phase 1: </a:t>
            </a:r>
            <a:r>
              <a:rPr lang="en-US" dirty="0"/>
              <a:t>Health care workers and Frontline workers</a:t>
            </a:r>
          </a:p>
          <a:p>
            <a:pPr lvl="1">
              <a:buFont typeface="Arial" panose="020B0604020202020204" pitchFamily="34" charset="0"/>
              <a:buChar char="•"/>
            </a:pPr>
            <a:r>
              <a:rPr lang="en-US" b="1" dirty="0"/>
              <a:t>Phase 2</a:t>
            </a:r>
            <a:r>
              <a:rPr lang="en-US" dirty="0"/>
              <a:t>: Persons aged above 60 years and Persons aged above 45 years</a:t>
            </a:r>
          </a:p>
          <a:p>
            <a:pPr lvl="1">
              <a:buFont typeface="Arial" panose="020B0604020202020204" pitchFamily="34" charset="0"/>
              <a:buChar char="•"/>
            </a:pPr>
            <a:r>
              <a:rPr lang="en-US" b="1" dirty="0"/>
              <a:t>Phase 3: </a:t>
            </a:r>
            <a:r>
              <a:rPr lang="en-US" dirty="0"/>
              <a:t>Persons aged 18 to 44 years</a:t>
            </a:r>
          </a:p>
          <a:p>
            <a:pPr>
              <a:buFont typeface="Arial" panose="020B0604020202020204" pitchFamily="34" charset="0"/>
              <a:buChar char="•"/>
            </a:pPr>
            <a:r>
              <a:rPr lang="en-US" dirty="0"/>
              <a:t> COVID-19 vaccination strategy has been formulated as per guidance of National Expert Group on COVID-19 vaccination (NEGVAC)</a:t>
            </a:r>
          </a:p>
          <a:p>
            <a:pPr>
              <a:buFont typeface="Arial" panose="020B0604020202020204" pitchFamily="34" charset="0"/>
              <a:buChar char="•"/>
            </a:pPr>
            <a:r>
              <a:rPr lang="en-US" dirty="0"/>
              <a:t>Three vaccines have received EUL in India:</a:t>
            </a:r>
          </a:p>
          <a:p>
            <a:pPr lvl="1">
              <a:buFont typeface="Arial" panose="020B0604020202020204" pitchFamily="34" charset="0"/>
              <a:buChar char="•"/>
            </a:pPr>
            <a:r>
              <a:rPr lang="en-US" dirty="0"/>
              <a:t>Covishield, Covaxin and Sputnik V</a:t>
            </a:r>
          </a:p>
          <a:p>
            <a:pPr lvl="1">
              <a:buFont typeface="Arial" panose="020B0604020202020204" pitchFamily="34" charset="0"/>
              <a:buChar char="•"/>
            </a:pPr>
            <a:r>
              <a:rPr lang="en-US" dirty="0"/>
              <a:t>Two-dose schedule</a:t>
            </a:r>
          </a:p>
          <a:p>
            <a:pPr lvl="1">
              <a:buFont typeface="Arial" panose="020B0604020202020204" pitchFamily="34" charset="0"/>
              <a:buChar char="•"/>
            </a:pPr>
            <a:r>
              <a:rPr lang="en-US" dirty="0"/>
              <a:t>The vaccines are not interchangeable: A beneficiary must complete vaccination schedule using same vaccine product</a:t>
            </a:r>
          </a:p>
          <a:p>
            <a:pPr lvl="1">
              <a:buFont typeface="Arial" panose="020B0604020202020204" pitchFamily="34" charset="0"/>
              <a:buChar char="•"/>
            </a:pPr>
            <a:r>
              <a:rPr lang="en-US" dirty="0"/>
              <a:t>Storage temperature for these vaccines similar to other UIP vaccines (+2 to +8  deg C)</a:t>
            </a:r>
          </a:p>
          <a:p>
            <a:pPr>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8771CDF5-E92D-4F14-ABD8-4C9B03F9F7D4}"/>
              </a:ext>
            </a:extLst>
          </p:cNvPr>
          <p:cNvSpPr>
            <a:spLocks noGrp="1"/>
          </p:cNvSpPr>
          <p:nvPr>
            <p:ph type="sldNum" sz="quarter" idx="12"/>
          </p:nvPr>
        </p:nvSpPr>
        <p:spPr/>
        <p:txBody>
          <a:bodyPr/>
          <a:lstStyle/>
          <a:p>
            <a:fld id="{9BF3F56C-11E5-4751-B662-D93305FD03B9}" type="slidenum">
              <a:rPr lang="en-IN" smtClean="0"/>
              <a:t>2</a:t>
            </a:fld>
            <a:endParaRPr lang="en-IN" dirty="0"/>
          </a:p>
        </p:txBody>
      </p:sp>
      <p:sp>
        <p:nvSpPr>
          <p:cNvPr id="5" name="Date Placeholder 4">
            <a:extLst>
              <a:ext uri="{FF2B5EF4-FFF2-40B4-BE49-F238E27FC236}">
                <a16:creationId xmlns:a16="http://schemas.microsoft.com/office/drawing/2014/main" id="{B8DC3103-9604-4E0B-BD7C-0AB4DC1C2AC2}"/>
              </a:ext>
            </a:extLst>
          </p:cNvPr>
          <p:cNvSpPr>
            <a:spLocks noGrp="1"/>
          </p:cNvSpPr>
          <p:nvPr>
            <p:ph type="dt" sz="half" idx="10"/>
          </p:nvPr>
        </p:nvSpPr>
        <p:spPr/>
        <p:txBody>
          <a:bodyPr/>
          <a:lstStyle/>
          <a:p>
            <a:fld id="{D11A0853-A41C-4F96-BCDB-85A8B4FB129D}" type="datetime1">
              <a:rPr lang="en-IN" smtClean="0"/>
              <a:t>11-05-2021</a:t>
            </a:fld>
            <a:endParaRPr lang="en-IN" dirty="0"/>
          </a:p>
        </p:txBody>
      </p:sp>
    </p:spTree>
    <p:extLst>
      <p:ext uri="{BB962C8B-B14F-4D97-AF65-F5344CB8AC3E}">
        <p14:creationId xmlns:p14="http://schemas.microsoft.com/office/powerpoint/2010/main" val="3481598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F9246-469F-45E6-A074-CA776E7F0E98}"/>
              </a:ext>
            </a:extLst>
          </p:cNvPr>
          <p:cNvSpPr>
            <a:spLocks noGrp="1"/>
          </p:cNvSpPr>
          <p:nvPr>
            <p:ph type="title"/>
          </p:nvPr>
        </p:nvSpPr>
        <p:spPr>
          <a:solidFill>
            <a:srgbClr val="002060"/>
          </a:solidFill>
        </p:spPr>
        <p:txBody>
          <a:bodyPr>
            <a:normAutofit/>
          </a:bodyPr>
          <a:lstStyle/>
          <a:p>
            <a:r>
              <a:rPr lang="en-IN" sz="3600" b="1" dirty="0">
                <a:solidFill>
                  <a:schemeClr val="bg1"/>
                </a:solidFill>
              </a:rPr>
              <a:t>3) Declaring Minimum Age and Vaccine by Government CVCs. </a:t>
            </a:r>
            <a:endParaRPr lang="en-IN" sz="3600" b="1" dirty="0"/>
          </a:p>
        </p:txBody>
      </p:sp>
      <p:sp>
        <p:nvSpPr>
          <p:cNvPr id="5" name="Content Placeholder 4">
            <a:extLst>
              <a:ext uri="{FF2B5EF4-FFF2-40B4-BE49-F238E27FC236}">
                <a16:creationId xmlns:a16="http://schemas.microsoft.com/office/drawing/2014/main" id="{77D27B77-FFBE-4753-AE32-15E67DBDAEB6}"/>
              </a:ext>
            </a:extLst>
          </p:cNvPr>
          <p:cNvSpPr>
            <a:spLocks noGrp="1"/>
          </p:cNvSpPr>
          <p:nvPr>
            <p:ph idx="1"/>
          </p:nvPr>
        </p:nvSpPr>
        <p:spPr/>
        <p:txBody>
          <a:bodyPr/>
          <a:lstStyle/>
          <a:p>
            <a:pPr marL="0" indent="0">
              <a:buNone/>
            </a:pPr>
            <a:r>
              <a:rPr lang="en-IN" dirty="0"/>
              <a:t> </a:t>
            </a:r>
          </a:p>
        </p:txBody>
      </p:sp>
      <p:sp>
        <p:nvSpPr>
          <p:cNvPr id="6" name="Content Placeholder 2">
            <a:extLst>
              <a:ext uri="{FF2B5EF4-FFF2-40B4-BE49-F238E27FC236}">
                <a16:creationId xmlns:a16="http://schemas.microsoft.com/office/drawing/2014/main" id="{AC6DDA5E-DFF2-4050-870E-C19A93BA7430}"/>
              </a:ext>
            </a:extLst>
          </p:cNvPr>
          <p:cNvSpPr txBox="1">
            <a:spLocks/>
          </p:cNvSpPr>
          <p:nvPr/>
        </p:nvSpPr>
        <p:spPr>
          <a:xfrm>
            <a:off x="838200" y="1975848"/>
            <a:ext cx="10515600" cy="4630435"/>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lphaLcParenR"/>
            </a:pPr>
            <a:r>
              <a:rPr lang="en-IN" b="1" dirty="0">
                <a:solidFill>
                  <a:schemeClr val="bg1"/>
                </a:solidFill>
              </a:rPr>
              <a:t>District Immunization Officer/CVC Manager can login to CoWIN Portal and Navigate to “Vaccination Centres” Tab.</a:t>
            </a:r>
            <a:r>
              <a:rPr lang="en-IN" dirty="0">
                <a:solidFill>
                  <a:schemeClr val="bg1"/>
                </a:solidFill>
              </a:rPr>
              <a:t>   </a:t>
            </a:r>
          </a:p>
          <a:p>
            <a:pPr marL="514350" indent="-514350">
              <a:buFont typeface="Arial" panose="020B0604020202020204" pitchFamily="34" charset="0"/>
              <a:buAutoNum type="alphaLcParenR"/>
            </a:pPr>
            <a:r>
              <a:rPr lang="en-IN" b="1" dirty="0">
                <a:solidFill>
                  <a:schemeClr val="bg1"/>
                </a:solidFill>
              </a:rPr>
              <a:t>Under “Actions” option, DIO / CVC Manager can click on Setting Icon to update Minimum Age for the Session followed by Selecting Vaccine.</a:t>
            </a:r>
            <a:endParaRPr lang="en-IN" dirty="0"/>
          </a:p>
          <a:p>
            <a:pPr marL="514350" indent="-514350">
              <a:buFont typeface="Arial" panose="020B0604020202020204" pitchFamily="34" charset="0"/>
              <a:buAutoNum type="alphaLcParenR"/>
            </a:pPr>
            <a:r>
              <a:rPr lang="en-IN" b="1" dirty="0">
                <a:solidFill>
                  <a:schemeClr val="bg1"/>
                </a:solidFill>
              </a:rPr>
              <a:t>DIO/ CVC Manager can click on Manage Sessions under Actions Tab to Create and Publish the session. </a:t>
            </a:r>
          </a:p>
          <a:p>
            <a:pPr marL="514350" indent="-514350">
              <a:buFont typeface="Arial" panose="020B0604020202020204" pitchFamily="34" charset="0"/>
              <a:buAutoNum type="alphaLcParenR"/>
            </a:pPr>
            <a:r>
              <a:rPr lang="en-IN" b="1" dirty="0">
                <a:solidFill>
                  <a:schemeClr val="bg1"/>
                </a:solidFill>
              </a:rPr>
              <a:t>CVC Manager can create session for multiple Vaccines on same day.  </a:t>
            </a:r>
          </a:p>
          <a:p>
            <a:pPr marL="514350" indent="-514350">
              <a:buAutoNum type="alphaLcParenR"/>
            </a:pPr>
            <a:endParaRPr lang="en-IN" dirty="0">
              <a:solidFill>
                <a:schemeClr val="bg1"/>
              </a:solidFill>
            </a:endParaRPr>
          </a:p>
          <a:p>
            <a:pPr marL="0" indent="0">
              <a:buFont typeface="Arial" panose="020B0604020202020204" pitchFamily="34" charset="0"/>
              <a:buNone/>
            </a:pPr>
            <a:endParaRPr lang="en-IN" dirty="0"/>
          </a:p>
        </p:txBody>
      </p:sp>
      <p:sp>
        <p:nvSpPr>
          <p:cNvPr id="3" name="Date Placeholder 2">
            <a:extLst>
              <a:ext uri="{FF2B5EF4-FFF2-40B4-BE49-F238E27FC236}">
                <a16:creationId xmlns:a16="http://schemas.microsoft.com/office/drawing/2014/main" id="{1C51B888-8FAD-4C67-8C1D-9C9867AE80FC}"/>
              </a:ext>
            </a:extLst>
          </p:cNvPr>
          <p:cNvSpPr>
            <a:spLocks noGrp="1"/>
          </p:cNvSpPr>
          <p:nvPr>
            <p:ph type="dt" sz="half" idx="10"/>
          </p:nvPr>
        </p:nvSpPr>
        <p:spPr/>
        <p:txBody>
          <a:bodyPr/>
          <a:lstStyle/>
          <a:p>
            <a:fld id="{13468338-8F9B-4C35-BCC8-0E0E83393B4B}" type="datetime1">
              <a:rPr lang="en-IN" smtClean="0"/>
              <a:t>11-05-2021</a:t>
            </a:fld>
            <a:endParaRPr lang="en-IN"/>
          </a:p>
        </p:txBody>
      </p:sp>
      <p:sp>
        <p:nvSpPr>
          <p:cNvPr id="4" name="Slide Number Placeholder 3">
            <a:extLst>
              <a:ext uri="{FF2B5EF4-FFF2-40B4-BE49-F238E27FC236}">
                <a16:creationId xmlns:a16="http://schemas.microsoft.com/office/drawing/2014/main" id="{1C95B7E4-F987-4134-83F4-F7839F3ACE25}"/>
              </a:ext>
            </a:extLst>
          </p:cNvPr>
          <p:cNvSpPr>
            <a:spLocks noGrp="1"/>
          </p:cNvSpPr>
          <p:nvPr>
            <p:ph type="sldNum" sz="quarter" idx="12"/>
          </p:nvPr>
        </p:nvSpPr>
        <p:spPr/>
        <p:txBody>
          <a:bodyPr/>
          <a:lstStyle/>
          <a:p>
            <a:fld id="{C34E9697-A014-4C2F-AF9D-B2CECD323871}" type="slidenum">
              <a:rPr lang="en-IN" smtClean="0"/>
              <a:t>20</a:t>
            </a:fld>
            <a:endParaRPr lang="en-IN"/>
          </a:p>
        </p:txBody>
      </p:sp>
    </p:spTree>
    <p:extLst>
      <p:ext uri="{BB962C8B-B14F-4D97-AF65-F5344CB8AC3E}">
        <p14:creationId xmlns:p14="http://schemas.microsoft.com/office/powerpoint/2010/main" val="1679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2ECA-CBFB-4801-B6E6-1ED404F3D905}"/>
              </a:ext>
            </a:extLst>
          </p:cNvPr>
          <p:cNvSpPr>
            <a:spLocks noGrp="1"/>
          </p:cNvSpPr>
          <p:nvPr>
            <p:ph type="title"/>
          </p:nvPr>
        </p:nvSpPr>
        <p:spPr>
          <a:xfrm>
            <a:off x="838199" y="262384"/>
            <a:ext cx="10775287" cy="1325563"/>
          </a:xfrm>
          <a:solidFill>
            <a:srgbClr val="002060"/>
          </a:solidFill>
        </p:spPr>
        <p:txBody>
          <a:bodyPr/>
          <a:lstStyle/>
          <a:p>
            <a:r>
              <a:rPr lang="en-IN" b="1" dirty="0">
                <a:solidFill>
                  <a:schemeClr val="bg1"/>
                </a:solidFill>
              </a:rPr>
              <a:t>Declaration of age, vaccine and prices by Private CVCs</a:t>
            </a:r>
          </a:p>
        </p:txBody>
      </p:sp>
      <p:sp>
        <p:nvSpPr>
          <p:cNvPr id="3" name="Content Placeholder 2">
            <a:extLst>
              <a:ext uri="{FF2B5EF4-FFF2-40B4-BE49-F238E27FC236}">
                <a16:creationId xmlns:a16="http://schemas.microsoft.com/office/drawing/2014/main" id="{0F631B4C-F64B-4D22-A50B-30C36FA1F0E1}"/>
              </a:ext>
            </a:extLst>
          </p:cNvPr>
          <p:cNvSpPr>
            <a:spLocks noGrp="1"/>
          </p:cNvSpPr>
          <p:nvPr>
            <p:ph idx="1"/>
          </p:nvPr>
        </p:nvSpPr>
        <p:spPr/>
        <p:txBody>
          <a:bodyPr/>
          <a:lstStyle/>
          <a:p>
            <a:pPr marL="0" indent="0">
              <a:buNone/>
            </a:pPr>
            <a:r>
              <a:rPr lang="en-IN" dirty="0"/>
              <a:t> </a:t>
            </a:r>
          </a:p>
        </p:txBody>
      </p:sp>
      <p:pic>
        <p:nvPicPr>
          <p:cNvPr id="5" name="Recording #248">
            <a:hlinkClick r:id="" action="ppaction://media"/>
            <a:extLst>
              <a:ext uri="{FF2B5EF4-FFF2-40B4-BE49-F238E27FC236}">
                <a16:creationId xmlns:a16="http://schemas.microsoft.com/office/drawing/2014/main" id="{AF9F4B2B-8C75-4548-AE12-25EE6F897E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9660" y="1853879"/>
            <a:ext cx="9872680" cy="3986842"/>
          </a:xfrm>
          <a:prstGeom prst="rect">
            <a:avLst/>
          </a:prstGeom>
        </p:spPr>
      </p:pic>
      <p:sp>
        <p:nvSpPr>
          <p:cNvPr id="4" name="Date Placeholder 3">
            <a:extLst>
              <a:ext uri="{FF2B5EF4-FFF2-40B4-BE49-F238E27FC236}">
                <a16:creationId xmlns:a16="http://schemas.microsoft.com/office/drawing/2014/main" id="{031D91F2-1B08-4395-8813-CDCD459A4E4C}"/>
              </a:ext>
            </a:extLst>
          </p:cNvPr>
          <p:cNvSpPr>
            <a:spLocks noGrp="1"/>
          </p:cNvSpPr>
          <p:nvPr>
            <p:ph type="dt" sz="half" idx="10"/>
          </p:nvPr>
        </p:nvSpPr>
        <p:spPr/>
        <p:txBody>
          <a:bodyPr/>
          <a:lstStyle/>
          <a:p>
            <a:fld id="{A03BC14B-CEB9-4FDC-89F6-17D51D04FFFB}" type="datetime1">
              <a:rPr lang="en-IN" smtClean="0"/>
              <a:t>11-05-2021</a:t>
            </a:fld>
            <a:endParaRPr lang="en-IN"/>
          </a:p>
        </p:txBody>
      </p:sp>
      <p:sp>
        <p:nvSpPr>
          <p:cNvPr id="6" name="Slide Number Placeholder 5">
            <a:extLst>
              <a:ext uri="{FF2B5EF4-FFF2-40B4-BE49-F238E27FC236}">
                <a16:creationId xmlns:a16="http://schemas.microsoft.com/office/drawing/2014/main" id="{68364AB8-A87E-460B-BB5D-BAF1CABDCC00}"/>
              </a:ext>
            </a:extLst>
          </p:cNvPr>
          <p:cNvSpPr>
            <a:spLocks noGrp="1"/>
          </p:cNvSpPr>
          <p:nvPr>
            <p:ph type="sldNum" sz="quarter" idx="12"/>
          </p:nvPr>
        </p:nvSpPr>
        <p:spPr/>
        <p:txBody>
          <a:bodyPr/>
          <a:lstStyle/>
          <a:p>
            <a:fld id="{C34E9697-A014-4C2F-AF9D-B2CECD323871}" type="slidenum">
              <a:rPr lang="en-IN" smtClean="0"/>
              <a:t>21</a:t>
            </a:fld>
            <a:endParaRPr lang="en-IN"/>
          </a:p>
        </p:txBody>
      </p:sp>
    </p:spTree>
    <p:extLst>
      <p:ext uri="{BB962C8B-B14F-4D97-AF65-F5344CB8AC3E}">
        <p14:creationId xmlns:p14="http://schemas.microsoft.com/office/powerpoint/2010/main" val="34999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E306-777F-46BE-BC3B-CF15419B17FF}"/>
              </a:ext>
            </a:extLst>
          </p:cNvPr>
          <p:cNvSpPr>
            <a:spLocks noGrp="1"/>
          </p:cNvSpPr>
          <p:nvPr>
            <p:ph type="title"/>
          </p:nvPr>
        </p:nvSpPr>
        <p:spPr/>
        <p:txBody>
          <a:bodyPr/>
          <a:lstStyle/>
          <a:p>
            <a:r>
              <a:rPr lang="en-IN" dirty="0"/>
              <a:t>  </a:t>
            </a:r>
          </a:p>
        </p:txBody>
      </p:sp>
      <p:sp>
        <p:nvSpPr>
          <p:cNvPr id="3" name="Content Placeholder 2">
            <a:extLst>
              <a:ext uri="{FF2B5EF4-FFF2-40B4-BE49-F238E27FC236}">
                <a16:creationId xmlns:a16="http://schemas.microsoft.com/office/drawing/2014/main" id="{D1935CC3-44D6-49ED-AA50-A31C32BD7152}"/>
              </a:ext>
            </a:extLst>
          </p:cNvPr>
          <p:cNvSpPr>
            <a:spLocks noGrp="1"/>
          </p:cNvSpPr>
          <p:nvPr>
            <p:ph idx="1"/>
          </p:nvPr>
        </p:nvSpPr>
        <p:spPr/>
        <p:txBody>
          <a:bodyPr/>
          <a:lstStyle/>
          <a:p>
            <a:pPr marL="0" indent="0">
              <a:buNone/>
            </a:pPr>
            <a:r>
              <a:rPr lang="en-IN" dirty="0"/>
              <a:t> </a:t>
            </a:r>
          </a:p>
        </p:txBody>
      </p:sp>
      <p:pic>
        <p:nvPicPr>
          <p:cNvPr id="4" name="Recording #249">
            <a:hlinkClick r:id="" action="ppaction://media"/>
            <a:extLst>
              <a:ext uri="{FF2B5EF4-FFF2-40B4-BE49-F238E27FC236}">
                <a16:creationId xmlns:a16="http://schemas.microsoft.com/office/drawing/2014/main" id="{3708D6CB-EB73-41A0-8497-63D6F9675F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650" y="1016000"/>
            <a:ext cx="11950700" cy="4826000"/>
          </a:xfrm>
          <a:prstGeom prst="rect">
            <a:avLst/>
          </a:prstGeom>
        </p:spPr>
      </p:pic>
      <p:sp>
        <p:nvSpPr>
          <p:cNvPr id="6" name="Title 1">
            <a:extLst>
              <a:ext uri="{FF2B5EF4-FFF2-40B4-BE49-F238E27FC236}">
                <a16:creationId xmlns:a16="http://schemas.microsoft.com/office/drawing/2014/main" id="{8BBA2ECA-CBFB-4801-B6E6-1ED404F3D905}"/>
              </a:ext>
            </a:extLst>
          </p:cNvPr>
          <p:cNvSpPr txBox="1">
            <a:spLocks/>
          </p:cNvSpPr>
          <p:nvPr/>
        </p:nvSpPr>
        <p:spPr>
          <a:xfrm>
            <a:off x="219499" y="262384"/>
            <a:ext cx="11837274" cy="1007689"/>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dirty="0">
                <a:solidFill>
                  <a:schemeClr val="bg1"/>
                </a:solidFill>
              </a:rPr>
              <a:t>Creation and publication of sessions by Private CVCs</a:t>
            </a:r>
          </a:p>
        </p:txBody>
      </p:sp>
      <p:sp>
        <p:nvSpPr>
          <p:cNvPr id="5" name="Date Placeholder 4">
            <a:extLst>
              <a:ext uri="{FF2B5EF4-FFF2-40B4-BE49-F238E27FC236}">
                <a16:creationId xmlns:a16="http://schemas.microsoft.com/office/drawing/2014/main" id="{26018356-88C0-46A4-B0A8-2908F7F62C37}"/>
              </a:ext>
            </a:extLst>
          </p:cNvPr>
          <p:cNvSpPr>
            <a:spLocks noGrp="1"/>
          </p:cNvSpPr>
          <p:nvPr>
            <p:ph type="dt" sz="half" idx="10"/>
          </p:nvPr>
        </p:nvSpPr>
        <p:spPr/>
        <p:txBody>
          <a:bodyPr/>
          <a:lstStyle/>
          <a:p>
            <a:fld id="{8DEFD8CE-7B3D-4749-A745-521851417AC7}" type="datetime1">
              <a:rPr lang="en-IN" smtClean="0"/>
              <a:t>11-05-2021</a:t>
            </a:fld>
            <a:endParaRPr lang="en-IN"/>
          </a:p>
        </p:txBody>
      </p:sp>
      <p:sp>
        <p:nvSpPr>
          <p:cNvPr id="7" name="Slide Number Placeholder 6">
            <a:extLst>
              <a:ext uri="{FF2B5EF4-FFF2-40B4-BE49-F238E27FC236}">
                <a16:creationId xmlns:a16="http://schemas.microsoft.com/office/drawing/2014/main" id="{18B80F64-C8AB-4EA0-9C93-434C83C6D3B6}"/>
              </a:ext>
            </a:extLst>
          </p:cNvPr>
          <p:cNvSpPr>
            <a:spLocks noGrp="1"/>
          </p:cNvSpPr>
          <p:nvPr>
            <p:ph type="sldNum" sz="quarter" idx="12"/>
          </p:nvPr>
        </p:nvSpPr>
        <p:spPr/>
        <p:txBody>
          <a:bodyPr/>
          <a:lstStyle/>
          <a:p>
            <a:fld id="{C34E9697-A014-4C2F-AF9D-B2CECD323871}" type="slidenum">
              <a:rPr lang="en-IN" smtClean="0"/>
              <a:t>22</a:t>
            </a:fld>
            <a:endParaRPr lang="en-IN"/>
          </a:p>
        </p:txBody>
      </p:sp>
    </p:spTree>
    <p:extLst>
      <p:ext uri="{BB962C8B-B14F-4D97-AF65-F5344CB8AC3E}">
        <p14:creationId xmlns:p14="http://schemas.microsoft.com/office/powerpoint/2010/main" val="34649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Autofit/>
          </a:bodyPr>
          <a:lstStyle/>
          <a:p>
            <a:r>
              <a:rPr lang="en-US" sz="3600" dirty="0"/>
              <a:t>Documents Required for vaccination</a:t>
            </a:r>
            <a:endParaRPr lang="en-IN" sz="2000" dirty="0"/>
          </a:p>
        </p:txBody>
      </p:sp>
      <p:sp>
        <p:nvSpPr>
          <p:cNvPr id="6" name="Content Placeholder 5">
            <a:extLst>
              <a:ext uri="{FF2B5EF4-FFF2-40B4-BE49-F238E27FC236}">
                <a16:creationId xmlns:a16="http://schemas.microsoft.com/office/drawing/2014/main" id="{D89E4A97-55BD-43A6-880A-F3C74D0BCF43}"/>
              </a:ext>
            </a:extLst>
          </p:cNvPr>
          <p:cNvSpPr>
            <a:spLocks noGrp="1"/>
          </p:cNvSpPr>
          <p:nvPr>
            <p:ph idx="1"/>
          </p:nvPr>
        </p:nvSpPr>
        <p:spPr>
          <a:xfrm>
            <a:off x="1097280" y="1855304"/>
            <a:ext cx="10115203" cy="4306957"/>
          </a:xfrm>
        </p:spPr>
        <p:txBody>
          <a:bodyPr>
            <a:normAutofit fontScale="77500" lnSpcReduction="20000"/>
          </a:bodyPr>
          <a:lstStyle/>
          <a:p>
            <a:pPr algn="just">
              <a:buFont typeface="Arial" panose="020B0604020202020204" pitchFamily="34" charset="0"/>
              <a:buChar char="•"/>
            </a:pPr>
            <a:r>
              <a:rPr lang="en-US" sz="3800" dirty="0"/>
              <a:t> All Persons should bring Photo ID (Any one of below)</a:t>
            </a:r>
            <a:endParaRPr lang="en-US" sz="3600" dirty="0"/>
          </a:p>
          <a:p>
            <a:pPr lvl="2" algn="just"/>
            <a:r>
              <a:rPr lang="en-US" sz="3200" dirty="0"/>
              <a:t>Aadhar card</a:t>
            </a:r>
          </a:p>
          <a:p>
            <a:pPr lvl="2" algn="just"/>
            <a:r>
              <a:rPr lang="en-US" sz="3200" dirty="0"/>
              <a:t>Election ID (EPIC)</a:t>
            </a:r>
          </a:p>
          <a:p>
            <a:pPr lvl="2" algn="just"/>
            <a:r>
              <a:rPr lang="en-US" sz="3200" dirty="0"/>
              <a:t>Passport</a:t>
            </a:r>
          </a:p>
          <a:p>
            <a:pPr lvl="2" algn="just"/>
            <a:r>
              <a:rPr lang="en-US" sz="3200" dirty="0"/>
              <a:t>Driving License</a:t>
            </a:r>
          </a:p>
          <a:p>
            <a:pPr lvl="2" algn="just"/>
            <a:r>
              <a:rPr lang="en-US" sz="3200" dirty="0"/>
              <a:t>PAN card</a:t>
            </a:r>
          </a:p>
          <a:p>
            <a:pPr lvl="2" algn="just"/>
            <a:r>
              <a:rPr lang="en-US" sz="3200" dirty="0"/>
              <a:t>National Population Registry (NPR) smart card</a:t>
            </a:r>
          </a:p>
          <a:p>
            <a:pPr lvl="2" algn="just"/>
            <a:r>
              <a:rPr lang="en-US" sz="3200" dirty="0"/>
              <a:t>Pension document with photograph</a:t>
            </a:r>
          </a:p>
          <a:p>
            <a:pPr marL="0" indent="0" algn="just">
              <a:buNone/>
            </a:pPr>
            <a:endParaRPr lang="en-US" sz="3800" dirty="0"/>
          </a:p>
          <a:p>
            <a:pPr algn="just">
              <a:buFont typeface="Arial" panose="020B0604020202020204" pitchFamily="34" charset="0"/>
              <a:buChar char="•"/>
            </a:pPr>
            <a:r>
              <a:rPr lang="en-US" sz="3800" dirty="0"/>
              <a:t>For Healthcare workers and frontline workers: Official Identity Card/ Employment certificate</a:t>
            </a:r>
            <a:endParaRPr lang="en-US" sz="3000" dirty="0"/>
          </a:p>
        </p:txBody>
      </p:sp>
      <p:sp>
        <p:nvSpPr>
          <p:cNvPr id="2" name="Date Placeholder 1">
            <a:extLst>
              <a:ext uri="{FF2B5EF4-FFF2-40B4-BE49-F238E27FC236}">
                <a16:creationId xmlns:a16="http://schemas.microsoft.com/office/drawing/2014/main" id="{734D489D-8C28-4508-9E50-2981E295F2A6}"/>
              </a:ext>
            </a:extLst>
          </p:cNvPr>
          <p:cNvSpPr>
            <a:spLocks noGrp="1"/>
          </p:cNvSpPr>
          <p:nvPr>
            <p:ph type="dt" sz="half" idx="10"/>
          </p:nvPr>
        </p:nvSpPr>
        <p:spPr/>
        <p:txBody>
          <a:bodyPr/>
          <a:lstStyle/>
          <a:p>
            <a:fld id="{255EE729-766E-43C3-B7FC-5D1BD8F236B7}" type="datetime1">
              <a:rPr lang="en-IN" smtClean="0"/>
              <a:t>11-05-2021</a:t>
            </a:fld>
            <a:endParaRPr lang="en-IN"/>
          </a:p>
        </p:txBody>
      </p:sp>
    </p:spTree>
    <p:extLst>
      <p:ext uri="{BB962C8B-B14F-4D97-AF65-F5344CB8AC3E}">
        <p14:creationId xmlns:p14="http://schemas.microsoft.com/office/powerpoint/2010/main" val="955474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B4AA74-851F-4EFC-9D94-CAC4226CC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4148-0428-4C59-A367-E0A00B4778C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B568079-0924-4E26-95E1-7838784365CF}"/>
              </a:ext>
            </a:extLst>
          </p:cNvPr>
          <p:cNvSpPr>
            <a:spLocks noGrp="1"/>
          </p:cNvSpPr>
          <p:nvPr>
            <p:ph type="title"/>
          </p:nvPr>
        </p:nvSpPr>
        <p:spPr/>
        <p:txBody>
          <a:bodyPr>
            <a:noAutofit/>
          </a:bodyPr>
          <a:lstStyle/>
          <a:p>
            <a:r>
              <a:rPr lang="en-US" sz="3600" b="1" dirty="0"/>
              <a:t>SOPs on COVID-19 Vaccination of Persons without prescribed Identity Cards through Co-WIN</a:t>
            </a:r>
            <a:br>
              <a:rPr lang="en-US" sz="3600" b="1" dirty="0"/>
            </a:br>
            <a:r>
              <a:rPr lang="en-US" sz="3600" b="1" dirty="0"/>
              <a:t>6</a:t>
            </a:r>
            <a:r>
              <a:rPr lang="en-US" sz="3600" b="1" baseline="30000" dirty="0"/>
              <a:t>th</a:t>
            </a:r>
            <a:r>
              <a:rPr lang="en-US" sz="3600" b="1" dirty="0"/>
              <a:t> May 2021: </a:t>
            </a:r>
            <a:r>
              <a:rPr lang="en-US" sz="3600" b="1" dirty="0" err="1"/>
              <a:t>MoHFW</a:t>
            </a:r>
            <a:r>
              <a:rPr lang="en-US" sz="3600" b="1" dirty="0"/>
              <a:t> GOI</a:t>
            </a:r>
            <a:endParaRPr lang="en-IN" sz="2000" b="1" dirty="0"/>
          </a:p>
        </p:txBody>
      </p:sp>
      <p:sp>
        <p:nvSpPr>
          <p:cNvPr id="6" name="Content Placeholder 5">
            <a:extLst>
              <a:ext uri="{FF2B5EF4-FFF2-40B4-BE49-F238E27FC236}">
                <a16:creationId xmlns:a16="http://schemas.microsoft.com/office/drawing/2014/main" id="{D89E4A97-55BD-43A6-880A-F3C74D0BCF43}"/>
              </a:ext>
            </a:extLst>
          </p:cNvPr>
          <p:cNvSpPr>
            <a:spLocks noGrp="1"/>
          </p:cNvSpPr>
          <p:nvPr>
            <p:ph idx="1"/>
          </p:nvPr>
        </p:nvSpPr>
        <p:spPr>
          <a:xfrm>
            <a:off x="1097280" y="1855304"/>
            <a:ext cx="10591137" cy="4002157"/>
          </a:xfrm>
        </p:spPr>
        <p:txBody>
          <a:bodyPr>
            <a:normAutofit fontScale="85000" lnSpcReduction="20000"/>
          </a:bodyPr>
          <a:lstStyle/>
          <a:p>
            <a:pPr algn="just">
              <a:buFont typeface="Arial" panose="020B0604020202020204" pitchFamily="34" charset="0"/>
              <a:buChar char="•"/>
            </a:pPr>
            <a:r>
              <a:rPr lang="en-US" sz="3200" dirty="0"/>
              <a:t> Such groups of people include nomads (including sadhu/ saints from various religions), prison inmates, inmates in Mental Health Institutions, citizens in Old Age Homes, road-side beggars, people residing in rehabilitation </a:t>
            </a:r>
            <a:r>
              <a:rPr lang="en-US" sz="3200" dirty="0" err="1"/>
              <a:t>centres</a:t>
            </a:r>
            <a:r>
              <a:rPr lang="en-US" sz="3200" dirty="0"/>
              <a:t>/camps, and other identified eligible persons aged 18  years or more, and not having any of the seven prescribed individual Photo ID Cards.</a:t>
            </a:r>
          </a:p>
          <a:p>
            <a:pPr algn="just">
              <a:buFont typeface="Arial" panose="020B0604020202020204" pitchFamily="34" charset="0"/>
              <a:buChar char="•"/>
            </a:pPr>
            <a:endParaRPr lang="en-US" sz="3200" dirty="0"/>
          </a:p>
          <a:p>
            <a:pPr algn="just">
              <a:buFont typeface="Arial" panose="020B0604020202020204" pitchFamily="34" charset="0"/>
              <a:buChar char="•"/>
            </a:pPr>
            <a:r>
              <a:rPr lang="en-US" sz="3200" dirty="0"/>
              <a:t>The </a:t>
            </a:r>
            <a:r>
              <a:rPr lang="en-US" sz="3200" dirty="0" err="1"/>
              <a:t>CoWIN</a:t>
            </a:r>
            <a:r>
              <a:rPr lang="en-US" sz="3200" dirty="0"/>
              <a:t> system will provide the facility for creation of special vaccination sessions for this purpose. </a:t>
            </a:r>
          </a:p>
          <a:p>
            <a:pPr algn="just">
              <a:buFont typeface="Arial" panose="020B0604020202020204" pitchFamily="34" charset="0"/>
              <a:buChar char="•"/>
            </a:pPr>
            <a:endParaRPr lang="en-US" sz="3200" dirty="0"/>
          </a:p>
          <a:p>
            <a:pPr algn="just">
              <a:buFont typeface="Arial" panose="020B0604020202020204" pitchFamily="34" charset="0"/>
              <a:buChar char="•"/>
            </a:pPr>
            <a:r>
              <a:rPr lang="en-US" sz="3200" dirty="0"/>
              <a:t>Government of Karnataka will provide detailed </a:t>
            </a:r>
            <a:r>
              <a:rPr lang="en-US" sz="3200" dirty="0" err="1"/>
              <a:t>SoP</a:t>
            </a:r>
            <a:r>
              <a:rPr lang="en-US" sz="3200" dirty="0"/>
              <a:t> soon</a:t>
            </a:r>
          </a:p>
          <a:p>
            <a:pPr algn="just">
              <a:buFont typeface="Arial" panose="020B0604020202020204" pitchFamily="34" charset="0"/>
              <a:buChar char="•"/>
            </a:pPr>
            <a:endParaRPr lang="en-US" sz="3000" dirty="0"/>
          </a:p>
        </p:txBody>
      </p:sp>
      <p:sp>
        <p:nvSpPr>
          <p:cNvPr id="2" name="Date Placeholder 1">
            <a:extLst>
              <a:ext uri="{FF2B5EF4-FFF2-40B4-BE49-F238E27FC236}">
                <a16:creationId xmlns:a16="http://schemas.microsoft.com/office/drawing/2014/main" id="{67186307-020D-49CD-B374-64E173C4AC30}"/>
              </a:ext>
            </a:extLst>
          </p:cNvPr>
          <p:cNvSpPr>
            <a:spLocks noGrp="1"/>
          </p:cNvSpPr>
          <p:nvPr>
            <p:ph type="dt" sz="half" idx="10"/>
          </p:nvPr>
        </p:nvSpPr>
        <p:spPr/>
        <p:txBody>
          <a:bodyPr/>
          <a:lstStyle/>
          <a:p>
            <a:fld id="{68EF23A7-AF35-4476-A5AD-ED0A4D4C5832}" type="datetime1">
              <a:rPr lang="en-IN" smtClean="0"/>
              <a:t>11-05-2021</a:t>
            </a:fld>
            <a:endParaRPr lang="en-IN"/>
          </a:p>
        </p:txBody>
      </p:sp>
    </p:spTree>
    <p:extLst>
      <p:ext uri="{BB962C8B-B14F-4D97-AF65-F5344CB8AC3E}">
        <p14:creationId xmlns:p14="http://schemas.microsoft.com/office/powerpoint/2010/main" val="2919247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B76027-914F-4864-98E1-D989CE32454D}"/>
              </a:ext>
            </a:extLst>
          </p:cNvPr>
          <p:cNvPicPr>
            <a:picLocks noChangeAspect="1"/>
          </p:cNvPicPr>
          <p:nvPr/>
        </p:nvPicPr>
        <p:blipFill>
          <a:blip r:embed="rId2">
            <a:extLst>
              <a:ext uri="{28A0092B-C50C-407E-A947-70E740481C1C}">
                <a14:useLocalDpi xmlns:a14="http://schemas.microsoft.com/office/drawing/2010/main" val="0"/>
              </a:ext>
            </a:extLst>
          </a:blip>
          <a:srcRect t="3125" b="3125"/>
          <a:stretch/>
        </p:blipFill>
        <p:spPr>
          <a:xfrm>
            <a:off x="0" y="0"/>
            <a:ext cx="12192002" cy="6858000"/>
          </a:xfrm>
          <a:prstGeom prst="rect">
            <a:avLst/>
          </a:prstGeom>
        </p:spPr>
      </p:pic>
      <p:pic>
        <p:nvPicPr>
          <p:cNvPr id="12" name="Picture 11">
            <a:extLst>
              <a:ext uri="{FF2B5EF4-FFF2-40B4-BE49-F238E27FC236}">
                <a16:creationId xmlns:a16="http://schemas.microsoft.com/office/drawing/2014/main" id="{91B5E8AC-C98C-4914-B1F8-62844C713383}"/>
              </a:ext>
            </a:extLst>
          </p:cNvPr>
          <p:cNvPicPr>
            <a:picLocks noChangeAspect="1"/>
          </p:cNvPicPr>
          <p:nvPr/>
        </p:nvPicPr>
        <p:blipFill rotWithShape="1">
          <a:blip r:embed="rId3">
            <a:extLst>
              <a:ext uri="{28A0092B-C50C-407E-A947-70E740481C1C}">
                <a14:useLocalDpi xmlns:a14="http://schemas.microsoft.com/office/drawing/2010/main" val="0"/>
              </a:ext>
            </a:extLst>
          </a:blip>
          <a:srcRect b="56033"/>
          <a:stretch/>
        </p:blipFill>
        <p:spPr>
          <a:xfrm>
            <a:off x="20466" y="5342130"/>
            <a:ext cx="12178357" cy="1544946"/>
          </a:xfrm>
          <a:prstGeom prst="rect">
            <a:avLst/>
          </a:prstGeom>
        </p:spPr>
      </p:pic>
      <p:sp>
        <p:nvSpPr>
          <p:cNvPr id="16" name="Google Shape;10;p2">
            <a:extLst>
              <a:ext uri="{FF2B5EF4-FFF2-40B4-BE49-F238E27FC236}">
                <a16:creationId xmlns:a16="http://schemas.microsoft.com/office/drawing/2014/main" id="{6129BD12-9D05-4DA4-861F-BA97631FF7CA}"/>
              </a:ext>
            </a:extLst>
          </p:cNvPr>
          <p:cNvSpPr/>
          <p:nvPr/>
        </p:nvSpPr>
        <p:spPr>
          <a:xfrm>
            <a:off x="-6821" y="0"/>
            <a:ext cx="12191999" cy="6887076"/>
          </a:xfrm>
          <a:prstGeom prst="rect">
            <a:avLst/>
          </a:prstGeom>
          <a:gradFill>
            <a:gsLst>
              <a:gs pos="0">
                <a:srgbClr val="FFFFFF">
                  <a:alpha val="0"/>
                  <a:alpha val="46370"/>
                </a:srgbClr>
              </a:gs>
              <a:gs pos="50000">
                <a:srgbClr val="FFFFFF">
                  <a:alpha val="0"/>
                  <a:alpha val="46370"/>
                </a:srgbClr>
              </a:gs>
              <a:gs pos="100000">
                <a:schemeClr val="lt1">
                  <a:alpha val="46370"/>
                </a:scheme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직사각형 5">
            <a:extLst>
              <a:ext uri="{FF2B5EF4-FFF2-40B4-BE49-F238E27FC236}">
                <a16:creationId xmlns:a16="http://schemas.microsoft.com/office/drawing/2014/main" id="{DAAE38B5-85A0-4A3A-8B6C-0FCE6864343D}"/>
              </a:ext>
            </a:extLst>
          </p:cNvPr>
          <p:cNvSpPr/>
          <p:nvPr/>
        </p:nvSpPr>
        <p:spPr>
          <a:xfrm>
            <a:off x="443755" y="1459816"/>
            <a:ext cx="8328105" cy="1267958"/>
          </a:xfrm>
          <a:prstGeom prst="rect">
            <a:avLst/>
          </a:prstGeom>
          <a:noFill/>
        </p:spPr>
        <p:txBody>
          <a:bodyPr lIns="0" anchor="ctr"/>
          <a:lstStyle/>
          <a:p>
            <a:r>
              <a:rPr lang="en-US" altLang="ko-KR" sz="3500" b="1" dirty="0">
                <a:cs typeface="Arial" pitchFamily="34" charset="0"/>
              </a:rPr>
              <a:t>Vaccination Session,</a:t>
            </a:r>
          </a:p>
          <a:p>
            <a:r>
              <a:rPr lang="en-US" altLang="ko-KR" sz="3500" b="1" dirty="0">
                <a:cs typeface="Arial" pitchFamily="34" charset="0"/>
              </a:rPr>
              <a:t>Vaccine Cold Chain &amp; Immunization Waste Management at Session Sites</a:t>
            </a:r>
          </a:p>
        </p:txBody>
      </p:sp>
      <p:sp>
        <p:nvSpPr>
          <p:cNvPr id="22" name="Rectangle 21">
            <a:extLst>
              <a:ext uri="{FF2B5EF4-FFF2-40B4-BE49-F238E27FC236}">
                <a16:creationId xmlns:a16="http://schemas.microsoft.com/office/drawing/2014/main" id="{735EA42B-9FA6-4B8E-8EE5-90E59D5C727A}"/>
              </a:ext>
            </a:extLst>
          </p:cNvPr>
          <p:cNvSpPr/>
          <p:nvPr/>
        </p:nvSpPr>
        <p:spPr>
          <a:xfrm>
            <a:off x="-6821" y="1641675"/>
            <a:ext cx="311621" cy="9042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3" name="Picture 22">
            <a:extLst>
              <a:ext uri="{FF2B5EF4-FFF2-40B4-BE49-F238E27FC236}">
                <a16:creationId xmlns:a16="http://schemas.microsoft.com/office/drawing/2014/main" id="{396EE485-8726-48CB-8A94-1FDB80487817}"/>
              </a:ext>
            </a:extLst>
          </p:cNvPr>
          <p:cNvPicPr>
            <a:picLocks noChangeAspect="1"/>
          </p:cNvPicPr>
          <p:nvPr/>
        </p:nvPicPr>
        <p:blipFill>
          <a:blip r:embed="rId4"/>
          <a:stretch>
            <a:fillRect/>
          </a:stretch>
        </p:blipFill>
        <p:spPr>
          <a:xfrm>
            <a:off x="11319499" y="292931"/>
            <a:ext cx="663334" cy="514789"/>
          </a:xfrm>
          <a:prstGeom prst="rect">
            <a:avLst/>
          </a:prstGeom>
        </p:spPr>
      </p:pic>
      <p:grpSp>
        <p:nvGrpSpPr>
          <p:cNvPr id="24" name="Group 23">
            <a:extLst>
              <a:ext uri="{FF2B5EF4-FFF2-40B4-BE49-F238E27FC236}">
                <a16:creationId xmlns:a16="http://schemas.microsoft.com/office/drawing/2014/main" id="{73E96031-D23B-4F6A-9965-CDAF7F9F1C2D}"/>
              </a:ext>
            </a:extLst>
          </p:cNvPr>
          <p:cNvGrpSpPr/>
          <p:nvPr/>
        </p:nvGrpSpPr>
        <p:grpSpPr>
          <a:xfrm>
            <a:off x="6533473" y="5638800"/>
            <a:ext cx="5449360" cy="926269"/>
            <a:chOff x="6223881" y="5660721"/>
            <a:chExt cx="5758952" cy="978893"/>
          </a:xfrm>
        </p:grpSpPr>
        <p:pic>
          <p:nvPicPr>
            <p:cNvPr id="25" name="Picture 24">
              <a:extLst>
                <a:ext uri="{FF2B5EF4-FFF2-40B4-BE49-F238E27FC236}">
                  <a16:creationId xmlns:a16="http://schemas.microsoft.com/office/drawing/2014/main" id="{08968004-5F5C-40F8-8F6B-E7A26DE7F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881" y="5660722"/>
              <a:ext cx="3424107" cy="978892"/>
            </a:xfrm>
            <a:prstGeom prst="rect">
              <a:avLst/>
            </a:prstGeom>
          </p:spPr>
        </p:pic>
        <p:pic>
          <p:nvPicPr>
            <p:cNvPr id="26" name="Picture 25">
              <a:extLst>
                <a:ext uri="{FF2B5EF4-FFF2-40B4-BE49-F238E27FC236}">
                  <a16:creationId xmlns:a16="http://schemas.microsoft.com/office/drawing/2014/main" id="{226BF796-1DD3-4295-A8B8-4349273D18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33275" y="5660721"/>
              <a:ext cx="2149558" cy="978891"/>
            </a:xfrm>
            <a:prstGeom prst="rect">
              <a:avLst/>
            </a:prstGeom>
          </p:spPr>
        </p:pic>
      </p:grpSp>
    </p:spTree>
    <p:extLst>
      <p:ext uri="{BB962C8B-B14F-4D97-AF65-F5344CB8AC3E}">
        <p14:creationId xmlns:p14="http://schemas.microsoft.com/office/powerpoint/2010/main" val="2353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64F90-6453-489D-9833-91B42BE65EBF}"/>
              </a:ext>
            </a:extLst>
          </p:cNvPr>
          <p:cNvPicPr>
            <a:picLocks noChangeAspect="1"/>
          </p:cNvPicPr>
          <p:nvPr/>
        </p:nvPicPr>
        <p:blipFill rotWithShape="1">
          <a:blip r:embed="rId3"/>
          <a:srcRect l="6158"/>
          <a:stretch/>
        </p:blipFill>
        <p:spPr>
          <a:xfrm>
            <a:off x="6096000" y="2217519"/>
            <a:ext cx="5943600" cy="3562650"/>
          </a:xfrm>
          <a:prstGeom prst="rect">
            <a:avLst/>
          </a:prstGeom>
        </p:spPr>
      </p:pic>
      <p:sp>
        <p:nvSpPr>
          <p:cNvPr id="124" name="Google Shape;193;p12">
            <a:extLst>
              <a:ext uri="{FF2B5EF4-FFF2-40B4-BE49-F238E27FC236}">
                <a16:creationId xmlns:a16="http://schemas.microsoft.com/office/drawing/2014/main" id="{2D5D9762-41EE-4F24-895F-306FD1982D5C}"/>
              </a:ext>
            </a:extLst>
          </p:cNvPr>
          <p:cNvSpPr txBox="1">
            <a:spLocks/>
          </p:cNvSpPr>
          <p:nvPr/>
        </p:nvSpPr>
        <p:spPr>
          <a:xfrm>
            <a:off x="381039" y="1703428"/>
            <a:ext cx="5849229" cy="4953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a:buClr>
                <a:srgbClr val="FF9900"/>
              </a:buClr>
              <a:buFont typeface="Wingdings" panose="05000000000000000000" pitchFamily="2" charset="2"/>
              <a:buChar char="§"/>
            </a:pPr>
            <a:r>
              <a:rPr lang="en-IN" sz="2000" dirty="0">
                <a:latin typeface="+mj-lt"/>
              </a:rPr>
              <a:t>Designate a separate entry and exit if possible</a:t>
            </a:r>
          </a:p>
          <a:p>
            <a:pPr>
              <a:buClr>
                <a:srgbClr val="FF9900"/>
              </a:buClr>
              <a:buFont typeface="Wingdings" panose="05000000000000000000" pitchFamily="2" charset="2"/>
              <a:buChar char="§"/>
            </a:pPr>
            <a:r>
              <a:rPr lang="en-IN" sz="2000" dirty="0">
                <a:latin typeface="+mj-lt"/>
              </a:rPr>
              <a:t>Open windows for ventilation</a:t>
            </a:r>
          </a:p>
          <a:p>
            <a:pPr>
              <a:buClr>
                <a:srgbClr val="FF9900"/>
              </a:buClr>
              <a:buFont typeface="Wingdings" panose="05000000000000000000" pitchFamily="2" charset="2"/>
              <a:buChar char="§"/>
            </a:pPr>
            <a:r>
              <a:rPr lang="en-IN" sz="2000" dirty="0">
                <a:latin typeface="+mj-lt"/>
              </a:rPr>
              <a:t>Designate three separate rooms or areas</a:t>
            </a:r>
          </a:p>
          <a:p>
            <a:pPr lvl="1">
              <a:buClr>
                <a:srgbClr val="FF9900"/>
              </a:buClr>
              <a:buFont typeface="Wingdings" panose="05000000000000000000" pitchFamily="2" charset="2"/>
              <a:buChar char="ü"/>
            </a:pPr>
            <a:r>
              <a:rPr lang="en-IN" sz="2000" dirty="0">
                <a:latin typeface="+mj-lt"/>
              </a:rPr>
              <a:t>Waiting room/ area</a:t>
            </a:r>
          </a:p>
          <a:p>
            <a:pPr lvl="1">
              <a:buClr>
                <a:srgbClr val="FF9900"/>
              </a:buClr>
              <a:buFont typeface="Wingdings" panose="05000000000000000000" pitchFamily="2" charset="2"/>
              <a:buChar char="ü"/>
            </a:pPr>
            <a:r>
              <a:rPr lang="en-IN" sz="2000" dirty="0">
                <a:latin typeface="+mj-lt"/>
              </a:rPr>
              <a:t>Vaccination Room</a:t>
            </a:r>
          </a:p>
          <a:p>
            <a:pPr lvl="1">
              <a:buClr>
                <a:srgbClr val="FF9900"/>
              </a:buClr>
              <a:buFont typeface="Wingdings" panose="05000000000000000000" pitchFamily="2" charset="2"/>
              <a:buChar char="ü"/>
            </a:pPr>
            <a:r>
              <a:rPr lang="en-IN" sz="2000" dirty="0">
                <a:latin typeface="+mj-lt"/>
              </a:rPr>
              <a:t>Observation Room/ area</a:t>
            </a:r>
          </a:p>
          <a:p>
            <a:pPr>
              <a:buClr>
                <a:srgbClr val="FF9900"/>
              </a:buClr>
              <a:buFont typeface="Wingdings" panose="05000000000000000000" pitchFamily="2" charset="2"/>
              <a:buChar char="§"/>
            </a:pPr>
            <a:r>
              <a:rPr lang="en-IN" sz="2000" dirty="0">
                <a:latin typeface="+mj-lt"/>
              </a:rPr>
              <a:t>Ensure adequate physical distance between chairs/ seats in waiting rooms</a:t>
            </a:r>
          </a:p>
          <a:p>
            <a:pPr>
              <a:buClr>
                <a:srgbClr val="FF9900"/>
              </a:buClr>
              <a:buFont typeface="Wingdings" panose="05000000000000000000" pitchFamily="2" charset="2"/>
              <a:buChar char="§"/>
            </a:pPr>
            <a:r>
              <a:rPr lang="en-IN" sz="2000" dirty="0">
                <a:latin typeface="+mj-lt"/>
              </a:rPr>
              <a:t>Avoid criss-cross movement of beneficiaries at session site</a:t>
            </a:r>
          </a:p>
          <a:p>
            <a:pPr lvl="1">
              <a:buClr>
                <a:srgbClr val="FF9900"/>
              </a:buClr>
              <a:buFont typeface="Wingdings" panose="05000000000000000000" pitchFamily="2" charset="2"/>
              <a:buChar char="ü"/>
            </a:pPr>
            <a:r>
              <a:rPr lang="en-IN" sz="2000" dirty="0">
                <a:latin typeface="+mj-lt"/>
              </a:rPr>
              <a:t>Make arrow marks/foot step marks to show directions</a:t>
            </a:r>
          </a:p>
          <a:p>
            <a:pPr>
              <a:buClr>
                <a:srgbClr val="0070C0"/>
              </a:buClr>
              <a:buFont typeface="Wingdings" panose="05000000000000000000" pitchFamily="2" charset="2"/>
              <a:buChar char="§"/>
            </a:pPr>
            <a:endParaRPr lang="en-IN" sz="2000" dirty="0">
              <a:latin typeface="+mj-lt"/>
            </a:endParaRPr>
          </a:p>
        </p:txBody>
      </p:sp>
      <p:sp>
        <p:nvSpPr>
          <p:cNvPr id="5" name="Google Shape;189;p12">
            <a:extLst>
              <a:ext uri="{FF2B5EF4-FFF2-40B4-BE49-F238E27FC236}">
                <a16:creationId xmlns:a16="http://schemas.microsoft.com/office/drawing/2014/main" id="{2FFCE914-0062-4947-9179-A695DEF35C64}"/>
              </a:ext>
            </a:extLst>
          </p:cNvPr>
          <p:cNvSpPr txBox="1">
            <a:spLocks/>
          </p:cNvSpPr>
          <p:nvPr/>
        </p:nvSpPr>
        <p:spPr>
          <a:xfrm>
            <a:off x="838382" y="826580"/>
            <a:ext cx="1083678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How to set up a vaccination site</a:t>
            </a:r>
          </a:p>
        </p:txBody>
      </p:sp>
    </p:spTree>
    <p:extLst>
      <p:ext uri="{BB962C8B-B14F-4D97-AF65-F5344CB8AC3E}">
        <p14:creationId xmlns:p14="http://schemas.microsoft.com/office/powerpoint/2010/main" val="572937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89;p12">
            <a:extLst>
              <a:ext uri="{FF2B5EF4-FFF2-40B4-BE49-F238E27FC236}">
                <a16:creationId xmlns:a16="http://schemas.microsoft.com/office/drawing/2014/main" id="{70CE1BC9-CBA8-4705-A93F-B060034E98D0}"/>
              </a:ext>
            </a:extLst>
          </p:cNvPr>
          <p:cNvSpPr txBox="1">
            <a:spLocks/>
          </p:cNvSpPr>
          <p:nvPr/>
        </p:nvSpPr>
        <p:spPr>
          <a:xfrm>
            <a:off x="209923" y="204988"/>
            <a:ext cx="11982076"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Arial"/>
                <a:cs typeface="+mj-cs"/>
              </a:rPr>
              <a:t>Roles of Vaccination Team Members</a:t>
            </a:r>
          </a:p>
        </p:txBody>
      </p:sp>
      <p:pic>
        <p:nvPicPr>
          <p:cNvPr id="4" name="Picture 3">
            <a:extLst>
              <a:ext uri="{FF2B5EF4-FFF2-40B4-BE49-F238E27FC236}">
                <a16:creationId xmlns:a16="http://schemas.microsoft.com/office/drawing/2014/main" id="{4A6DA4FE-0597-46ED-A34B-71E6EAEF9487}"/>
              </a:ext>
            </a:extLst>
          </p:cNvPr>
          <p:cNvPicPr>
            <a:picLocks noChangeAspect="1"/>
          </p:cNvPicPr>
          <p:nvPr/>
        </p:nvPicPr>
        <p:blipFill>
          <a:blip r:embed="rId2"/>
          <a:stretch>
            <a:fillRect/>
          </a:stretch>
        </p:blipFill>
        <p:spPr>
          <a:xfrm>
            <a:off x="0" y="966032"/>
            <a:ext cx="12191999" cy="5686980"/>
          </a:xfrm>
          <a:prstGeom prst="rect">
            <a:avLst/>
          </a:prstGeom>
        </p:spPr>
      </p:pic>
    </p:spTree>
    <p:extLst>
      <p:ext uri="{BB962C8B-B14F-4D97-AF65-F5344CB8AC3E}">
        <p14:creationId xmlns:p14="http://schemas.microsoft.com/office/powerpoint/2010/main" val="3937387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586589" y="778475"/>
            <a:ext cx="9609109"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t>Vaccine specifications (Covishield &amp; Covaxin)</a:t>
            </a:r>
          </a:p>
        </p:txBody>
      </p:sp>
      <p:sp>
        <p:nvSpPr>
          <p:cNvPr id="8" name="Rectangle 7"/>
          <p:cNvSpPr/>
          <p:nvPr/>
        </p:nvSpPr>
        <p:spPr>
          <a:xfrm>
            <a:off x="798624" y="1711797"/>
            <a:ext cx="10691012" cy="4661276"/>
          </a:xfrm>
          <a:prstGeom prst="rect">
            <a:avLst/>
          </a:prstGeom>
          <a:noFill/>
          <a:ln>
            <a:noFill/>
          </a:ln>
        </p:spPr>
        <p:txBody>
          <a:bodyPr wrap="square">
            <a:spAutoFit/>
          </a:bodyPr>
          <a:lstStyle/>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Liquid vaccine, intramuscular injection, 2 dose schedule, 0.5 ml per dose,</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Covishield- 10 dose vial; Covaxin- 10 dose vial &amp; 20 dose vial</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Physical appearance is clear to slightly opaque, colorless to slightly brown</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Recommended storage temperature is </a:t>
            </a:r>
            <a:r>
              <a:rPr lang="en-US" sz="2000" b="1" dirty="0">
                <a:ea typeface="Calibri" panose="020F0502020204030204" pitchFamily="34" charset="0"/>
                <a:cs typeface="Mangal" panose="02040503050203030202" pitchFamily="18" charset="0"/>
              </a:rPr>
              <a:t>+2 to +8 Deg C</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Shake test is not applicable; </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Freeze sensitive vaccines</a:t>
            </a:r>
          </a:p>
          <a:p>
            <a:pPr marL="342900" indent="-342900">
              <a:lnSpc>
                <a:spcPct val="150000"/>
              </a:lnSpc>
              <a:buFont typeface="Symbol" panose="05050102010706020507" pitchFamily="18" charset="2"/>
              <a:buChar char=""/>
              <a:tabLst>
                <a:tab pos="457200" algn="l"/>
              </a:tabLst>
            </a:pPr>
            <a:r>
              <a:rPr lang="en-US" sz="2000" dirty="0">
                <a:ea typeface="Calibri" panose="020F0502020204030204" pitchFamily="34" charset="0"/>
                <a:cs typeface="Mangal" panose="02040503050203030202" pitchFamily="18" charset="0"/>
              </a:rPr>
              <a:t>No VVM on the vial</a:t>
            </a:r>
          </a:p>
          <a:p>
            <a:pPr marL="342900" indent="-342900">
              <a:lnSpc>
                <a:spcPct val="150000"/>
              </a:lnSpc>
              <a:buFont typeface="Symbol" panose="05050102010706020507" pitchFamily="18" charset="2"/>
              <a:buChar char=""/>
              <a:tabLst>
                <a:tab pos="457200" algn="l"/>
              </a:tabLst>
            </a:pPr>
            <a:r>
              <a:rPr lang="en-US" sz="2000" b="1" dirty="0">
                <a:ea typeface="Calibri" panose="020F0502020204030204" pitchFamily="34" charset="0"/>
                <a:cs typeface="Mangal" panose="02040503050203030202" pitchFamily="18" charset="0"/>
              </a:rPr>
              <a:t>Open Vial Policy is not applicable, Mention date/ time on vial immediately after opening- Discard after 4 hours</a:t>
            </a:r>
          </a:p>
          <a:p>
            <a:pPr marL="342900" marR="0" lvl="0" indent="-342900">
              <a:lnSpc>
                <a:spcPct val="150000"/>
              </a:lnSpc>
              <a:buFont typeface="Symbol" panose="05050102010706020507" pitchFamily="18" charset="2"/>
              <a:buChar char=""/>
              <a:tabLst>
                <a:tab pos="457200" algn="l"/>
              </a:tabLst>
            </a:pPr>
            <a:r>
              <a:rPr lang="en-US" sz="2000" b="1" dirty="0">
                <a:ea typeface="Calibri" panose="020F0502020204030204" pitchFamily="34" charset="0"/>
                <a:cs typeface="Mangal" panose="02040503050203030202" pitchFamily="18" charset="0"/>
              </a:rPr>
              <a:t>Ensure Early Expiry First out (EEFO)</a:t>
            </a:r>
            <a:endParaRPr lang="en-US" sz="2000" dirty="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501956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8" y="0"/>
            <a:ext cx="11923462" cy="95687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dirty="0"/>
              <a:t>COVID vaccine storage in ILR and domestic refrigerator</a:t>
            </a:r>
          </a:p>
        </p:txBody>
      </p:sp>
      <p:pic>
        <p:nvPicPr>
          <p:cNvPr id="28" name="Picture 27"/>
          <p:cNvPicPr/>
          <p:nvPr/>
        </p:nvPicPr>
        <p:blipFill rotWithShape="1">
          <a:blip r:embed="rId2">
            <a:extLst>
              <a:ext uri="{28A0092B-C50C-407E-A947-70E740481C1C}">
                <a14:useLocalDpi xmlns:a14="http://schemas.microsoft.com/office/drawing/2010/main" val="0"/>
              </a:ext>
            </a:extLst>
          </a:blip>
          <a:srcRect l="3233" t="3778" r="2462"/>
          <a:stretch/>
        </p:blipFill>
        <p:spPr>
          <a:xfrm>
            <a:off x="138223" y="1094538"/>
            <a:ext cx="5582093" cy="4902225"/>
          </a:xfrm>
          <a:prstGeom prst="rect">
            <a:avLst/>
          </a:prstGeom>
        </p:spPr>
      </p:pic>
      <p:grpSp>
        <p:nvGrpSpPr>
          <p:cNvPr id="36" name="Group 35"/>
          <p:cNvGrpSpPr/>
          <p:nvPr/>
        </p:nvGrpSpPr>
        <p:grpSpPr>
          <a:xfrm>
            <a:off x="2126512" y="3710763"/>
            <a:ext cx="5917699" cy="3147237"/>
            <a:chOff x="1338676" y="579333"/>
            <a:chExt cx="3287114" cy="1993569"/>
          </a:xfrm>
          <a:solidFill>
            <a:srgbClr val="FFCC00"/>
          </a:solidFill>
        </p:grpSpPr>
        <p:sp>
          <p:nvSpPr>
            <p:cNvPr id="46" name="Oval 45"/>
            <p:cNvSpPr/>
            <p:nvPr/>
          </p:nvSpPr>
          <p:spPr>
            <a:xfrm>
              <a:off x="2415990" y="2172852"/>
              <a:ext cx="2209800" cy="4000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latin typeface="Arial" panose="020B0604020202020204" pitchFamily="34" charset="0"/>
                  <a:ea typeface="Calibri" panose="020F0502020204030204" pitchFamily="34" charset="0"/>
                  <a:cs typeface="Mangal" panose="02040503050203030202" pitchFamily="18" charset="0"/>
                </a:rPr>
                <a:t>COVID vaccine</a:t>
              </a:r>
              <a:endParaRPr lang="en-US" sz="1600" dirty="0">
                <a:solidFill>
                  <a:schemeClr val="tx1"/>
                </a:solidFill>
                <a:effectLst/>
                <a:latin typeface="Calibri Light" panose="020F0302020204030204" pitchFamily="34" charset="0"/>
                <a:ea typeface="Calibri" panose="020F0502020204030204" pitchFamily="34" charset="0"/>
                <a:cs typeface="Mangal" panose="02040503050203030202" pitchFamily="18" charset="0"/>
              </a:endParaRPr>
            </a:p>
          </p:txBody>
        </p:sp>
        <p:cxnSp>
          <p:nvCxnSpPr>
            <p:cNvPr id="45" name="Straight Arrow Connector 44"/>
            <p:cNvCxnSpPr>
              <a:cxnSpLocks/>
              <a:endCxn id="46" idx="1"/>
            </p:cNvCxnSpPr>
            <p:nvPr/>
          </p:nvCxnSpPr>
          <p:spPr>
            <a:xfrm>
              <a:off x="1338676" y="579333"/>
              <a:ext cx="1400932" cy="1652105"/>
            </a:xfrm>
            <a:prstGeom prst="straightConnector1">
              <a:avLst/>
            </a:prstGeom>
            <a:grpFill/>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63F9AFF-17B6-41D9-8152-56DFD62AFADE}"/>
              </a:ext>
            </a:extLst>
          </p:cNvPr>
          <p:cNvPicPr>
            <a:picLocks noChangeAspect="1"/>
          </p:cNvPicPr>
          <p:nvPr/>
        </p:nvPicPr>
        <p:blipFill rotWithShape="1">
          <a:blip r:embed="rId3"/>
          <a:srcRect l="2559" t="4639" r="800" b="2842"/>
          <a:stretch/>
        </p:blipFill>
        <p:spPr>
          <a:xfrm>
            <a:off x="5829303" y="1095093"/>
            <a:ext cx="6255746" cy="4901670"/>
          </a:xfrm>
          <a:prstGeom prst="rect">
            <a:avLst/>
          </a:prstGeom>
          <a:ln>
            <a:solidFill>
              <a:srgbClr val="0070C0"/>
            </a:solidFill>
          </a:ln>
        </p:spPr>
      </p:pic>
      <p:cxnSp>
        <p:nvCxnSpPr>
          <p:cNvPr id="11" name="Straight Arrow Connector 10">
            <a:extLst>
              <a:ext uri="{FF2B5EF4-FFF2-40B4-BE49-F238E27FC236}">
                <a16:creationId xmlns:a16="http://schemas.microsoft.com/office/drawing/2014/main" id="{1FF1BAF3-981B-4348-98F1-A590277A7824}"/>
              </a:ext>
            </a:extLst>
          </p:cNvPr>
          <p:cNvCxnSpPr>
            <a:cxnSpLocks/>
            <a:endCxn id="46" idx="7"/>
          </p:cNvCxnSpPr>
          <p:nvPr/>
        </p:nvCxnSpPr>
        <p:spPr>
          <a:xfrm flipH="1">
            <a:off x="7461611" y="4742121"/>
            <a:ext cx="1384677" cy="1576811"/>
          </a:xfrm>
          <a:prstGeom prst="straightConnector1">
            <a:avLst/>
          </a:prstGeom>
          <a:solidFill>
            <a:srgbClr val="FFCC00"/>
          </a:solidFill>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0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0698-7F4D-41DD-840F-2E158CEFCC6B}"/>
              </a:ext>
            </a:extLst>
          </p:cNvPr>
          <p:cNvSpPr>
            <a:spLocks noGrp="1"/>
          </p:cNvSpPr>
          <p:nvPr>
            <p:ph type="title"/>
          </p:nvPr>
        </p:nvSpPr>
        <p:spPr/>
        <p:txBody>
          <a:bodyPr>
            <a:normAutofit/>
          </a:bodyPr>
          <a:lstStyle/>
          <a:p>
            <a:r>
              <a:rPr lang="en-US" b="1" dirty="0"/>
              <a:t>COVID-19 vaccine doses administered</a:t>
            </a:r>
            <a:br>
              <a:rPr lang="en-US" b="1" dirty="0"/>
            </a:br>
            <a:r>
              <a:rPr lang="en-US" sz="4000" b="1" dirty="0"/>
              <a:t>as on 10</a:t>
            </a:r>
            <a:r>
              <a:rPr lang="en-US" sz="4000" b="1" baseline="30000" dirty="0"/>
              <a:t>th</a:t>
            </a:r>
            <a:r>
              <a:rPr lang="en-US" sz="4000" b="1" dirty="0"/>
              <a:t> May 2021</a:t>
            </a:r>
            <a:endParaRPr lang="en-IN" b="1" dirty="0"/>
          </a:p>
        </p:txBody>
      </p:sp>
      <p:graphicFrame>
        <p:nvGraphicFramePr>
          <p:cNvPr id="8" name="Content Placeholder 7">
            <a:extLst>
              <a:ext uri="{FF2B5EF4-FFF2-40B4-BE49-F238E27FC236}">
                <a16:creationId xmlns:a16="http://schemas.microsoft.com/office/drawing/2014/main" id="{717086BF-FBC0-459D-B8AB-96D2BE43471E}"/>
              </a:ext>
            </a:extLst>
          </p:cNvPr>
          <p:cNvGraphicFramePr>
            <a:graphicFrameLocks noGrp="1"/>
          </p:cNvGraphicFramePr>
          <p:nvPr>
            <p:ph idx="1"/>
            <p:extLst>
              <p:ext uri="{D42A27DB-BD31-4B8C-83A1-F6EECF244321}">
                <p14:modId xmlns:p14="http://schemas.microsoft.com/office/powerpoint/2010/main" val="3371431001"/>
              </p:ext>
            </p:extLst>
          </p:nvPr>
        </p:nvGraphicFramePr>
        <p:xfrm>
          <a:off x="1154083" y="1825308"/>
          <a:ext cx="10058400" cy="4392608"/>
        </p:xfrm>
        <a:graphic>
          <a:graphicData uri="http://schemas.openxmlformats.org/drawingml/2006/table">
            <a:tbl>
              <a:tblPr firstRow="1" bandRow="1">
                <a:tableStyleId>{5C22544A-7EE6-4342-B048-85BDC9FD1C3A}</a:tableStyleId>
              </a:tblPr>
              <a:tblGrid>
                <a:gridCol w="3024022">
                  <a:extLst>
                    <a:ext uri="{9D8B030D-6E8A-4147-A177-3AD203B41FA5}">
                      <a16:colId xmlns:a16="http://schemas.microsoft.com/office/drawing/2014/main" val="4133228682"/>
                    </a:ext>
                  </a:extLst>
                </a:gridCol>
                <a:gridCol w="1786597">
                  <a:extLst>
                    <a:ext uri="{9D8B030D-6E8A-4147-A177-3AD203B41FA5}">
                      <a16:colId xmlns:a16="http://schemas.microsoft.com/office/drawing/2014/main" val="3623397306"/>
                    </a:ext>
                  </a:extLst>
                </a:gridCol>
                <a:gridCol w="2560320">
                  <a:extLst>
                    <a:ext uri="{9D8B030D-6E8A-4147-A177-3AD203B41FA5}">
                      <a16:colId xmlns:a16="http://schemas.microsoft.com/office/drawing/2014/main" val="291340178"/>
                    </a:ext>
                  </a:extLst>
                </a:gridCol>
                <a:gridCol w="2687461">
                  <a:extLst>
                    <a:ext uri="{9D8B030D-6E8A-4147-A177-3AD203B41FA5}">
                      <a16:colId xmlns:a16="http://schemas.microsoft.com/office/drawing/2014/main" val="2304346709"/>
                    </a:ext>
                  </a:extLst>
                </a:gridCol>
              </a:tblGrid>
              <a:tr h="399328">
                <a:tc>
                  <a:txBody>
                    <a:bodyPr/>
                    <a:lstStyle/>
                    <a:p>
                      <a:pPr algn="ctr"/>
                      <a:r>
                        <a:rPr lang="en-US" sz="2000" b="1" dirty="0"/>
                        <a:t>Category</a:t>
                      </a:r>
                      <a:endParaRPr lang="en-IN" sz="2000" b="1" dirty="0"/>
                    </a:p>
                  </a:txBody>
                  <a:tcPr anchor="ctr"/>
                </a:tc>
                <a:tc>
                  <a:txBody>
                    <a:bodyPr/>
                    <a:lstStyle/>
                    <a:p>
                      <a:pPr algn="ctr"/>
                      <a:r>
                        <a:rPr lang="en-US" sz="2000" b="1" dirty="0"/>
                        <a:t>Dose</a:t>
                      </a:r>
                      <a:endParaRPr lang="en-IN" sz="2000" b="1" dirty="0"/>
                    </a:p>
                  </a:txBody>
                  <a:tcPr anchor="ctr"/>
                </a:tc>
                <a:tc>
                  <a:txBody>
                    <a:bodyPr/>
                    <a:lstStyle/>
                    <a:p>
                      <a:pPr algn="ctr"/>
                      <a:r>
                        <a:rPr lang="en-US" sz="2000" dirty="0"/>
                        <a:t>National Coverage</a:t>
                      </a:r>
                      <a:endParaRPr lang="en-IN" sz="2000" dirty="0"/>
                    </a:p>
                  </a:txBody>
                  <a:tcPr anchor="ctr"/>
                </a:tc>
                <a:tc>
                  <a:txBody>
                    <a:bodyPr/>
                    <a:lstStyle/>
                    <a:p>
                      <a:pPr algn="ctr"/>
                      <a:r>
                        <a:rPr lang="en-US" sz="2000" dirty="0"/>
                        <a:t>Karnataka Coverage</a:t>
                      </a:r>
                      <a:endParaRPr lang="en-IN" sz="2000" dirty="0"/>
                    </a:p>
                  </a:txBody>
                  <a:tcPr anchor="ctr"/>
                </a:tc>
                <a:extLst>
                  <a:ext uri="{0D108BD9-81ED-4DB2-BD59-A6C34878D82A}">
                    <a16:rowId xmlns:a16="http://schemas.microsoft.com/office/drawing/2014/main" val="2023845074"/>
                  </a:ext>
                </a:extLst>
              </a:tr>
              <a:tr h="399328">
                <a:tc rowSpan="2">
                  <a:txBody>
                    <a:bodyPr/>
                    <a:lstStyle/>
                    <a:p>
                      <a:r>
                        <a:rPr lang="en-US" sz="2000" b="1" dirty="0"/>
                        <a:t>Health care workers</a:t>
                      </a:r>
                      <a:endParaRPr lang="en-IN" sz="2000" b="1" dirty="0"/>
                    </a:p>
                  </a:txBody>
                  <a:tcPr anchor="ctr"/>
                </a:tc>
                <a:tc>
                  <a:txBody>
                    <a:bodyPr/>
                    <a:lstStyle/>
                    <a:p>
                      <a:pPr algn="ctr"/>
                      <a:r>
                        <a:rPr lang="en-US" sz="2000" b="1" dirty="0"/>
                        <a:t>1</a:t>
                      </a:r>
                      <a:r>
                        <a:rPr lang="en-US" sz="2000" b="1" baseline="30000" dirty="0"/>
                        <a:t>st</a:t>
                      </a:r>
                      <a:r>
                        <a:rPr lang="en-US" sz="2000" b="1" dirty="0"/>
                        <a:t> Dose</a:t>
                      </a:r>
                      <a:endParaRPr lang="en-IN" sz="2000" b="1" dirty="0"/>
                    </a:p>
                  </a:txBody>
                  <a:tcPr anchor="ctr"/>
                </a:tc>
                <a:tc>
                  <a:txBody>
                    <a:bodyPr/>
                    <a:lstStyle/>
                    <a:p>
                      <a:pPr algn="ctr"/>
                      <a:r>
                        <a:rPr lang="en-IN" sz="2000" dirty="0"/>
                        <a:t>95,63,406</a:t>
                      </a:r>
                    </a:p>
                  </a:txBody>
                  <a:tcPr anchor="ctr"/>
                </a:tc>
                <a:tc>
                  <a:txBody>
                    <a:bodyPr/>
                    <a:lstStyle/>
                    <a:p>
                      <a:pPr algn="ctr"/>
                      <a:r>
                        <a:rPr lang="en-IN" sz="2000" dirty="0"/>
                        <a:t>6,92,052</a:t>
                      </a:r>
                    </a:p>
                  </a:txBody>
                  <a:tcPr anchor="ctr"/>
                </a:tc>
                <a:extLst>
                  <a:ext uri="{0D108BD9-81ED-4DB2-BD59-A6C34878D82A}">
                    <a16:rowId xmlns:a16="http://schemas.microsoft.com/office/drawing/2014/main" val="3042973207"/>
                  </a:ext>
                </a:extLst>
              </a:tr>
              <a:tr h="399328">
                <a:tc vMerge="1">
                  <a:txBody>
                    <a:bodyPr/>
                    <a:lstStyle/>
                    <a:p>
                      <a:endParaRPr lang="en-IN" dirty="0"/>
                    </a:p>
                  </a:txBody>
                  <a:tcPr/>
                </a:tc>
                <a:tc>
                  <a:txBody>
                    <a:bodyPr/>
                    <a:lstStyle/>
                    <a:p>
                      <a:pPr algn="ctr"/>
                      <a:r>
                        <a:rPr lang="en-US" sz="2000" b="1" dirty="0"/>
                        <a:t>2</a:t>
                      </a:r>
                      <a:r>
                        <a:rPr lang="en-US" sz="2000" b="1" baseline="30000" dirty="0"/>
                        <a:t>nd</a:t>
                      </a:r>
                      <a:r>
                        <a:rPr lang="en-US" sz="2000" b="1" dirty="0"/>
                        <a:t> Dose</a:t>
                      </a:r>
                      <a:endParaRPr lang="en-IN" sz="2000" b="1" dirty="0"/>
                    </a:p>
                  </a:txBody>
                  <a:tcPr anchor="ctr"/>
                </a:tc>
                <a:tc>
                  <a:txBody>
                    <a:bodyPr/>
                    <a:lstStyle/>
                    <a:p>
                      <a:pPr algn="ctr"/>
                      <a:r>
                        <a:rPr lang="en-IN" sz="2000" dirty="0"/>
                        <a:t>65,05,072</a:t>
                      </a:r>
                    </a:p>
                  </a:txBody>
                  <a:tcPr anchor="ctr"/>
                </a:tc>
                <a:tc>
                  <a:txBody>
                    <a:bodyPr/>
                    <a:lstStyle/>
                    <a:p>
                      <a:pPr algn="ctr"/>
                      <a:r>
                        <a:rPr lang="en-IN" sz="2000" dirty="0"/>
                        <a:t>4,49,495</a:t>
                      </a:r>
                    </a:p>
                  </a:txBody>
                  <a:tcPr anchor="ctr"/>
                </a:tc>
                <a:extLst>
                  <a:ext uri="{0D108BD9-81ED-4DB2-BD59-A6C34878D82A}">
                    <a16:rowId xmlns:a16="http://schemas.microsoft.com/office/drawing/2014/main" val="2019833233"/>
                  </a:ext>
                </a:extLst>
              </a:tr>
              <a:tr h="399328">
                <a:tc rowSpan="2">
                  <a:txBody>
                    <a:bodyPr/>
                    <a:lstStyle/>
                    <a:p>
                      <a:r>
                        <a:rPr lang="en-US" sz="2000" b="1" dirty="0"/>
                        <a:t>Frontline Workers</a:t>
                      </a:r>
                      <a:endParaRPr lang="en-IN" sz="2000" b="1" dirty="0"/>
                    </a:p>
                  </a:txBody>
                  <a:tcPr anchor="ctr"/>
                </a:tc>
                <a:tc>
                  <a:txBody>
                    <a:bodyPr/>
                    <a:lstStyle/>
                    <a:p>
                      <a:pPr algn="ctr"/>
                      <a:r>
                        <a:rPr lang="en-US" sz="2000" b="1" dirty="0"/>
                        <a:t>1</a:t>
                      </a:r>
                      <a:r>
                        <a:rPr lang="en-US" sz="2000" b="1" baseline="30000" dirty="0"/>
                        <a:t>st</a:t>
                      </a:r>
                      <a:r>
                        <a:rPr lang="en-US" sz="2000" b="1" dirty="0"/>
                        <a:t> Dose</a:t>
                      </a:r>
                      <a:endParaRPr lang="en-IN" sz="2000" b="1" dirty="0"/>
                    </a:p>
                  </a:txBody>
                  <a:tcPr anchor="ctr"/>
                </a:tc>
                <a:tc>
                  <a:txBody>
                    <a:bodyPr/>
                    <a:lstStyle/>
                    <a:p>
                      <a:pPr algn="ctr"/>
                      <a:r>
                        <a:rPr lang="en-IN" sz="2000" dirty="0"/>
                        <a:t>1,40,49,681</a:t>
                      </a:r>
                    </a:p>
                  </a:txBody>
                  <a:tcPr anchor="ctr"/>
                </a:tc>
                <a:tc>
                  <a:txBody>
                    <a:bodyPr/>
                    <a:lstStyle/>
                    <a:p>
                      <a:pPr algn="ctr"/>
                      <a:r>
                        <a:rPr lang="en-IN" sz="2000" dirty="0"/>
                        <a:t>4,64,198</a:t>
                      </a:r>
                    </a:p>
                  </a:txBody>
                  <a:tcPr anchor="ctr"/>
                </a:tc>
                <a:extLst>
                  <a:ext uri="{0D108BD9-81ED-4DB2-BD59-A6C34878D82A}">
                    <a16:rowId xmlns:a16="http://schemas.microsoft.com/office/drawing/2014/main" val="3158821329"/>
                  </a:ext>
                </a:extLst>
              </a:tr>
              <a:tr h="399328">
                <a:tc vMerge="1">
                  <a:txBody>
                    <a:bodyPr/>
                    <a:lstStyle/>
                    <a:p>
                      <a:endParaRPr lang="en-IN" dirty="0"/>
                    </a:p>
                  </a:txBody>
                  <a:tcPr anchor="ctr"/>
                </a:tc>
                <a:tc>
                  <a:txBody>
                    <a:bodyPr/>
                    <a:lstStyle/>
                    <a:p>
                      <a:pPr algn="ctr"/>
                      <a:r>
                        <a:rPr lang="en-US" sz="2000" b="1" dirty="0"/>
                        <a:t>2</a:t>
                      </a:r>
                      <a:r>
                        <a:rPr lang="en-US" sz="2000" b="1" baseline="30000" dirty="0"/>
                        <a:t>nd</a:t>
                      </a:r>
                      <a:r>
                        <a:rPr lang="en-US" sz="2000" b="1" dirty="0"/>
                        <a:t> Dose</a:t>
                      </a:r>
                      <a:endParaRPr lang="en-IN" sz="2000" b="1" dirty="0"/>
                    </a:p>
                  </a:txBody>
                  <a:tcPr anchor="ctr"/>
                </a:tc>
                <a:tc>
                  <a:txBody>
                    <a:bodyPr/>
                    <a:lstStyle/>
                    <a:p>
                      <a:pPr algn="ctr"/>
                      <a:r>
                        <a:rPr lang="en-IN" sz="2000" dirty="0"/>
                        <a:t>78,51,075</a:t>
                      </a:r>
                    </a:p>
                  </a:txBody>
                  <a:tcPr anchor="ctr"/>
                </a:tc>
                <a:tc>
                  <a:txBody>
                    <a:bodyPr/>
                    <a:lstStyle/>
                    <a:p>
                      <a:pPr algn="ctr"/>
                      <a:r>
                        <a:rPr lang="en-IN" sz="2000" dirty="0"/>
                        <a:t>1,80,771</a:t>
                      </a:r>
                    </a:p>
                  </a:txBody>
                  <a:tcPr anchor="ctr"/>
                </a:tc>
                <a:extLst>
                  <a:ext uri="{0D108BD9-81ED-4DB2-BD59-A6C34878D82A}">
                    <a16:rowId xmlns:a16="http://schemas.microsoft.com/office/drawing/2014/main" val="3379460727"/>
                  </a:ext>
                </a:extLst>
              </a:tr>
              <a:tr h="399328">
                <a:tc>
                  <a:txBody>
                    <a:bodyPr/>
                    <a:lstStyle/>
                    <a:p>
                      <a:r>
                        <a:rPr lang="en-US" sz="2000" b="1" dirty="0"/>
                        <a:t>Age Group 18-44 Years</a:t>
                      </a:r>
                      <a:endParaRPr lang="en-IN" sz="2000" b="1" dirty="0"/>
                    </a:p>
                  </a:txBody>
                  <a:tcPr anchor="ctr"/>
                </a:tc>
                <a:tc>
                  <a:txBody>
                    <a:bodyPr/>
                    <a:lstStyle/>
                    <a:p>
                      <a:pPr algn="ctr"/>
                      <a:r>
                        <a:rPr lang="en-US" sz="2000" b="1" dirty="0"/>
                        <a:t>1</a:t>
                      </a:r>
                      <a:r>
                        <a:rPr lang="en-US" sz="2000" b="1" baseline="30000" dirty="0"/>
                        <a:t>st</a:t>
                      </a:r>
                      <a:r>
                        <a:rPr lang="en-US" sz="2000" b="1" dirty="0"/>
                        <a:t> Dose</a:t>
                      </a:r>
                      <a:endParaRPr lang="en-IN" sz="2000" b="1" dirty="0"/>
                    </a:p>
                  </a:txBody>
                  <a:tcPr anchor="ctr"/>
                </a:tc>
                <a:tc>
                  <a:txBody>
                    <a:bodyPr/>
                    <a:lstStyle/>
                    <a:p>
                      <a:pPr algn="ctr"/>
                      <a:r>
                        <a:rPr lang="en-IN" sz="2000" dirty="0"/>
                        <a:t>25,52,843</a:t>
                      </a:r>
                    </a:p>
                  </a:txBody>
                  <a:tcPr anchor="ctr"/>
                </a:tc>
                <a:tc>
                  <a:txBody>
                    <a:bodyPr/>
                    <a:lstStyle/>
                    <a:p>
                      <a:pPr algn="ctr"/>
                      <a:r>
                        <a:rPr lang="en-IN" sz="2000" dirty="0"/>
                        <a:t>21,485</a:t>
                      </a:r>
                    </a:p>
                  </a:txBody>
                  <a:tcPr anchor="ctr"/>
                </a:tc>
                <a:extLst>
                  <a:ext uri="{0D108BD9-81ED-4DB2-BD59-A6C34878D82A}">
                    <a16:rowId xmlns:a16="http://schemas.microsoft.com/office/drawing/2014/main" val="2314537130"/>
                  </a:ext>
                </a:extLst>
              </a:tr>
              <a:tr h="399328">
                <a:tc rowSpan="2">
                  <a:txBody>
                    <a:bodyPr/>
                    <a:lstStyle/>
                    <a:p>
                      <a:r>
                        <a:rPr lang="en-US" sz="2000" b="1" dirty="0"/>
                        <a:t>Age Group 45 to 60 years</a:t>
                      </a:r>
                      <a:endParaRPr lang="en-IN" sz="2000" b="1" dirty="0"/>
                    </a:p>
                  </a:txBody>
                  <a:tcPr anchor="ctr"/>
                </a:tc>
                <a:tc>
                  <a:txBody>
                    <a:bodyPr/>
                    <a:lstStyle/>
                    <a:p>
                      <a:pPr algn="ctr"/>
                      <a:r>
                        <a:rPr lang="en-US" sz="2000" b="1" dirty="0"/>
                        <a:t>1</a:t>
                      </a:r>
                      <a:r>
                        <a:rPr lang="en-US" sz="2000" b="1" baseline="30000" dirty="0"/>
                        <a:t>st</a:t>
                      </a:r>
                      <a:r>
                        <a:rPr lang="en-US" sz="2000" b="1" dirty="0"/>
                        <a:t> Dose</a:t>
                      </a:r>
                      <a:endParaRPr lang="en-IN" sz="2000" b="1" dirty="0"/>
                    </a:p>
                  </a:txBody>
                  <a:tcPr anchor="ctr"/>
                </a:tc>
                <a:tc>
                  <a:txBody>
                    <a:bodyPr/>
                    <a:lstStyle/>
                    <a:p>
                      <a:pPr algn="ctr"/>
                      <a:r>
                        <a:rPr lang="en-IN" sz="2000" dirty="0"/>
                        <a:t>5,54,97,658</a:t>
                      </a:r>
                    </a:p>
                  </a:txBody>
                  <a:tcPr anchor="ctr"/>
                </a:tc>
                <a:tc>
                  <a:txBody>
                    <a:bodyPr/>
                    <a:lstStyle/>
                    <a:p>
                      <a:pPr algn="ctr"/>
                      <a:r>
                        <a:rPr lang="en-IN" sz="2000" dirty="0"/>
                        <a:t>37,29,958</a:t>
                      </a:r>
                    </a:p>
                  </a:txBody>
                  <a:tcPr anchor="ctr"/>
                </a:tc>
                <a:extLst>
                  <a:ext uri="{0D108BD9-81ED-4DB2-BD59-A6C34878D82A}">
                    <a16:rowId xmlns:a16="http://schemas.microsoft.com/office/drawing/2014/main" val="3450941760"/>
                  </a:ext>
                </a:extLst>
              </a:tr>
              <a:tr h="399328">
                <a:tc vMerge="1">
                  <a:txBody>
                    <a:bodyPr/>
                    <a:lstStyle/>
                    <a:p>
                      <a:endParaRPr lang="en-IN" dirty="0"/>
                    </a:p>
                  </a:txBody>
                  <a:tcPr anchor="ctr"/>
                </a:tc>
                <a:tc>
                  <a:txBody>
                    <a:bodyPr/>
                    <a:lstStyle/>
                    <a:p>
                      <a:pPr algn="ctr"/>
                      <a:r>
                        <a:rPr lang="en-US" sz="2000" b="1" dirty="0"/>
                        <a:t>2</a:t>
                      </a:r>
                      <a:r>
                        <a:rPr lang="en-US" sz="2000" b="1" baseline="30000" dirty="0"/>
                        <a:t>nd</a:t>
                      </a:r>
                      <a:r>
                        <a:rPr lang="en-US" sz="2000" b="1" dirty="0"/>
                        <a:t> Dose</a:t>
                      </a:r>
                      <a:endParaRPr lang="en-IN" sz="2000" b="1" dirty="0"/>
                    </a:p>
                  </a:txBody>
                  <a:tcPr anchor="ctr"/>
                </a:tc>
                <a:tc>
                  <a:txBody>
                    <a:bodyPr/>
                    <a:lstStyle/>
                    <a:p>
                      <a:pPr algn="ctr"/>
                      <a:r>
                        <a:rPr lang="en-IN" sz="2000" dirty="0"/>
                        <a:t>71,73,939</a:t>
                      </a:r>
                    </a:p>
                  </a:txBody>
                  <a:tcPr anchor="ctr"/>
                </a:tc>
                <a:tc>
                  <a:txBody>
                    <a:bodyPr/>
                    <a:lstStyle/>
                    <a:p>
                      <a:pPr algn="ctr"/>
                      <a:r>
                        <a:rPr lang="en-IN" sz="2000" dirty="0"/>
                        <a:t>4,80,596</a:t>
                      </a:r>
                    </a:p>
                  </a:txBody>
                  <a:tcPr anchor="ctr"/>
                </a:tc>
                <a:extLst>
                  <a:ext uri="{0D108BD9-81ED-4DB2-BD59-A6C34878D82A}">
                    <a16:rowId xmlns:a16="http://schemas.microsoft.com/office/drawing/2014/main" val="4108824924"/>
                  </a:ext>
                </a:extLst>
              </a:tr>
              <a:tr h="399328">
                <a:tc rowSpan="2">
                  <a:txBody>
                    <a:bodyPr/>
                    <a:lstStyle/>
                    <a:p>
                      <a:r>
                        <a:rPr lang="en-IN" sz="2000" b="1" dirty="0"/>
                        <a:t>Over 60 years</a:t>
                      </a:r>
                    </a:p>
                  </a:txBody>
                  <a:tcPr anchor="ctr"/>
                </a:tc>
                <a:tc>
                  <a:txBody>
                    <a:bodyPr/>
                    <a:lstStyle/>
                    <a:p>
                      <a:pPr algn="ctr"/>
                      <a:r>
                        <a:rPr lang="en-US" sz="2000" b="1" dirty="0"/>
                        <a:t>1</a:t>
                      </a:r>
                      <a:r>
                        <a:rPr lang="en-US" sz="2000" b="1" baseline="30000" dirty="0"/>
                        <a:t>st</a:t>
                      </a:r>
                      <a:r>
                        <a:rPr lang="en-US" sz="2000" b="1" dirty="0"/>
                        <a:t> Dose</a:t>
                      </a:r>
                      <a:endParaRPr lang="en-IN" sz="2000" b="1" dirty="0"/>
                    </a:p>
                  </a:txBody>
                  <a:tcPr anchor="ctr"/>
                </a:tc>
                <a:tc>
                  <a:txBody>
                    <a:bodyPr/>
                    <a:lstStyle/>
                    <a:p>
                      <a:pPr algn="ctr"/>
                      <a:r>
                        <a:rPr lang="en-IN" sz="2000" dirty="0"/>
                        <a:t>5,38,00,706</a:t>
                      </a:r>
                    </a:p>
                  </a:txBody>
                  <a:tcPr anchor="ctr"/>
                </a:tc>
                <a:tc>
                  <a:txBody>
                    <a:bodyPr/>
                    <a:lstStyle/>
                    <a:p>
                      <a:pPr algn="ctr"/>
                      <a:r>
                        <a:rPr lang="en-IN" sz="2000" dirty="0"/>
                        <a:t>35,93,232</a:t>
                      </a:r>
                    </a:p>
                  </a:txBody>
                  <a:tcPr anchor="ctr"/>
                </a:tc>
                <a:extLst>
                  <a:ext uri="{0D108BD9-81ED-4DB2-BD59-A6C34878D82A}">
                    <a16:rowId xmlns:a16="http://schemas.microsoft.com/office/drawing/2014/main" val="2157035513"/>
                  </a:ext>
                </a:extLst>
              </a:tr>
              <a:tr h="399328">
                <a:tc vMerge="1">
                  <a:txBody>
                    <a:bodyPr/>
                    <a:lstStyle/>
                    <a:p>
                      <a:endParaRPr lang="en-IN" dirty="0"/>
                    </a:p>
                  </a:txBody>
                  <a:tcPr anchor="ctr"/>
                </a:tc>
                <a:tc>
                  <a:txBody>
                    <a:bodyPr/>
                    <a:lstStyle/>
                    <a:p>
                      <a:pPr algn="ctr"/>
                      <a:r>
                        <a:rPr lang="en-US" sz="2000" b="1" dirty="0"/>
                        <a:t>2</a:t>
                      </a:r>
                      <a:r>
                        <a:rPr lang="en-US" sz="2000" b="1" baseline="30000" dirty="0"/>
                        <a:t>nd</a:t>
                      </a:r>
                      <a:r>
                        <a:rPr lang="en-US" sz="2000" b="1" dirty="0"/>
                        <a:t> Dose</a:t>
                      </a:r>
                      <a:endParaRPr lang="en-IN" sz="2000" b="1" dirty="0"/>
                    </a:p>
                  </a:txBody>
                  <a:tcPr anchor="ctr"/>
                </a:tc>
                <a:tc>
                  <a:txBody>
                    <a:bodyPr/>
                    <a:lstStyle/>
                    <a:p>
                      <a:pPr algn="ctr"/>
                      <a:r>
                        <a:rPr lang="en-IN" sz="2000" dirty="0"/>
                        <a:t>1,56,39,381</a:t>
                      </a:r>
                    </a:p>
                  </a:txBody>
                  <a:tcPr anchor="ctr"/>
                </a:tc>
                <a:tc>
                  <a:txBody>
                    <a:bodyPr/>
                    <a:lstStyle/>
                    <a:p>
                      <a:pPr algn="ctr"/>
                      <a:r>
                        <a:rPr lang="en-IN" sz="2000" dirty="0"/>
                        <a:t>10,18,951</a:t>
                      </a:r>
                    </a:p>
                  </a:txBody>
                  <a:tcPr anchor="ctr"/>
                </a:tc>
                <a:extLst>
                  <a:ext uri="{0D108BD9-81ED-4DB2-BD59-A6C34878D82A}">
                    <a16:rowId xmlns:a16="http://schemas.microsoft.com/office/drawing/2014/main" val="3025104326"/>
                  </a:ext>
                </a:extLst>
              </a:tr>
              <a:tr h="399328">
                <a:tc gridSpan="2">
                  <a:txBody>
                    <a:bodyPr/>
                    <a:lstStyle/>
                    <a:p>
                      <a:pPr algn="ctr"/>
                      <a:r>
                        <a:rPr lang="en-US" sz="2000" b="1" dirty="0"/>
                        <a:t>Total</a:t>
                      </a:r>
                      <a:endParaRPr lang="en-IN" sz="2000" b="1" dirty="0"/>
                    </a:p>
                  </a:txBody>
                  <a:tcPr anchor="ctr">
                    <a:solidFill>
                      <a:srgbClr val="FFFF00"/>
                    </a:solidFill>
                  </a:tcPr>
                </a:tc>
                <a:tc hMerge="1">
                  <a:txBody>
                    <a:bodyPr/>
                    <a:lstStyle/>
                    <a:p>
                      <a:pPr algn="ctr"/>
                      <a:endParaRPr lang="en-IN" b="1" dirty="0"/>
                    </a:p>
                  </a:txBody>
                  <a:tcPr anchor="ctr"/>
                </a:tc>
                <a:tc>
                  <a:txBody>
                    <a:bodyPr/>
                    <a:lstStyle/>
                    <a:p>
                      <a:pPr algn="ctr"/>
                      <a:r>
                        <a:rPr lang="en-IN" sz="2000" b="1" dirty="0"/>
                        <a:t>17,26,33,761</a:t>
                      </a:r>
                    </a:p>
                  </a:txBody>
                  <a:tcPr anchor="ctr">
                    <a:solidFill>
                      <a:srgbClr val="FFFF00"/>
                    </a:solidFill>
                  </a:tcPr>
                </a:tc>
                <a:tc>
                  <a:txBody>
                    <a:bodyPr/>
                    <a:lstStyle/>
                    <a:p>
                      <a:pPr algn="ctr"/>
                      <a:r>
                        <a:rPr lang="en-IN" sz="2000" b="1" dirty="0"/>
                        <a:t>1,06,30,738</a:t>
                      </a:r>
                    </a:p>
                  </a:txBody>
                  <a:tcPr anchor="ctr">
                    <a:solidFill>
                      <a:srgbClr val="FFFF00"/>
                    </a:solidFill>
                  </a:tcPr>
                </a:tc>
                <a:extLst>
                  <a:ext uri="{0D108BD9-81ED-4DB2-BD59-A6C34878D82A}">
                    <a16:rowId xmlns:a16="http://schemas.microsoft.com/office/drawing/2014/main" val="2644217010"/>
                  </a:ext>
                </a:extLst>
              </a:tr>
            </a:tbl>
          </a:graphicData>
        </a:graphic>
      </p:graphicFrame>
      <p:sp>
        <p:nvSpPr>
          <p:cNvPr id="4" name="Date Placeholder 3">
            <a:extLst>
              <a:ext uri="{FF2B5EF4-FFF2-40B4-BE49-F238E27FC236}">
                <a16:creationId xmlns:a16="http://schemas.microsoft.com/office/drawing/2014/main" id="{A51152C6-B454-4D01-8749-B2850BA7A851}"/>
              </a:ext>
            </a:extLst>
          </p:cNvPr>
          <p:cNvSpPr>
            <a:spLocks noGrp="1"/>
          </p:cNvSpPr>
          <p:nvPr>
            <p:ph type="dt" sz="half" idx="10"/>
          </p:nvPr>
        </p:nvSpPr>
        <p:spPr/>
        <p:txBody>
          <a:bodyPr/>
          <a:lstStyle/>
          <a:p>
            <a:fld id="{43D423A5-EBAA-4B74-898C-DFD1D4317842}" type="datetime1">
              <a:rPr lang="en-IN" smtClean="0"/>
              <a:t>11-05-2021</a:t>
            </a:fld>
            <a:endParaRPr lang="en-IN"/>
          </a:p>
        </p:txBody>
      </p:sp>
      <p:sp>
        <p:nvSpPr>
          <p:cNvPr id="5" name="Slide Number Placeholder 4">
            <a:extLst>
              <a:ext uri="{FF2B5EF4-FFF2-40B4-BE49-F238E27FC236}">
                <a16:creationId xmlns:a16="http://schemas.microsoft.com/office/drawing/2014/main" id="{AF5B6927-2F86-418F-8EF3-C64AC4DB1188}"/>
              </a:ext>
            </a:extLst>
          </p:cNvPr>
          <p:cNvSpPr>
            <a:spLocks noGrp="1"/>
          </p:cNvSpPr>
          <p:nvPr>
            <p:ph type="sldNum" sz="quarter" idx="12"/>
          </p:nvPr>
        </p:nvSpPr>
        <p:spPr/>
        <p:txBody>
          <a:bodyPr/>
          <a:lstStyle/>
          <a:p>
            <a:fld id="{9BF3F56C-11E5-4751-B662-D93305FD03B9}" type="slidenum">
              <a:rPr lang="en-IN" smtClean="0"/>
              <a:t>3</a:t>
            </a:fld>
            <a:endParaRPr lang="en-IN"/>
          </a:p>
        </p:txBody>
      </p:sp>
    </p:spTree>
    <p:extLst>
      <p:ext uri="{BB962C8B-B14F-4D97-AF65-F5344CB8AC3E}">
        <p14:creationId xmlns:p14="http://schemas.microsoft.com/office/powerpoint/2010/main" val="3130838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268538" y="215789"/>
            <a:ext cx="11923462"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dirty="0"/>
              <a:t>Ice pack conditioning</a:t>
            </a:r>
          </a:p>
        </p:txBody>
      </p:sp>
      <p:pic>
        <p:nvPicPr>
          <p:cNvPr id="7" name="Picture 6">
            <a:extLst>
              <a:ext uri="{FF2B5EF4-FFF2-40B4-BE49-F238E27FC236}">
                <a16:creationId xmlns:a16="http://schemas.microsoft.com/office/drawing/2014/main" id="{76A183AE-48EF-4CBE-B842-0C783E7AD8F5}"/>
              </a:ext>
            </a:extLst>
          </p:cNvPr>
          <p:cNvPicPr/>
          <p:nvPr/>
        </p:nvPicPr>
        <p:blipFill>
          <a:blip r:embed="rId2">
            <a:extLst>
              <a:ext uri="{28A0092B-C50C-407E-A947-70E740481C1C}">
                <a14:useLocalDpi xmlns:a14="http://schemas.microsoft.com/office/drawing/2010/main" val="0"/>
              </a:ext>
            </a:extLst>
          </a:blip>
          <a:stretch>
            <a:fillRect/>
          </a:stretch>
        </p:blipFill>
        <p:spPr>
          <a:xfrm>
            <a:off x="2465556" y="1083159"/>
            <a:ext cx="6561545" cy="5317641"/>
          </a:xfrm>
          <a:prstGeom prst="rect">
            <a:avLst/>
          </a:prstGeom>
        </p:spPr>
      </p:pic>
    </p:spTree>
    <p:extLst>
      <p:ext uri="{BB962C8B-B14F-4D97-AF65-F5344CB8AC3E}">
        <p14:creationId xmlns:p14="http://schemas.microsoft.com/office/powerpoint/2010/main" val="376239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798623" y="871240"/>
            <a:ext cx="9609109"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Calibri Light"/>
                <a:ea typeface="+mj-ea"/>
                <a:cs typeface="+mj-cs"/>
              </a:rPr>
              <a:t>COVID Vaccination at health facility</a:t>
            </a:r>
          </a:p>
        </p:txBody>
      </p:sp>
      <p:sp>
        <p:nvSpPr>
          <p:cNvPr id="8" name="Rectangle 7"/>
          <p:cNvSpPr/>
          <p:nvPr/>
        </p:nvSpPr>
        <p:spPr>
          <a:xfrm>
            <a:off x="1113183" y="1821161"/>
            <a:ext cx="9819860" cy="3737946"/>
          </a:xfrm>
          <a:prstGeom prst="rect">
            <a:avLst/>
          </a:prstGeom>
          <a:noFill/>
          <a:ln>
            <a:noFill/>
          </a:ln>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Private facility should have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ILR or Refrigerator for exclusively storing vaccines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There should be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uninterrupted power supply/ power back-up</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With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temperature monitoring device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and temperature chart-twice daily recording</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COVID vaccine vial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should not be used beyond 4 hours of opening</a:t>
            </a:r>
            <a:r>
              <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under any circumstances.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Mention </a:t>
            </a:r>
            <a:r>
              <a:rPr kumimoji="0" lang="en-US" sz="2000" b="1" i="0" u="none" strike="noStrike" kern="1200" cap="none" spc="0" normalizeH="0" baseline="0" noProof="0" dirty="0">
                <a:ln>
                  <a:noFill/>
                </a:ln>
                <a:solidFill>
                  <a:srgbClr val="7030A0"/>
                </a:solidFill>
                <a:effectLst/>
                <a:uLnTx/>
                <a:uFillTx/>
                <a:latin typeface="Calibri"/>
                <a:ea typeface="Calibri" panose="020F0502020204030204" pitchFamily="34" charset="0"/>
                <a:cs typeface="Mangal" panose="02040503050203030202" pitchFamily="18" charset="0"/>
              </a:rPr>
              <a:t>date/time on vial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immediately after opening</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rPr>
              <a:t>Use a new syringe for every vaccination</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Never place partially used/open vials in an ILR/refrigerator</a:t>
            </a:r>
          </a:p>
        </p:txBody>
      </p:sp>
    </p:spTree>
    <p:extLst>
      <p:ext uri="{BB962C8B-B14F-4D97-AF65-F5344CB8AC3E}">
        <p14:creationId xmlns:p14="http://schemas.microsoft.com/office/powerpoint/2010/main" val="1928949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798623" y="871240"/>
            <a:ext cx="9609109"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Calibri Light"/>
                <a:ea typeface="+mj-ea"/>
                <a:cs typeface="+mj-cs"/>
              </a:rPr>
              <a:t>COVID Vaccination at health facility</a:t>
            </a:r>
          </a:p>
        </p:txBody>
      </p:sp>
      <p:sp>
        <p:nvSpPr>
          <p:cNvPr id="8" name="Rectangle 7"/>
          <p:cNvSpPr/>
          <p:nvPr/>
        </p:nvSpPr>
        <p:spPr>
          <a:xfrm>
            <a:off x="1113183" y="1821161"/>
            <a:ext cx="9899374" cy="3276282"/>
          </a:xfrm>
          <a:prstGeom prst="rect">
            <a:avLst/>
          </a:prstGeom>
          <a:noFill/>
          <a:ln>
            <a:noFill/>
          </a:ln>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Every beneficiary should wait for 30 minutes after vaccination at the facility to observe for any immediate AEFI</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1" i="0" u="none" strike="noStrike" kern="1200" cap="none" spc="0" normalizeH="0" baseline="0" noProof="0" dirty="0">
                <a:ln>
                  <a:noFill/>
                </a:ln>
                <a:solidFill>
                  <a:srgbClr val="7030A0"/>
                </a:solidFill>
                <a:effectLst/>
                <a:uLnTx/>
                <a:uFillTx/>
                <a:latin typeface="Calibri"/>
                <a:ea typeface="+mn-ea"/>
                <a:cs typeface="+mn-cs"/>
              </a:rPr>
              <a:t>AEFI management kit/Anaphylaxis kit </a:t>
            </a:r>
            <a:r>
              <a:rPr kumimoji="0" lang="en-IN" sz="2000" b="0" i="0" u="none" strike="noStrike" kern="1200" cap="none" spc="0" normalizeH="0" baseline="0" noProof="0" dirty="0">
                <a:ln>
                  <a:noFill/>
                </a:ln>
                <a:solidFill>
                  <a:prstClr val="black"/>
                </a:solidFill>
                <a:effectLst/>
                <a:uLnTx/>
                <a:uFillTx/>
                <a:latin typeface="Calibri"/>
                <a:ea typeface="+mn-ea"/>
                <a:cs typeface="+mn-cs"/>
              </a:rPr>
              <a:t>should be present at the CVC</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Every AEFI </a:t>
            </a:r>
            <a:r>
              <a:rPr kumimoji="0" lang="en-IN" sz="2000" b="1" i="0" u="none" strike="noStrike" kern="1200" cap="none" spc="0" normalizeH="0" baseline="0" noProof="0" dirty="0">
                <a:ln>
                  <a:noFill/>
                </a:ln>
                <a:solidFill>
                  <a:srgbClr val="7030A0"/>
                </a:solidFill>
                <a:effectLst/>
                <a:uLnTx/>
                <a:uFillTx/>
                <a:latin typeface="Calibri"/>
                <a:ea typeface="+mn-ea"/>
                <a:cs typeface="+mn-cs"/>
              </a:rPr>
              <a:t>should be reported on Co-WIN</a:t>
            </a:r>
            <a:r>
              <a:rPr kumimoji="0" lang="en-IN" sz="2000" b="0" i="0" u="none" strike="noStrike" kern="1200" cap="none" spc="0" normalizeH="0" baseline="0" noProof="0" dirty="0">
                <a:ln>
                  <a:noFill/>
                </a:ln>
                <a:solidFill>
                  <a:prstClr val="black"/>
                </a:solidFill>
                <a:effectLst/>
                <a:uLnTx/>
                <a:uFillTx/>
                <a:latin typeface="Calibri"/>
                <a:ea typeface="+mn-ea"/>
                <a:cs typeface="+mn-cs"/>
              </a:rPr>
              <a:t> and serious AEFI should be immediately intimated to RCHO</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Strict injection safety precautions to be maintained</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tab pos="457200" algn="l"/>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Waste disposal as per standard guidelines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2731930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89;p12">
            <a:extLst>
              <a:ext uri="{FF2B5EF4-FFF2-40B4-BE49-F238E27FC236}">
                <a16:creationId xmlns:a16="http://schemas.microsoft.com/office/drawing/2014/main" id="{40DC36E6-8FA1-4A08-968E-59209ADB9502}"/>
              </a:ext>
            </a:extLst>
          </p:cNvPr>
          <p:cNvSpPr txBox="1">
            <a:spLocks/>
          </p:cNvSpPr>
          <p:nvPr/>
        </p:nvSpPr>
        <p:spPr>
          <a:xfrm>
            <a:off x="795130" y="795131"/>
            <a:ext cx="10265727" cy="97172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Management during COVID Vaccination session at CVCs</a:t>
            </a:r>
            <a:endParaRPr lang="en-IN" sz="2800" b="1" strike="sngStrike" dirty="0"/>
          </a:p>
        </p:txBody>
      </p:sp>
      <p:sp>
        <p:nvSpPr>
          <p:cNvPr id="22" name="TextBox 21"/>
          <p:cNvSpPr txBox="1"/>
          <p:nvPr/>
        </p:nvSpPr>
        <p:spPr>
          <a:xfrm>
            <a:off x="795130" y="1947816"/>
            <a:ext cx="10416209" cy="3939540"/>
          </a:xfrm>
          <a:prstGeom prst="rect">
            <a:avLst/>
          </a:prstGeom>
          <a:noFill/>
        </p:spPr>
        <p:txBody>
          <a:bodyPr wrap="square" rtlCol="0">
            <a:spAutoFit/>
          </a:bodyPr>
          <a:lstStyle/>
          <a:p>
            <a:pPr marL="457200" indent="-457200" algn="just">
              <a:spcAft>
                <a:spcPts val="1000"/>
              </a:spcAft>
              <a:buClr>
                <a:srgbClr val="FFCC00"/>
              </a:buClr>
              <a:buFont typeface="Arial" panose="020B0604020202020204" pitchFamily="34" charset="0"/>
              <a:buChar char="•"/>
            </a:pPr>
            <a:r>
              <a:rPr lang="en-US" sz="2000" dirty="0"/>
              <a:t>Ensure that the vaccine from </a:t>
            </a:r>
            <a:r>
              <a:rPr lang="en-US" sz="2000" b="1" dirty="0"/>
              <a:t>same manufacturer</a:t>
            </a:r>
            <a:r>
              <a:rPr lang="en-US" sz="2000" dirty="0"/>
              <a:t> is administered to the beneficiary for 2</a:t>
            </a:r>
            <a:r>
              <a:rPr lang="en-US" sz="2000" baseline="30000" dirty="0"/>
              <a:t>nd</a:t>
            </a:r>
            <a:r>
              <a:rPr lang="en-US" sz="2000" dirty="0"/>
              <a:t> dose</a:t>
            </a:r>
          </a:p>
          <a:p>
            <a:pPr marL="457200" lvl="0" indent="-457200" algn="just">
              <a:spcAft>
                <a:spcPts val="1000"/>
              </a:spcAft>
              <a:buClr>
                <a:srgbClr val="FFCC00"/>
              </a:buClr>
              <a:buFont typeface="Arial" panose="020B0604020202020204" pitchFamily="34" charset="0"/>
              <a:buChar char="•"/>
            </a:pPr>
            <a:r>
              <a:rPr lang="en-US" sz="2000" dirty="0"/>
              <a:t>Never expose the vaccine carrier, vial or icepack to direct sunlight</a:t>
            </a:r>
          </a:p>
          <a:p>
            <a:pPr marL="457200" lvl="0" indent="-457200" algn="just">
              <a:spcAft>
                <a:spcPts val="1000"/>
              </a:spcAft>
              <a:buClr>
                <a:srgbClr val="FFCC00"/>
              </a:buClr>
              <a:buFont typeface="Arial" panose="020B0604020202020204" pitchFamily="34" charset="0"/>
              <a:buChar char="•"/>
            </a:pPr>
            <a:r>
              <a:rPr lang="en-US" sz="2000" dirty="0"/>
              <a:t>All vaccines should be kept inside the vaccine carrier/ refrigerator with the lid/ door closed until a beneficiary comes for vaccination</a:t>
            </a:r>
          </a:p>
          <a:p>
            <a:pPr marL="457200" lvl="0" indent="-457200" algn="just">
              <a:spcAft>
                <a:spcPts val="1000"/>
              </a:spcAft>
              <a:buClr>
                <a:srgbClr val="FFCC00"/>
              </a:buClr>
              <a:buFont typeface="Arial" panose="020B0604020202020204" pitchFamily="34" charset="0"/>
              <a:buChar char="•"/>
            </a:pPr>
            <a:r>
              <a:rPr lang="en-US" sz="2000" dirty="0"/>
              <a:t>Keep the COVID vaccine </a:t>
            </a:r>
            <a:r>
              <a:rPr lang="en-US" sz="2000" b="1" dirty="0"/>
              <a:t>on the table and not on the ice pack</a:t>
            </a:r>
          </a:p>
          <a:p>
            <a:pPr marL="457200" lvl="0" indent="-457200" algn="just">
              <a:spcAft>
                <a:spcPts val="1000"/>
              </a:spcAft>
              <a:buClr>
                <a:srgbClr val="FFCC00"/>
              </a:buClr>
              <a:buFont typeface="Arial" panose="020B0604020202020204" pitchFamily="34" charset="0"/>
              <a:buChar char="•"/>
            </a:pPr>
            <a:r>
              <a:rPr lang="en-US" sz="2000" dirty="0"/>
              <a:t>Never pre-fill syringes</a:t>
            </a:r>
          </a:p>
          <a:p>
            <a:pPr marL="457200" indent="-457200" algn="just">
              <a:spcAft>
                <a:spcPts val="1000"/>
              </a:spcAft>
              <a:buClr>
                <a:srgbClr val="FFCC00"/>
              </a:buClr>
              <a:buFont typeface="Arial" panose="020B0604020202020204" pitchFamily="34" charset="0"/>
              <a:buChar char="•"/>
            </a:pPr>
            <a:r>
              <a:rPr lang="en-US" sz="2000" b="1" dirty="0"/>
              <a:t>All open vaccine vials need to be discarded after 4 hours of opening </a:t>
            </a:r>
            <a:r>
              <a:rPr lang="en-US" sz="2000" dirty="0"/>
              <a:t>or at the end of session – date and time of opening of vials needs to be written on the vial</a:t>
            </a:r>
          </a:p>
          <a:p>
            <a:pPr marL="457200" indent="-457200" algn="just">
              <a:spcAft>
                <a:spcPts val="1000"/>
              </a:spcAft>
              <a:buClr>
                <a:srgbClr val="FFCC00"/>
              </a:buClr>
              <a:buFont typeface="Arial" panose="020B0604020202020204" pitchFamily="34" charset="0"/>
              <a:buChar char="•"/>
            </a:pPr>
            <a:r>
              <a:rPr lang="en-US" sz="2000" dirty="0"/>
              <a:t>Use all vaccine contents in a vial before opening a new vial.</a:t>
            </a:r>
          </a:p>
        </p:txBody>
      </p:sp>
    </p:spTree>
    <p:extLst>
      <p:ext uri="{BB962C8B-B14F-4D97-AF65-F5344CB8AC3E}">
        <p14:creationId xmlns:p14="http://schemas.microsoft.com/office/powerpoint/2010/main" val="1991584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6" name="Google Shape;189;p12"/>
          <p:cNvSpPr txBox="1">
            <a:spLocks/>
          </p:cNvSpPr>
          <p:nvPr/>
        </p:nvSpPr>
        <p:spPr bwMode="auto">
          <a:xfrm>
            <a:off x="236537" y="595690"/>
            <a:ext cx="12192000" cy="87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2400" b="1" dirty="0">
                <a:latin typeface="Arial" panose="020B0604020202020204" pitchFamily="34" charset="0"/>
                <a:ea typeface="Adobe Fan Heiti Std B"/>
                <a:cs typeface="Arial" panose="020B0604020202020204" pitchFamily="34" charset="0"/>
              </a:rPr>
              <a:t>Steps to ensure safe disposal of immunization waste at session sites </a:t>
            </a:r>
          </a:p>
          <a:p>
            <a:pPr eaLnBrk="1" hangingPunct="1">
              <a:lnSpc>
                <a:spcPct val="90000"/>
              </a:lnSpc>
            </a:pPr>
            <a:r>
              <a:rPr lang="en-US" altLang="en-US" sz="2400" b="1" dirty="0">
                <a:latin typeface="Arial" panose="020B0604020202020204" pitchFamily="34" charset="0"/>
                <a:ea typeface="Adobe Fan Heiti Std B"/>
                <a:cs typeface="Arial" panose="020B0604020202020204" pitchFamily="34" charset="0"/>
              </a:rPr>
              <a:t>(public and private sector)</a:t>
            </a:r>
          </a:p>
        </p:txBody>
      </p:sp>
      <p:pic>
        <p:nvPicPr>
          <p:cNvPr id="15374" name="Picture 25"/>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748758" y="1367556"/>
            <a:ext cx="1088459" cy="33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30CB568-808A-483E-9EAE-71120087B0A6}"/>
              </a:ext>
            </a:extLst>
          </p:cNvPr>
          <p:cNvGrpSpPr/>
          <p:nvPr/>
        </p:nvGrpSpPr>
        <p:grpSpPr>
          <a:xfrm>
            <a:off x="8682182" y="1270637"/>
            <a:ext cx="3088554" cy="5183171"/>
            <a:chOff x="8207237" y="497682"/>
            <a:chExt cx="3748226" cy="6245225"/>
          </a:xfrm>
        </p:grpSpPr>
        <p:pic>
          <p:nvPicPr>
            <p:cNvPr id="153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175" y="497682"/>
              <a:ext cx="2427288"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175" y="2550251"/>
              <a:ext cx="24272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0"/>
            <p:cNvGrpSpPr>
              <a:grpSpLocks/>
            </p:cNvGrpSpPr>
            <p:nvPr/>
          </p:nvGrpSpPr>
          <p:grpSpPr bwMode="auto">
            <a:xfrm>
              <a:off x="8207237" y="4635662"/>
              <a:ext cx="3748225" cy="2107245"/>
              <a:chOff x="7085316" y="1107440"/>
              <a:chExt cx="5032927" cy="5293366"/>
            </a:xfrm>
          </p:grpSpPr>
          <p:pic>
            <p:nvPicPr>
              <p:cNvPr id="23"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316" y="3075818"/>
                <a:ext cx="1773689" cy="332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1683" y="1107440"/>
                <a:ext cx="2686560" cy="182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ent Arrow 24"/>
              <p:cNvSpPr/>
              <p:nvPr/>
            </p:nvSpPr>
            <p:spPr>
              <a:xfrm rot="16200000" flipH="1">
                <a:off x="7822005" y="1404999"/>
                <a:ext cx="1419397" cy="1643529"/>
              </a:xfrm>
              <a:prstGeom prst="bentArrow">
                <a:avLst>
                  <a:gd name="adj1" fmla="val 14743"/>
                  <a:gd name="adj2" fmla="val 27564"/>
                  <a:gd name="adj3" fmla="val 1474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latin typeface="Arial" panose="020B0604020202020204" pitchFamily="34" charset="0"/>
                  <a:cs typeface="Arial" panose="020B0604020202020204" pitchFamily="34" charset="0"/>
                </a:endParaRPr>
              </a:p>
            </p:txBody>
          </p:sp>
        </p:grpSp>
      </p:grpSp>
      <p:sp>
        <p:nvSpPr>
          <p:cNvPr id="14" name="Rectangle 13"/>
          <p:cNvSpPr/>
          <p:nvPr/>
        </p:nvSpPr>
        <p:spPr>
          <a:xfrm>
            <a:off x="530087" y="1962372"/>
            <a:ext cx="8218671" cy="4652556"/>
          </a:xfrm>
          <a:prstGeom prst="rect">
            <a:avLst/>
          </a:prstGeom>
        </p:spPr>
        <p:txBody>
          <a:bodyPr wrap="square">
            <a:spAutoFit/>
          </a:bodyPr>
          <a:lstStyle/>
          <a:p>
            <a:pPr marL="0" marR="0"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1: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At the session site, vaccinators cut the hub of the AD syringe immediately after administering the injection using the hub cutter. The cut needles will get collected in the puncture-proof container of the hub cutter</a:t>
            </a:r>
          </a:p>
          <a:p>
            <a:pPr marL="0" marR="0" algn="just">
              <a:spcBef>
                <a:spcPts val="0"/>
              </a:spcBef>
              <a:spcAft>
                <a:spcPts val="0"/>
              </a:spcAft>
            </a:pPr>
            <a:endPar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2: </a:t>
            </a:r>
            <a:r>
              <a:rPr lang="en-IN" sz="2400" dirty="0">
                <a:latin typeface="Arial" panose="020B0604020202020204" pitchFamily="34" charset="0"/>
                <a:ea typeface="Calibri" panose="020F0502020204030204" pitchFamily="34" charset="0"/>
                <a:cs typeface="Arial" panose="020B0604020202020204" pitchFamily="34" charset="0"/>
              </a:rPr>
              <a:t>Segregate and store the plastic portion of the cut syringes in the red bag or container. T</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he bags/ container should bear the biohazard symbol</a:t>
            </a:r>
          </a:p>
          <a:p>
            <a:pPr marL="0" marR="0" algn="just">
              <a:spcBef>
                <a:spcPts val="0"/>
              </a:spcBef>
              <a:spcAft>
                <a:spcPts val="0"/>
              </a:spcAft>
            </a:pPr>
            <a:endParaRPr lang="en-IN"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spcAft>
                <a:spcPts val="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3: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Store the broken vaccine vials in a separate blue container, used cotton swab in the yellow bag</a:t>
            </a:r>
            <a:endParaRPr lang="en-US" sz="24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543340" y="1786537"/>
            <a:ext cx="10800522" cy="4426853"/>
          </a:xfrm>
          <a:prstGeom prst="rect">
            <a:avLst/>
          </a:prstGeom>
        </p:spPr>
        <p:txBody>
          <a:bodyPr wrap="square">
            <a:spAutoFit/>
          </a:bodyPr>
          <a:lstStyle/>
          <a:p>
            <a:pPr marL="0" marR="0"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4: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Plastic wrapper, cap of the syringe, PCM wrappers and any other packaging material should be segregated as general waste</a:t>
            </a:r>
          </a:p>
          <a:p>
            <a:pPr marL="0" marR="0"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5: </a:t>
            </a:r>
            <a:r>
              <a:rPr lang="en-US" sz="2400" dirty="0">
                <a:latin typeface="Arial" panose="020B0604020202020204" pitchFamily="34" charset="0"/>
                <a:ea typeface="Calibri" panose="020F0502020204030204" pitchFamily="34" charset="0"/>
                <a:cs typeface="Arial" panose="020B0604020202020204" pitchFamily="34" charset="0"/>
              </a:rPr>
              <a:t>The used and unused vaccine vials should be returned to the CCP as per existing AEFI guidelines for proper disposal</a:t>
            </a:r>
          </a:p>
          <a:p>
            <a:pPr algn="just">
              <a:spcBef>
                <a:spcPts val="0"/>
              </a:spcBef>
              <a:spcAft>
                <a:spcPts val="1000"/>
              </a:spcAft>
            </a:pPr>
            <a:r>
              <a:rPr lang="en-IN" sz="2400" b="1" dirty="0">
                <a:solidFill>
                  <a:srgbClr val="000000"/>
                </a:solidFill>
                <a:latin typeface="Arial" panose="020B0604020202020204" pitchFamily="34" charset="0"/>
                <a:ea typeface="Calibri" panose="020F0502020204030204" pitchFamily="34" charset="0"/>
                <a:cs typeface="Arial" panose="020B0604020202020204" pitchFamily="34" charset="0"/>
              </a:rPr>
              <a:t>Step 6: </a:t>
            </a:r>
            <a:r>
              <a:rPr lang="en-IN" sz="2400" dirty="0">
                <a:solidFill>
                  <a:srgbClr val="000000"/>
                </a:solidFill>
                <a:latin typeface="Arial" panose="020B0604020202020204" pitchFamily="34" charset="0"/>
                <a:ea typeface="Calibri" panose="020F0502020204030204" pitchFamily="34" charset="0"/>
                <a:cs typeface="Arial" panose="020B0604020202020204" pitchFamily="34" charset="0"/>
              </a:rPr>
              <a:t>At the end of the session- send the Red bag, Yellow bag, Blue bag/container and the hub cutter to CCP for further disinfection and disposal or handing over to Common Biomedical Waste Treatment Facility (CBWTF)</a:t>
            </a:r>
            <a:endParaRPr lang="en-US" sz="20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000"/>
              </a:spcAft>
            </a:pPr>
            <a:r>
              <a:rPr lang="en-US" sz="1600" b="1" dirty="0">
                <a:latin typeface="Arial" panose="020B0604020202020204" pitchFamily="34" charset="0"/>
                <a:ea typeface="Calibri" panose="020F0502020204030204" pitchFamily="34" charset="0"/>
                <a:cs typeface="Arial" panose="020B0604020202020204" pitchFamily="34" charset="0"/>
              </a:rPr>
              <a:t>Note- </a:t>
            </a:r>
          </a:p>
          <a:p>
            <a:pPr marL="457200" marR="0" indent="-457200" algn="just">
              <a:spcBef>
                <a:spcPts val="0"/>
              </a:spcBef>
              <a:spcAft>
                <a:spcPts val="1000"/>
              </a:spcAft>
              <a:buAutoNum type="arabicPeriod"/>
            </a:pPr>
            <a:r>
              <a:rPr lang="en-US" sz="1600" dirty="0">
                <a:latin typeface="Arial" panose="020B0604020202020204" pitchFamily="34" charset="0"/>
                <a:ea typeface="Calibri" panose="020F0502020204030204" pitchFamily="34" charset="0"/>
                <a:cs typeface="Arial" panose="020B0604020202020204" pitchFamily="34" charset="0"/>
              </a:rPr>
              <a:t>General Waste Bag may be of any colour and will not carry biohazard symbol</a:t>
            </a:r>
          </a:p>
          <a:p>
            <a:pPr marL="457200" marR="0" indent="-457200" algn="just">
              <a:spcBef>
                <a:spcPts val="0"/>
              </a:spcBef>
              <a:spcAft>
                <a:spcPts val="1000"/>
              </a:spcAft>
              <a:buAutoNum type="arabicPeriod"/>
            </a:pPr>
            <a:r>
              <a:rPr lang="en-US" sz="1600" dirty="0">
                <a:latin typeface="Arial" panose="020B0604020202020204" pitchFamily="34" charset="0"/>
                <a:ea typeface="Calibri" panose="020F0502020204030204" pitchFamily="34" charset="0"/>
                <a:cs typeface="Arial" panose="020B0604020202020204" pitchFamily="34" charset="0"/>
              </a:rPr>
              <a:t>In case of disposal of face mask, PPE etc. at session, protocol for COVID-19 waste management July 2020 should be followed</a:t>
            </a:r>
            <a:r>
              <a:rPr lang="en-IN" sz="2400" dirty="0">
                <a:latin typeface="Arial" panose="020B0604020202020204" pitchFamily="34" charset="0"/>
                <a:ea typeface="Calibri" panose="020F0502020204030204" pitchFamily="34" charset="0"/>
                <a:cs typeface="Arial" panose="020B0604020202020204" pitchFamily="34" charset="0"/>
              </a:rPr>
              <a:t>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4" name="Google Shape;189;p12">
            <a:extLst>
              <a:ext uri="{FF2B5EF4-FFF2-40B4-BE49-F238E27FC236}">
                <a16:creationId xmlns:a16="http://schemas.microsoft.com/office/drawing/2014/main" id="{1E3D5381-C3B1-4B08-9711-C8FD166725B1}"/>
              </a:ext>
            </a:extLst>
          </p:cNvPr>
          <p:cNvSpPr txBox="1">
            <a:spLocks/>
          </p:cNvSpPr>
          <p:nvPr/>
        </p:nvSpPr>
        <p:spPr bwMode="auto">
          <a:xfrm>
            <a:off x="397565" y="644610"/>
            <a:ext cx="11794435" cy="87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n-US" sz="3000" b="1" dirty="0">
                <a:latin typeface="Arial" panose="020B0604020202020204" pitchFamily="34" charset="0"/>
                <a:ea typeface="Adobe Fan Heiti Std B"/>
                <a:cs typeface="Arial" panose="020B0604020202020204" pitchFamily="34" charset="0"/>
              </a:rPr>
              <a:t>Steps to ensure safe disposal of immunization waste at session sites (public and private sector)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B2C-7E2E-4664-8BE3-C9D638F58AE2}"/>
              </a:ext>
            </a:extLst>
          </p:cNvPr>
          <p:cNvSpPr>
            <a:spLocks noGrp="1"/>
          </p:cNvSpPr>
          <p:nvPr>
            <p:ph type="ctrTitle"/>
          </p:nvPr>
        </p:nvSpPr>
        <p:spPr/>
        <p:txBody>
          <a:bodyPr/>
          <a:lstStyle/>
          <a:p>
            <a:r>
              <a:rPr lang="en-US" dirty="0"/>
              <a:t>Adverse Event Following Immunization (AEFI) </a:t>
            </a:r>
          </a:p>
        </p:txBody>
      </p:sp>
    </p:spTree>
    <p:extLst>
      <p:ext uri="{BB962C8B-B14F-4D97-AF65-F5344CB8AC3E}">
        <p14:creationId xmlns:p14="http://schemas.microsoft.com/office/powerpoint/2010/main" val="2338630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3109AC-D924-4CFF-8668-08C455F5C1F8}"/>
              </a:ext>
            </a:extLst>
          </p:cNvPr>
          <p:cNvSpPr>
            <a:spLocks noGrp="1"/>
          </p:cNvSpPr>
          <p:nvPr>
            <p:ph type="title"/>
          </p:nvPr>
        </p:nvSpPr>
        <p:spPr>
          <a:xfrm>
            <a:off x="581192" y="702156"/>
            <a:ext cx="11029616" cy="647673"/>
          </a:xfrm>
        </p:spPr>
        <p:txBody>
          <a:bodyPr>
            <a:normAutofit fontScale="90000"/>
          </a:bodyPr>
          <a:lstStyle/>
          <a:p>
            <a:pPr algn="ctr"/>
            <a:r>
              <a:rPr lang="en-IN" dirty="0"/>
              <a:t>AEFI: DEFINITION</a:t>
            </a:r>
          </a:p>
        </p:txBody>
      </p:sp>
      <p:sp>
        <p:nvSpPr>
          <p:cNvPr id="3" name="Content Placeholder 2">
            <a:extLst>
              <a:ext uri="{FF2B5EF4-FFF2-40B4-BE49-F238E27FC236}">
                <a16:creationId xmlns:a16="http://schemas.microsoft.com/office/drawing/2014/main" id="{F0AED365-A7D7-4408-B99E-75B74657E96E}"/>
              </a:ext>
            </a:extLst>
          </p:cNvPr>
          <p:cNvSpPr>
            <a:spLocks noGrp="1"/>
          </p:cNvSpPr>
          <p:nvPr>
            <p:ph idx="1"/>
          </p:nvPr>
        </p:nvSpPr>
        <p:spPr>
          <a:xfrm>
            <a:off x="967410" y="2300870"/>
            <a:ext cx="10270434" cy="3634486"/>
          </a:xfrm>
        </p:spPr>
        <p:txBody>
          <a:bodyPr>
            <a:normAutofit/>
          </a:bodyPr>
          <a:lstStyle/>
          <a:p>
            <a:pPr marL="0" indent="0" algn="just">
              <a:buNone/>
            </a:pPr>
            <a:r>
              <a:rPr lang="en-US" sz="2800" b="1" i="1" dirty="0">
                <a:effectLst/>
                <a:latin typeface="Century Gothic" panose="020B0502020202020204" pitchFamily="34" charset="0"/>
                <a:ea typeface="Calibri" panose="020F0502020204030204" pitchFamily="34" charset="0"/>
                <a:cs typeface="Arial" panose="020B0604020202020204" pitchFamily="34" charset="0"/>
              </a:rPr>
              <a:t>“An adverse event following immunization (AEFI) is any untoward medical occurrence which follows immunization, and which does not necessarily have a causal relationship with the usage of the vaccine. </a:t>
            </a:r>
          </a:p>
          <a:p>
            <a:pPr marL="0" indent="0" algn="just">
              <a:buNone/>
            </a:pPr>
            <a:r>
              <a:rPr lang="en-US" sz="2800" b="1" i="1" dirty="0">
                <a:effectLst/>
                <a:latin typeface="Century Gothic" panose="020B0502020202020204" pitchFamily="34" charset="0"/>
                <a:ea typeface="Calibri" panose="020F0502020204030204" pitchFamily="34" charset="0"/>
                <a:cs typeface="Arial" panose="020B0604020202020204" pitchFamily="34" charset="0"/>
              </a:rPr>
              <a:t>The adverse event may be any unfavorable or unintended disease, symptom, sign or abnormal laboratory finding.”</a:t>
            </a:r>
            <a:endParaRPr lang="en-IN" sz="2400" b="1" dirty="0"/>
          </a:p>
        </p:txBody>
      </p:sp>
      <p:sp>
        <p:nvSpPr>
          <p:cNvPr id="2" name="Date Placeholder 1">
            <a:extLst>
              <a:ext uri="{FF2B5EF4-FFF2-40B4-BE49-F238E27FC236}">
                <a16:creationId xmlns:a16="http://schemas.microsoft.com/office/drawing/2014/main" id="{8059F371-5ECD-4C12-A6E7-5A6772B0A717}"/>
              </a:ext>
            </a:extLst>
          </p:cNvPr>
          <p:cNvSpPr>
            <a:spLocks noGrp="1"/>
          </p:cNvSpPr>
          <p:nvPr>
            <p:ph type="dt" sz="half" idx="10"/>
          </p:nvPr>
        </p:nvSpPr>
        <p:spPr/>
        <p:txBody>
          <a:bodyPr/>
          <a:lstStyle/>
          <a:p>
            <a:fld id="{1B34BA13-D78C-4265-B065-76B24BF27437}" type="datetime1">
              <a:rPr lang="en-IN" smtClean="0"/>
              <a:t>11-05-2021</a:t>
            </a:fld>
            <a:endParaRPr lang="en-IN"/>
          </a:p>
        </p:txBody>
      </p:sp>
      <p:sp>
        <p:nvSpPr>
          <p:cNvPr id="5" name="Slide Number Placeholder 4">
            <a:extLst>
              <a:ext uri="{FF2B5EF4-FFF2-40B4-BE49-F238E27FC236}">
                <a16:creationId xmlns:a16="http://schemas.microsoft.com/office/drawing/2014/main" id="{E8F39338-4D9A-4A4A-A351-4CE191938E1E}"/>
              </a:ext>
            </a:extLst>
          </p:cNvPr>
          <p:cNvSpPr>
            <a:spLocks noGrp="1"/>
          </p:cNvSpPr>
          <p:nvPr>
            <p:ph type="sldNum" sz="quarter" idx="12"/>
          </p:nvPr>
        </p:nvSpPr>
        <p:spPr/>
        <p:txBody>
          <a:bodyPr/>
          <a:lstStyle/>
          <a:p>
            <a:fld id="{9BF3F56C-11E5-4751-B662-D93305FD03B9}" type="slidenum">
              <a:rPr lang="en-IN" smtClean="0"/>
              <a:t>37</a:t>
            </a:fld>
            <a:endParaRPr lang="en-IN"/>
          </a:p>
        </p:txBody>
      </p:sp>
    </p:spTree>
    <p:extLst>
      <p:ext uri="{BB962C8B-B14F-4D97-AF65-F5344CB8AC3E}">
        <p14:creationId xmlns:p14="http://schemas.microsoft.com/office/powerpoint/2010/main" val="1799722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3A25BA-88A0-46DF-AB97-83C173DD1C07}"/>
              </a:ext>
            </a:extLst>
          </p:cNvPr>
          <p:cNvSpPr>
            <a:spLocks noGrp="1"/>
          </p:cNvSpPr>
          <p:nvPr>
            <p:ph type="title"/>
          </p:nvPr>
        </p:nvSpPr>
        <p:spPr>
          <a:xfrm>
            <a:off x="581192" y="604621"/>
            <a:ext cx="11029616" cy="529236"/>
          </a:xfrm>
        </p:spPr>
        <p:txBody>
          <a:bodyPr>
            <a:normAutofit fontScale="90000"/>
          </a:bodyPr>
          <a:lstStyle/>
          <a:p>
            <a:pPr algn="ctr"/>
            <a:r>
              <a:rPr lang="en-IN" dirty="0"/>
              <a:t>TYPES OF AEFI FOR REPORTING	</a:t>
            </a:r>
          </a:p>
        </p:txBody>
      </p:sp>
      <p:graphicFrame>
        <p:nvGraphicFramePr>
          <p:cNvPr id="4" name="Table 4">
            <a:extLst>
              <a:ext uri="{FF2B5EF4-FFF2-40B4-BE49-F238E27FC236}">
                <a16:creationId xmlns:a16="http://schemas.microsoft.com/office/drawing/2014/main" id="{F450B709-BBD9-4B2F-ABCA-0C8AF2BD2EB4}"/>
              </a:ext>
            </a:extLst>
          </p:cNvPr>
          <p:cNvGraphicFramePr>
            <a:graphicFrameLocks noGrp="1"/>
          </p:cNvGraphicFramePr>
          <p:nvPr>
            <p:ph idx="1"/>
            <p:extLst>
              <p:ext uri="{D42A27DB-BD31-4B8C-83A1-F6EECF244321}">
                <p14:modId xmlns:p14="http://schemas.microsoft.com/office/powerpoint/2010/main" val="3626229510"/>
              </p:ext>
            </p:extLst>
          </p:nvPr>
        </p:nvGraphicFramePr>
        <p:xfrm>
          <a:off x="581025" y="1830558"/>
          <a:ext cx="11029616" cy="4527619"/>
        </p:xfrm>
        <a:graphic>
          <a:graphicData uri="http://schemas.openxmlformats.org/drawingml/2006/table">
            <a:tbl>
              <a:tblPr firstRow="1" bandRow="1">
                <a:tableStyleId>{5C22544A-7EE6-4342-B048-85BDC9FD1C3A}</a:tableStyleId>
              </a:tblPr>
              <a:tblGrid>
                <a:gridCol w="2943964">
                  <a:extLst>
                    <a:ext uri="{9D8B030D-6E8A-4147-A177-3AD203B41FA5}">
                      <a16:colId xmlns:a16="http://schemas.microsoft.com/office/drawing/2014/main" val="3081949133"/>
                    </a:ext>
                  </a:extLst>
                </a:gridCol>
                <a:gridCol w="3697245">
                  <a:extLst>
                    <a:ext uri="{9D8B030D-6E8A-4147-A177-3AD203B41FA5}">
                      <a16:colId xmlns:a16="http://schemas.microsoft.com/office/drawing/2014/main" val="2122429815"/>
                    </a:ext>
                  </a:extLst>
                </a:gridCol>
                <a:gridCol w="4388407">
                  <a:extLst>
                    <a:ext uri="{9D8B030D-6E8A-4147-A177-3AD203B41FA5}">
                      <a16:colId xmlns:a16="http://schemas.microsoft.com/office/drawing/2014/main" val="648103439"/>
                    </a:ext>
                  </a:extLst>
                </a:gridCol>
              </a:tblGrid>
              <a:tr h="473779">
                <a:tc>
                  <a:txBody>
                    <a:bodyPr/>
                    <a:lstStyle/>
                    <a:p>
                      <a:pPr algn="ctr"/>
                      <a:r>
                        <a:rPr lang="en-IN" sz="2000" dirty="0">
                          <a:solidFill>
                            <a:schemeClr val="tx1"/>
                          </a:solidFill>
                          <a:latin typeface="Century Gothic" panose="020B0502020202020204" pitchFamily="34" charset="0"/>
                        </a:rPr>
                        <a:t>Minor AEFI </a:t>
                      </a:r>
                    </a:p>
                  </a:txBody>
                  <a:tcPr anchor="ctr"/>
                </a:tc>
                <a:tc>
                  <a:txBody>
                    <a:bodyPr/>
                    <a:lstStyle/>
                    <a:p>
                      <a:pPr algn="ctr"/>
                      <a:r>
                        <a:rPr lang="en-IN" sz="2000" dirty="0">
                          <a:solidFill>
                            <a:schemeClr val="tx1"/>
                          </a:solidFill>
                          <a:latin typeface="Century Gothic" panose="020B0502020202020204" pitchFamily="34" charset="0"/>
                        </a:rPr>
                        <a:t>Severe AEFI</a:t>
                      </a:r>
                    </a:p>
                  </a:txBody>
                  <a:tcPr anchor="ctr"/>
                </a:tc>
                <a:tc>
                  <a:txBody>
                    <a:bodyPr/>
                    <a:lstStyle/>
                    <a:p>
                      <a:pPr algn="ctr"/>
                      <a:r>
                        <a:rPr lang="en-IN" sz="2000" dirty="0">
                          <a:solidFill>
                            <a:schemeClr val="tx1"/>
                          </a:solidFill>
                          <a:latin typeface="Century Gothic" panose="020B0502020202020204" pitchFamily="34" charset="0"/>
                        </a:rPr>
                        <a:t>Serious AEFI</a:t>
                      </a:r>
                    </a:p>
                  </a:txBody>
                  <a:tcPr anchor="ctr"/>
                </a:tc>
                <a:extLst>
                  <a:ext uri="{0D108BD9-81ED-4DB2-BD59-A6C34878D82A}">
                    <a16:rowId xmlns:a16="http://schemas.microsoft.com/office/drawing/2014/main" val="2376561856"/>
                  </a:ext>
                </a:extLst>
              </a:tr>
              <a:tr h="3832299">
                <a:tc>
                  <a:txBody>
                    <a:bodyPr/>
                    <a:lstStyle/>
                    <a:p>
                      <a:pPr marL="285750" lvl="0" indent="-285750" algn="l">
                        <a:buFont typeface="Arial" panose="020B0604020202020204" pitchFamily="34" charset="0"/>
                        <a:buChar char="•"/>
                      </a:pPr>
                      <a:r>
                        <a:rPr lang="en-US" sz="2000" b="0" dirty="0">
                          <a:latin typeface="Century Gothic" panose="020B0502020202020204" pitchFamily="34" charset="0"/>
                        </a:rPr>
                        <a:t>Common, self limiting reactions</a:t>
                      </a:r>
                    </a:p>
                    <a:p>
                      <a:pPr marL="285750" lvl="0" indent="-285750" algn="l">
                        <a:buFont typeface="Arial" panose="020B0604020202020204" pitchFamily="34" charset="0"/>
                        <a:buChar char="•"/>
                      </a:pPr>
                      <a:endParaRPr lang="en-US" sz="2000" b="0" i="1" dirty="0">
                        <a:latin typeface="Century Gothic" panose="020B0502020202020204" pitchFamily="34" charset="0"/>
                      </a:endParaRPr>
                    </a:p>
                    <a:p>
                      <a:pPr marL="285750" lvl="0" indent="-285750" algn="l">
                        <a:buFont typeface="Arial" panose="020B0604020202020204" pitchFamily="34" charset="0"/>
                        <a:buChar char="•"/>
                      </a:pPr>
                      <a:r>
                        <a:rPr lang="en-US" sz="2000" b="0" i="1" dirty="0">
                          <a:latin typeface="Century Gothic" panose="020B0502020202020204" pitchFamily="34" charset="0"/>
                        </a:rPr>
                        <a:t>Examples: pain, swelling at injection site, fever, irritability, malaise etc</a:t>
                      </a:r>
                      <a:r>
                        <a:rPr lang="en-US" sz="2000" b="1" i="1" dirty="0">
                          <a:latin typeface="Century Gothic" panose="020B0502020202020204" pitchFamily="34" charset="0"/>
                        </a:rPr>
                        <a:t>.</a:t>
                      </a:r>
                    </a:p>
                    <a:p>
                      <a:pPr algn="l"/>
                      <a:endParaRPr lang="en-IN" sz="2000" dirty="0">
                        <a:latin typeface="Century Gothic" panose="020B0502020202020204" pitchFamily="34" charset="0"/>
                      </a:endParaRPr>
                    </a:p>
                  </a:txBody>
                  <a:tcPr anchor="ctr"/>
                </a:tc>
                <a:tc>
                  <a:txBody>
                    <a:bodyPr/>
                    <a:lstStyle/>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Can be disabling and rarely life threatening</a:t>
                      </a: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do not lead to long-term problems</a:t>
                      </a:r>
                    </a:p>
                    <a:p>
                      <a:pPr marL="285750" lvl="0" indent="-285750" algn="l">
                        <a:buFont typeface="Arial" panose="020B0604020202020204" pitchFamily="34" charset="0"/>
                        <a:buChar char="•"/>
                      </a:pPr>
                      <a:endParaRPr lang="en-US" sz="2000" b="0" dirty="0">
                        <a:latin typeface="Century Gothic" panose="020B0502020202020204" pitchFamily="34" charset="0"/>
                      </a:endParaRPr>
                    </a:p>
                    <a:p>
                      <a:pPr marL="285750" lvl="0" indent="-285750" algn="l">
                        <a:buFont typeface="Arial" panose="020B0604020202020204" pitchFamily="34" charset="0"/>
                        <a:buChar char="•"/>
                      </a:pPr>
                      <a:r>
                        <a:rPr lang="en-US" sz="2000" b="0" i="1" dirty="0">
                          <a:latin typeface="Century Gothic" panose="020B0502020202020204" pitchFamily="34" charset="0"/>
                        </a:rPr>
                        <a:t>Examples of severe reactions include non-hospitalized cases of anaphylaxis that has recovered, high fever (&gt;102-degree F), etc.</a:t>
                      </a:r>
                      <a:endParaRPr lang="en-US" sz="2000" b="0" dirty="0">
                        <a:latin typeface="Century Gothic" panose="020B0502020202020204" pitchFamily="34" charset="0"/>
                      </a:endParaRPr>
                    </a:p>
                    <a:p>
                      <a:pPr marL="285750" indent="-285750" algn="l">
                        <a:buFont typeface="Arial" panose="020B0604020202020204" pitchFamily="34" charset="0"/>
                        <a:buChar char="•"/>
                      </a:pPr>
                      <a:endParaRPr lang="en-IN" sz="2000" dirty="0">
                        <a:latin typeface="Century Gothic" panose="020B0502020202020204" pitchFamily="34" charset="0"/>
                      </a:endParaRPr>
                    </a:p>
                  </a:txBody>
                  <a:tcPr anchor="ctr"/>
                </a:tc>
                <a:tc>
                  <a:txBody>
                    <a:bodyPr/>
                    <a:lstStyle/>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Results in </a:t>
                      </a:r>
                      <a:r>
                        <a:rPr lang="en-US" sz="2000" b="0" i="1" dirty="0">
                          <a:latin typeface="Century Gothic" panose="020B0502020202020204" pitchFamily="34" charset="0"/>
                          <a:ea typeface="ＭＳ Ｐゴシック" pitchFamily="34" charset="-128"/>
                        </a:rPr>
                        <a:t>death</a:t>
                      </a:r>
                    </a:p>
                    <a:p>
                      <a:pPr marL="285750" lvl="0" indent="-285750" algn="l">
                        <a:buFont typeface="Arial" panose="020B0604020202020204" pitchFamily="34" charset="0"/>
                        <a:buChar char="•"/>
                      </a:pPr>
                      <a:endParaRPr lang="en-US" sz="2000" b="0" i="1" dirty="0">
                        <a:latin typeface="Century Gothic" panose="020B0502020202020204" pitchFamily="34" charset="0"/>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Requires </a:t>
                      </a:r>
                      <a:r>
                        <a:rPr lang="en-US" sz="2000" b="0" i="1" dirty="0">
                          <a:latin typeface="Century Gothic" panose="020B0502020202020204" pitchFamily="34" charset="0"/>
                          <a:ea typeface="ＭＳ Ｐゴシック" pitchFamily="34" charset="-128"/>
                        </a:rPr>
                        <a:t>inpatient hospitalization</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Results in </a:t>
                      </a:r>
                      <a:r>
                        <a:rPr lang="en-US" sz="2000" b="0" i="1" dirty="0">
                          <a:latin typeface="Century Gothic" panose="020B0502020202020204" pitchFamily="34" charset="0"/>
                          <a:ea typeface="ＭＳ Ｐゴシック" pitchFamily="34" charset="-128"/>
                        </a:rPr>
                        <a:t>persistent or significant disability</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AEFI </a:t>
                      </a:r>
                      <a:r>
                        <a:rPr lang="en-US" sz="2000" b="0" i="1" dirty="0">
                          <a:latin typeface="Century Gothic" panose="020B0502020202020204" pitchFamily="34" charset="0"/>
                          <a:ea typeface="ＭＳ Ｐゴシック" pitchFamily="34" charset="-128"/>
                        </a:rPr>
                        <a:t>cluster</a:t>
                      </a:r>
                    </a:p>
                    <a:p>
                      <a:pPr marL="285750" lvl="0" indent="-285750" algn="l">
                        <a:buFont typeface="Arial" panose="020B0604020202020204" pitchFamily="34" charset="0"/>
                        <a:buChar char="•"/>
                      </a:pPr>
                      <a:endParaRPr lang="en-US" sz="2000" b="0" i="1" dirty="0">
                        <a:latin typeface="Century Gothic" panose="020B0502020202020204" pitchFamily="34" charset="0"/>
                        <a:ea typeface="ＭＳ Ｐゴシック" pitchFamily="34" charset="-128"/>
                      </a:endParaRPr>
                    </a:p>
                    <a:p>
                      <a:pPr marL="285750" lvl="0" indent="-285750" algn="l">
                        <a:buFont typeface="Arial" panose="020B0604020202020204" pitchFamily="34" charset="0"/>
                        <a:buChar char="•"/>
                      </a:pPr>
                      <a:r>
                        <a:rPr lang="en-US" sz="2000" b="0" dirty="0">
                          <a:latin typeface="Century Gothic" panose="020B0502020202020204" pitchFamily="34" charset="0"/>
                          <a:ea typeface="ＭＳ Ｐゴシック" pitchFamily="34" charset="-128"/>
                        </a:rPr>
                        <a:t>Evokes significant </a:t>
                      </a:r>
                      <a:r>
                        <a:rPr lang="en-US" sz="2000" b="0" i="1" dirty="0">
                          <a:latin typeface="Century Gothic" panose="020B0502020202020204" pitchFamily="34" charset="0"/>
                          <a:ea typeface="ＭＳ Ｐゴシック" pitchFamily="34" charset="-128"/>
                        </a:rPr>
                        <a:t>parental/community concern</a:t>
                      </a:r>
                    </a:p>
                    <a:p>
                      <a:pPr marL="285750" indent="-285750" algn="l">
                        <a:buFont typeface="Arial" panose="020B0604020202020204" pitchFamily="34" charset="0"/>
                        <a:buChar char="•"/>
                      </a:pPr>
                      <a:endParaRPr lang="en-IN" sz="2000" dirty="0">
                        <a:latin typeface="Century Gothic" panose="020B0502020202020204" pitchFamily="34" charset="0"/>
                      </a:endParaRPr>
                    </a:p>
                  </a:txBody>
                  <a:tcPr anchor="ctr"/>
                </a:tc>
                <a:extLst>
                  <a:ext uri="{0D108BD9-81ED-4DB2-BD59-A6C34878D82A}">
                    <a16:rowId xmlns:a16="http://schemas.microsoft.com/office/drawing/2014/main" val="850575357"/>
                  </a:ext>
                </a:extLst>
              </a:tr>
            </a:tbl>
          </a:graphicData>
        </a:graphic>
      </p:graphicFrame>
      <p:sp>
        <p:nvSpPr>
          <p:cNvPr id="3" name="Rectangle 1">
            <a:extLst>
              <a:ext uri="{FF2B5EF4-FFF2-40B4-BE49-F238E27FC236}">
                <a16:creationId xmlns:a16="http://schemas.microsoft.com/office/drawing/2014/main" id="{83AA00A8-913C-4899-AE12-8A159176E03A}"/>
              </a:ext>
            </a:extLst>
          </p:cNvPr>
          <p:cNvSpPr>
            <a:spLocks noChangeArrowheads="1"/>
          </p:cNvSpPr>
          <p:nvPr/>
        </p:nvSpPr>
        <p:spPr bwMode="auto">
          <a:xfrm>
            <a:off x="581025" y="1288339"/>
            <a:ext cx="8156400" cy="40011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Century Gothic" panose="020B0502020202020204" pitchFamily="34" charset="0"/>
              </a:rPr>
              <a:t>For purpose of reporting, AEFIs can be minor, severe and serious.</a:t>
            </a:r>
          </a:p>
        </p:txBody>
      </p:sp>
      <p:sp>
        <p:nvSpPr>
          <p:cNvPr id="2" name="Date Placeholder 1">
            <a:extLst>
              <a:ext uri="{FF2B5EF4-FFF2-40B4-BE49-F238E27FC236}">
                <a16:creationId xmlns:a16="http://schemas.microsoft.com/office/drawing/2014/main" id="{39DCC9D1-A073-49D5-B5B0-0446D566D1B7}"/>
              </a:ext>
            </a:extLst>
          </p:cNvPr>
          <p:cNvSpPr>
            <a:spLocks noGrp="1"/>
          </p:cNvSpPr>
          <p:nvPr>
            <p:ph type="dt" sz="half" idx="10"/>
          </p:nvPr>
        </p:nvSpPr>
        <p:spPr/>
        <p:txBody>
          <a:bodyPr/>
          <a:lstStyle/>
          <a:p>
            <a:fld id="{F5D078DB-8042-4A95-9CFF-2169FF46A964}" type="datetime1">
              <a:rPr lang="en-IN" smtClean="0"/>
              <a:t>11-05-2021</a:t>
            </a:fld>
            <a:endParaRPr lang="en-IN"/>
          </a:p>
        </p:txBody>
      </p:sp>
      <p:sp>
        <p:nvSpPr>
          <p:cNvPr id="6" name="Slide Number Placeholder 5">
            <a:extLst>
              <a:ext uri="{FF2B5EF4-FFF2-40B4-BE49-F238E27FC236}">
                <a16:creationId xmlns:a16="http://schemas.microsoft.com/office/drawing/2014/main" id="{FA552B7D-3E2D-4E6A-AEEE-43AA15986C99}"/>
              </a:ext>
            </a:extLst>
          </p:cNvPr>
          <p:cNvSpPr>
            <a:spLocks noGrp="1"/>
          </p:cNvSpPr>
          <p:nvPr>
            <p:ph type="sldNum" sz="quarter" idx="12"/>
          </p:nvPr>
        </p:nvSpPr>
        <p:spPr/>
        <p:txBody>
          <a:bodyPr/>
          <a:lstStyle/>
          <a:p>
            <a:fld id="{9BF3F56C-11E5-4751-B662-D93305FD03B9}" type="slidenum">
              <a:rPr lang="en-IN" smtClean="0"/>
              <a:t>38</a:t>
            </a:fld>
            <a:endParaRPr lang="en-IN"/>
          </a:p>
        </p:txBody>
      </p:sp>
    </p:spTree>
    <p:extLst>
      <p:ext uri="{BB962C8B-B14F-4D97-AF65-F5344CB8AC3E}">
        <p14:creationId xmlns:p14="http://schemas.microsoft.com/office/powerpoint/2010/main" val="1949434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05B7-1417-45EF-8C0C-5D471791D0F7}"/>
              </a:ext>
            </a:extLst>
          </p:cNvPr>
          <p:cNvSpPr>
            <a:spLocks noGrp="1"/>
          </p:cNvSpPr>
          <p:nvPr>
            <p:ph type="title"/>
          </p:nvPr>
        </p:nvSpPr>
        <p:spPr>
          <a:xfrm>
            <a:off x="710100" y="973613"/>
            <a:ext cx="11029616" cy="565812"/>
          </a:xfrm>
        </p:spPr>
        <p:txBody>
          <a:bodyPr>
            <a:normAutofit fontScale="90000"/>
          </a:bodyPr>
          <a:lstStyle/>
          <a:p>
            <a:pPr algn="ctr"/>
            <a:r>
              <a:rPr lang="en-IN" dirty="0"/>
              <a:t>Preventable AEFIs</a:t>
            </a:r>
          </a:p>
        </p:txBody>
      </p:sp>
      <p:sp>
        <p:nvSpPr>
          <p:cNvPr id="3" name="Content Placeholder 2">
            <a:extLst>
              <a:ext uri="{FF2B5EF4-FFF2-40B4-BE49-F238E27FC236}">
                <a16:creationId xmlns:a16="http://schemas.microsoft.com/office/drawing/2014/main" id="{1BF23C26-52AB-4E62-8FD3-2755213520E2}"/>
              </a:ext>
            </a:extLst>
          </p:cNvPr>
          <p:cNvSpPr>
            <a:spLocks noGrp="1"/>
          </p:cNvSpPr>
          <p:nvPr>
            <p:ph idx="1"/>
          </p:nvPr>
        </p:nvSpPr>
        <p:spPr>
          <a:xfrm>
            <a:off x="581192" y="1842052"/>
            <a:ext cx="11158524" cy="4320209"/>
          </a:xfrm>
        </p:spPr>
        <p:txBody>
          <a:bodyPr>
            <a:normAutofit fontScale="77500" lnSpcReduction="20000"/>
          </a:bodyPr>
          <a:lstStyle/>
          <a:p>
            <a:pPr marL="0" indent="0" algn="just">
              <a:lnSpc>
                <a:spcPct val="107000"/>
              </a:lnSpc>
              <a:spcBef>
                <a:spcPts val="600"/>
              </a:spcBef>
              <a:spcAft>
                <a:spcPts val="600"/>
              </a:spcAft>
              <a:buNone/>
            </a:pPr>
            <a:r>
              <a:rPr lang="en-US" sz="2000" b="1" i="1" dirty="0">
                <a:effectLst/>
                <a:latin typeface="Century Gothic" panose="020B0502020202020204" pitchFamily="34" charset="0"/>
                <a:ea typeface="Calibri" panose="020F0502020204030204" pitchFamily="34" charset="0"/>
                <a:cs typeface="Arial" panose="020B0604020202020204" pitchFamily="34" charset="0"/>
              </a:rPr>
              <a:t>Anxiety reactions:</a:t>
            </a:r>
            <a:endParaRPr lang="en-IN" sz="2000" b="1" i="1" dirty="0">
              <a:effectLst/>
              <a:latin typeface="Calibri Light" panose="020F0302020204030204" pitchFamily="34" charset="0"/>
              <a:ea typeface="Calibri" panose="020F0502020204030204" pitchFamily="34" charset="0"/>
              <a:cs typeface="Mangal" panose="02040503050203030202" pitchFamily="18" charset="0"/>
            </a:endParaRPr>
          </a:p>
          <a:p>
            <a:pPr marL="342900" lvl="0" indent="-342900" algn="just">
              <a:lnSpc>
                <a:spcPct val="115000"/>
              </a:lnSpc>
              <a:spcBef>
                <a:spcPts val="975"/>
              </a:spcBef>
              <a:buFont typeface="Symbol" panose="05050102010706020507" pitchFamily="18" charset="2"/>
              <a:buChar char=""/>
            </a:pPr>
            <a:r>
              <a:rPr lang="en-IN" sz="2100" dirty="0"/>
              <a:t>Vaccinations occur in comfortable, well-ventilated and airy settings.</a:t>
            </a:r>
          </a:p>
          <a:p>
            <a:pPr marL="342900" lvl="0" indent="-342900" algn="just">
              <a:lnSpc>
                <a:spcPct val="115000"/>
              </a:lnSpc>
              <a:spcBef>
                <a:spcPts val="975"/>
              </a:spcBef>
              <a:buFont typeface="Symbol" panose="05050102010706020507" pitchFamily="18" charset="2"/>
              <a:buChar char=""/>
            </a:pPr>
            <a:r>
              <a:rPr lang="en-IN" sz="2100" dirty="0"/>
              <a:t>Beneficiaries waiting to be vaccinated do not interact with those who have been vaccinated. </a:t>
            </a:r>
          </a:p>
          <a:p>
            <a:pPr marL="342900" lvl="0" indent="-342900" algn="just">
              <a:lnSpc>
                <a:spcPct val="115000"/>
              </a:lnSpc>
              <a:spcBef>
                <a:spcPts val="975"/>
              </a:spcBef>
              <a:buFont typeface="Symbol" panose="05050102010706020507" pitchFamily="18" charset="2"/>
              <a:buChar char=""/>
            </a:pPr>
            <a:r>
              <a:rPr lang="en-IN" sz="2100" dirty="0"/>
              <a:t>Beneficiaries who seem anxious or nervous should be calmed down or their attention diverted from the process and the pain. </a:t>
            </a:r>
          </a:p>
          <a:p>
            <a:pPr marL="342900" lvl="0" indent="-342900" algn="just">
              <a:lnSpc>
                <a:spcPct val="115000"/>
              </a:lnSpc>
              <a:spcBef>
                <a:spcPts val="975"/>
              </a:spcBef>
              <a:buFont typeface="Symbol" panose="05050102010706020507" pitchFamily="18" charset="2"/>
              <a:buChar char=""/>
            </a:pPr>
            <a:r>
              <a:rPr lang="en-IN" sz="2100" dirty="0"/>
              <a:t>After vaccination, if they feel light-headed or giddy, they should be asked to lie down for some time.</a:t>
            </a:r>
          </a:p>
          <a:p>
            <a:pPr marL="0" lvl="0" indent="0" algn="just">
              <a:lnSpc>
                <a:spcPct val="115000"/>
              </a:lnSpc>
              <a:spcBef>
                <a:spcPts val="975"/>
              </a:spcBef>
              <a:buNone/>
            </a:pPr>
            <a:r>
              <a:rPr lang="en-IN" sz="2100" b="1" dirty="0"/>
              <a:t>Immunization errors:</a:t>
            </a:r>
          </a:p>
          <a:p>
            <a:pPr marL="342900" indent="-342900" algn="just">
              <a:lnSpc>
                <a:spcPct val="115000"/>
              </a:lnSpc>
              <a:spcBef>
                <a:spcPts val="975"/>
              </a:spcBef>
              <a:buFont typeface="Symbol" panose="05050102010706020507" pitchFamily="18" charset="2"/>
              <a:buChar char=""/>
            </a:pPr>
            <a:r>
              <a:rPr lang="en-IN" sz="2100" dirty="0"/>
              <a:t>Strictly adhere to safe injection practises and maintain cold chain at session site</a:t>
            </a:r>
          </a:p>
          <a:p>
            <a:pPr marL="342900" indent="-342900" algn="just">
              <a:lnSpc>
                <a:spcPct val="115000"/>
              </a:lnSpc>
              <a:spcBef>
                <a:spcPts val="975"/>
              </a:spcBef>
              <a:buFont typeface="Symbol" panose="05050102010706020507" pitchFamily="18" charset="2"/>
              <a:buChar char=""/>
            </a:pPr>
            <a:r>
              <a:rPr lang="en-IN" sz="2100" dirty="0"/>
              <a:t>Use separate AD syringes for each vaccination</a:t>
            </a:r>
          </a:p>
          <a:p>
            <a:pPr marL="342900" indent="-342900" algn="just">
              <a:lnSpc>
                <a:spcPct val="115000"/>
              </a:lnSpc>
              <a:spcBef>
                <a:spcPts val="975"/>
              </a:spcBef>
              <a:buFont typeface="Symbol" panose="05050102010706020507" pitchFamily="18" charset="2"/>
              <a:buChar char=""/>
            </a:pPr>
            <a:r>
              <a:rPr lang="en-IN" sz="2100" dirty="0"/>
              <a:t>Check vaccine vial labels before loading the syringe</a:t>
            </a:r>
          </a:p>
          <a:p>
            <a:pPr marL="342900" lvl="0" indent="-342900" algn="just">
              <a:lnSpc>
                <a:spcPct val="115000"/>
              </a:lnSpc>
              <a:spcBef>
                <a:spcPts val="975"/>
              </a:spcBef>
              <a:buFont typeface="Symbol" panose="05050102010706020507" pitchFamily="18" charset="2"/>
              <a:buChar char=""/>
            </a:pPr>
            <a:r>
              <a:rPr lang="en-IN" sz="2100" dirty="0"/>
              <a:t>Beneficiaries are screened for contraindications</a:t>
            </a:r>
          </a:p>
          <a:p>
            <a:pPr marL="342900" lvl="0" indent="-342900" algn="just">
              <a:lnSpc>
                <a:spcPct val="115000"/>
              </a:lnSpc>
              <a:spcBef>
                <a:spcPts val="975"/>
              </a:spcBef>
              <a:buFont typeface="Symbol" panose="05050102010706020507" pitchFamily="18" charset="2"/>
              <a:buChar char=""/>
            </a:pPr>
            <a:r>
              <a:rPr lang="en-IN" sz="2100" dirty="0"/>
              <a:t>Other specific precautions as per guidelines issued for specific vaccines</a:t>
            </a:r>
          </a:p>
          <a:p>
            <a:pPr marL="0" lvl="0" indent="0" algn="just">
              <a:lnSpc>
                <a:spcPct val="115000"/>
              </a:lnSpc>
              <a:spcBef>
                <a:spcPts val="975"/>
              </a:spcBef>
              <a:buNone/>
            </a:pPr>
            <a:endParaRPr lang="en-IN" sz="1800" i="1" dirty="0"/>
          </a:p>
        </p:txBody>
      </p:sp>
      <p:sp>
        <p:nvSpPr>
          <p:cNvPr id="4" name="Date Placeholder 3">
            <a:extLst>
              <a:ext uri="{FF2B5EF4-FFF2-40B4-BE49-F238E27FC236}">
                <a16:creationId xmlns:a16="http://schemas.microsoft.com/office/drawing/2014/main" id="{5CA6B12B-3DAA-4569-A9F5-2A50065AC167}"/>
              </a:ext>
            </a:extLst>
          </p:cNvPr>
          <p:cNvSpPr>
            <a:spLocks noGrp="1"/>
          </p:cNvSpPr>
          <p:nvPr>
            <p:ph type="dt" sz="half" idx="10"/>
          </p:nvPr>
        </p:nvSpPr>
        <p:spPr/>
        <p:txBody>
          <a:bodyPr/>
          <a:lstStyle/>
          <a:p>
            <a:fld id="{173B0C1D-16A9-4828-8478-EC60B518C475}" type="datetime1">
              <a:rPr lang="en-IN" smtClean="0"/>
              <a:t>11-05-2021</a:t>
            </a:fld>
            <a:endParaRPr lang="en-IN"/>
          </a:p>
        </p:txBody>
      </p:sp>
      <p:sp>
        <p:nvSpPr>
          <p:cNvPr id="5" name="Slide Number Placeholder 4">
            <a:extLst>
              <a:ext uri="{FF2B5EF4-FFF2-40B4-BE49-F238E27FC236}">
                <a16:creationId xmlns:a16="http://schemas.microsoft.com/office/drawing/2014/main" id="{9836D4F3-579E-4EAD-BDFE-2AC784FD865E}"/>
              </a:ext>
            </a:extLst>
          </p:cNvPr>
          <p:cNvSpPr>
            <a:spLocks noGrp="1"/>
          </p:cNvSpPr>
          <p:nvPr>
            <p:ph type="sldNum" sz="quarter" idx="12"/>
          </p:nvPr>
        </p:nvSpPr>
        <p:spPr/>
        <p:txBody>
          <a:bodyPr/>
          <a:lstStyle/>
          <a:p>
            <a:fld id="{9BF3F56C-11E5-4751-B662-D93305FD03B9}" type="slidenum">
              <a:rPr lang="en-IN" smtClean="0"/>
              <a:t>39</a:t>
            </a:fld>
            <a:endParaRPr lang="en-IN"/>
          </a:p>
        </p:txBody>
      </p:sp>
    </p:spTree>
    <p:extLst>
      <p:ext uri="{BB962C8B-B14F-4D97-AF65-F5344CB8AC3E}">
        <p14:creationId xmlns:p14="http://schemas.microsoft.com/office/powerpoint/2010/main" val="3976038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3074-283D-459D-A9AC-5EFF97A21824}"/>
              </a:ext>
            </a:extLst>
          </p:cNvPr>
          <p:cNvSpPr>
            <a:spLocks noGrp="1"/>
          </p:cNvSpPr>
          <p:nvPr>
            <p:ph type="title"/>
          </p:nvPr>
        </p:nvSpPr>
        <p:spPr/>
        <p:txBody>
          <a:bodyPr>
            <a:noAutofit/>
          </a:bodyPr>
          <a:lstStyle/>
          <a:p>
            <a:r>
              <a:rPr lang="en-US" sz="2400" b="1" dirty="0"/>
              <a:t>GOI fast tracks Emergency Approvals for foreign produced COVID-19 Vaccines that have been granted EUA in other countries to Expand the Basket of Vaccines for Domestic Use and Hasten the Pace and Coverage of Vaccination</a:t>
            </a:r>
            <a:br>
              <a:rPr lang="en-US" sz="2400" b="1" dirty="0"/>
            </a:br>
            <a:r>
              <a:rPr lang="en-US" sz="2000" b="1" dirty="0"/>
              <a:t>13 APR 2021</a:t>
            </a:r>
            <a:endParaRPr lang="en-IN" sz="2400" b="1" dirty="0"/>
          </a:p>
        </p:txBody>
      </p:sp>
      <p:sp>
        <p:nvSpPr>
          <p:cNvPr id="3" name="Content Placeholder 2">
            <a:extLst>
              <a:ext uri="{FF2B5EF4-FFF2-40B4-BE49-F238E27FC236}">
                <a16:creationId xmlns:a16="http://schemas.microsoft.com/office/drawing/2014/main" id="{4E41AE9F-0506-4320-8E7A-C29248B6D2B2}"/>
              </a:ext>
            </a:extLst>
          </p:cNvPr>
          <p:cNvSpPr>
            <a:spLocks noGrp="1"/>
          </p:cNvSpPr>
          <p:nvPr>
            <p:ph idx="1"/>
          </p:nvPr>
        </p:nvSpPr>
        <p:spPr/>
        <p:txBody>
          <a:bodyPr>
            <a:normAutofit/>
          </a:bodyPr>
          <a:lstStyle/>
          <a:p>
            <a:pPr algn="just">
              <a:buFont typeface="Arial" panose="020B0604020202020204" pitchFamily="34" charset="0"/>
              <a:buChar char="•"/>
            </a:pPr>
            <a:r>
              <a:rPr lang="en-IN" sz="2400" dirty="0"/>
              <a:t>The NEGVAC, after comprehensive deliberation, recommended that vaccines for COVID-19, which have been developed &amp; are being manufactured in foreign countries and which have been granted emergency approval for restricted use by </a:t>
            </a:r>
            <a:r>
              <a:rPr lang="en-IN" sz="2400" b="1" dirty="0"/>
              <a:t>USFDA, EMA, UK MHRA, PMDA Japan or which are listed in WHO (Emergency Use Listing) may be granted emergency use approval in India, </a:t>
            </a:r>
            <a:r>
              <a:rPr lang="en-IN" sz="2400" dirty="0"/>
              <a:t>mandating the requirement of post-approval parallel bridging clinical trial in place of conduct of local clinical trial as per the provisions prescribed under Second Schedule of the New Drugs &amp; Clinical Trials Rules 2019.</a:t>
            </a:r>
          </a:p>
          <a:p>
            <a:pPr algn="just">
              <a:buFont typeface="Arial" panose="020B0604020202020204" pitchFamily="34" charset="0"/>
              <a:buChar char="•"/>
            </a:pPr>
            <a:r>
              <a:rPr lang="en-IN" sz="2400" dirty="0"/>
              <a:t>Further, the first 100 beneficiaries of such foreign vaccines shall be assessed for seven days for safety outcomes before it is rolled out for further immunization programme within the country.</a:t>
            </a:r>
          </a:p>
        </p:txBody>
      </p:sp>
      <p:sp>
        <p:nvSpPr>
          <p:cNvPr id="4" name="Date Placeholder 3">
            <a:extLst>
              <a:ext uri="{FF2B5EF4-FFF2-40B4-BE49-F238E27FC236}">
                <a16:creationId xmlns:a16="http://schemas.microsoft.com/office/drawing/2014/main" id="{0236FD45-E11B-43EE-84B7-0C06E565B735}"/>
              </a:ext>
            </a:extLst>
          </p:cNvPr>
          <p:cNvSpPr>
            <a:spLocks noGrp="1"/>
          </p:cNvSpPr>
          <p:nvPr>
            <p:ph type="dt" sz="half" idx="10"/>
          </p:nvPr>
        </p:nvSpPr>
        <p:spPr/>
        <p:txBody>
          <a:bodyPr/>
          <a:lstStyle/>
          <a:p>
            <a:fld id="{73D22AF1-DBB1-43F3-83A7-498E7D5CABBE}" type="datetime1">
              <a:rPr lang="en-IN" smtClean="0"/>
              <a:t>11-05-2021</a:t>
            </a:fld>
            <a:endParaRPr lang="en-IN"/>
          </a:p>
        </p:txBody>
      </p:sp>
      <p:sp>
        <p:nvSpPr>
          <p:cNvPr id="5" name="Slide Number Placeholder 4">
            <a:extLst>
              <a:ext uri="{FF2B5EF4-FFF2-40B4-BE49-F238E27FC236}">
                <a16:creationId xmlns:a16="http://schemas.microsoft.com/office/drawing/2014/main" id="{E8142E09-86A4-4242-839A-77FDA69A8F76}"/>
              </a:ext>
            </a:extLst>
          </p:cNvPr>
          <p:cNvSpPr>
            <a:spLocks noGrp="1"/>
          </p:cNvSpPr>
          <p:nvPr>
            <p:ph type="sldNum" sz="quarter" idx="12"/>
          </p:nvPr>
        </p:nvSpPr>
        <p:spPr/>
        <p:txBody>
          <a:bodyPr/>
          <a:lstStyle/>
          <a:p>
            <a:fld id="{9BF3F56C-11E5-4751-B662-D93305FD03B9}" type="slidenum">
              <a:rPr lang="en-IN" smtClean="0"/>
              <a:t>4</a:t>
            </a:fld>
            <a:endParaRPr lang="en-IN"/>
          </a:p>
        </p:txBody>
      </p:sp>
    </p:spTree>
    <p:extLst>
      <p:ext uri="{BB962C8B-B14F-4D97-AF65-F5344CB8AC3E}">
        <p14:creationId xmlns:p14="http://schemas.microsoft.com/office/powerpoint/2010/main" val="362910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268538" y="200983"/>
            <a:ext cx="7021180"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5 Key Messages</a:t>
            </a: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128336" y="939700"/>
            <a:ext cx="12063663" cy="53952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457200" marR="0" lvl="0" indent="-381000" algn="l" defTabSz="914400" rtl="0" eaLnBrk="1" fontAlgn="auto" latinLnBrk="0" hangingPunct="1">
              <a:lnSpc>
                <a:spcPct val="100000"/>
              </a:lnSpc>
              <a:spcBef>
                <a:spcPts val="600"/>
              </a:spcBef>
              <a:spcAft>
                <a:spcPts val="0"/>
              </a:spcAft>
              <a:buClr>
                <a:srgbClr val="FF9900"/>
              </a:buClr>
              <a:buSzPts val="2400"/>
              <a:buFont typeface="Wingdings" panose="05000000000000000000" pitchFamily="2" charset="2"/>
              <a:buChar char="§"/>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Roboto Condensed Light"/>
            </a:endParaRPr>
          </a:p>
        </p:txBody>
      </p:sp>
      <p:pic>
        <p:nvPicPr>
          <p:cNvPr id="2" name="Picture 1">
            <a:extLst>
              <a:ext uri="{FF2B5EF4-FFF2-40B4-BE49-F238E27FC236}">
                <a16:creationId xmlns:a16="http://schemas.microsoft.com/office/drawing/2014/main" id="{E08C7B5B-0FC9-48E7-881D-17FE9E16975D}"/>
              </a:ext>
            </a:extLst>
          </p:cNvPr>
          <p:cNvPicPr>
            <a:picLocks noChangeAspect="1"/>
          </p:cNvPicPr>
          <p:nvPr/>
        </p:nvPicPr>
        <p:blipFill>
          <a:blip r:embed="rId2" cstate="print"/>
          <a:stretch>
            <a:fillRect/>
          </a:stretch>
        </p:blipFill>
        <p:spPr>
          <a:xfrm>
            <a:off x="128336" y="149804"/>
            <a:ext cx="6240381" cy="6507213"/>
          </a:xfrm>
          <a:prstGeom prst="rect">
            <a:avLst/>
          </a:prstGeom>
        </p:spPr>
      </p:pic>
      <p:pic>
        <p:nvPicPr>
          <p:cNvPr id="3" name="Picture 2">
            <a:extLst>
              <a:ext uri="{FF2B5EF4-FFF2-40B4-BE49-F238E27FC236}">
                <a16:creationId xmlns:a16="http://schemas.microsoft.com/office/drawing/2014/main" id="{DFCA003B-DCA8-491B-9834-FBD2374F4262}"/>
              </a:ext>
            </a:extLst>
          </p:cNvPr>
          <p:cNvPicPr>
            <a:picLocks noChangeAspect="1"/>
          </p:cNvPicPr>
          <p:nvPr/>
        </p:nvPicPr>
        <p:blipFill>
          <a:blip r:embed="rId3" cstate="print"/>
          <a:stretch>
            <a:fillRect/>
          </a:stretch>
        </p:blipFill>
        <p:spPr>
          <a:xfrm>
            <a:off x="6508919" y="109606"/>
            <a:ext cx="5554745" cy="6547411"/>
          </a:xfrm>
          <a:prstGeom prst="rect">
            <a:avLst/>
          </a:prstGeom>
        </p:spPr>
      </p:pic>
    </p:spTree>
    <p:extLst>
      <p:ext uri="{BB962C8B-B14F-4D97-AF65-F5344CB8AC3E}">
        <p14:creationId xmlns:p14="http://schemas.microsoft.com/office/powerpoint/2010/main" val="2138191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F0C5-9DC2-4B53-A4FE-15A6381D4530}"/>
              </a:ext>
            </a:extLst>
          </p:cNvPr>
          <p:cNvSpPr>
            <a:spLocks noGrp="1"/>
          </p:cNvSpPr>
          <p:nvPr>
            <p:ph type="title"/>
          </p:nvPr>
        </p:nvSpPr>
        <p:spPr>
          <a:xfrm>
            <a:off x="581192" y="1050305"/>
            <a:ext cx="11029616" cy="503792"/>
          </a:xfrm>
        </p:spPr>
        <p:txBody>
          <a:bodyPr>
            <a:noAutofit/>
          </a:bodyPr>
          <a:lstStyle/>
          <a:p>
            <a:pPr algn="ctr"/>
            <a:r>
              <a:rPr lang="en-IN" sz="3800" dirty="0"/>
              <a:t>MANAGING AEFI	</a:t>
            </a:r>
          </a:p>
        </p:txBody>
      </p:sp>
      <p:sp>
        <p:nvSpPr>
          <p:cNvPr id="3" name="Content Placeholder 2">
            <a:extLst>
              <a:ext uri="{FF2B5EF4-FFF2-40B4-BE49-F238E27FC236}">
                <a16:creationId xmlns:a16="http://schemas.microsoft.com/office/drawing/2014/main" id="{D6B2574A-F98B-436F-82A7-B0D98CAFD83D}"/>
              </a:ext>
            </a:extLst>
          </p:cNvPr>
          <p:cNvSpPr>
            <a:spLocks noGrp="1"/>
          </p:cNvSpPr>
          <p:nvPr>
            <p:ph idx="1"/>
          </p:nvPr>
        </p:nvSpPr>
        <p:spPr>
          <a:xfrm>
            <a:off x="673957" y="1847146"/>
            <a:ext cx="11029615" cy="4407880"/>
          </a:xfrm>
        </p:spPr>
        <p:txBody>
          <a:bodyPr>
            <a:normAutofit lnSpcReduction="10000"/>
          </a:bodyPr>
          <a:lstStyle/>
          <a:p>
            <a:r>
              <a:rPr lang="en-IN" sz="1800" dirty="0">
                <a:solidFill>
                  <a:schemeClr val="tx1"/>
                </a:solidFill>
                <a:latin typeface="Century Gothic" panose="020B0502020202020204" pitchFamily="34" charset="0"/>
                <a:cs typeface="Arial" panose="020B0604020202020204" pitchFamily="34" charset="0"/>
              </a:rPr>
              <a:t>Ensure all vaccine recipients wait at the session site for 30 minutes after vaccination</a:t>
            </a:r>
            <a:endParaRPr lang="en-US" sz="1800" dirty="0">
              <a:solidFill>
                <a:schemeClr val="tx1"/>
              </a:solidFill>
              <a:latin typeface="Century Gothic" panose="020B0502020202020204" pitchFamily="34" charset="0"/>
              <a:cs typeface="Arial" panose="020B0604020202020204" pitchFamily="34" charset="0"/>
            </a:endParaRPr>
          </a:p>
          <a:p>
            <a:r>
              <a:rPr lang="en-IN" sz="1800" dirty="0">
                <a:solidFill>
                  <a:schemeClr val="tx1"/>
                </a:solidFill>
                <a:latin typeface="Century Gothic" panose="020B0502020202020204" pitchFamily="34" charset="0"/>
                <a:cs typeface="Arial" panose="020B0604020202020204" pitchFamily="34" charset="0"/>
              </a:rPr>
              <a:t>After vaccination, inform the vaccine recipient</a:t>
            </a:r>
          </a:p>
          <a:p>
            <a:pPr lvl="1">
              <a:buClr>
                <a:srgbClr val="FF9900"/>
              </a:buClr>
              <a:buFont typeface="Wingdings" panose="05000000000000000000" pitchFamily="2" charset="2"/>
              <a:buChar char="§"/>
            </a:pPr>
            <a:r>
              <a:rPr lang="en-IN" dirty="0">
                <a:solidFill>
                  <a:schemeClr val="tx1"/>
                </a:solidFill>
                <a:latin typeface="Century Gothic" panose="020B0502020202020204" pitchFamily="34" charset="0"/>
                <a:cs typeface="Arial" panose="020B0604020202020204" pitchFamily="34" charset="0"/>
              </a:rPr>
              <a:t>About minor events which may occur - </a:t>
            </a:r>
            <a:r>
              <a:rPr lang="en-US" dirty="0">
                <a:solidFill>
                  <a:schemeClr val="tx1"/>
                </a:solidFill>
                <a:latin typeface="Century Gothic" panose="020B0502020202020204" pitchFamily="34" charset="0"/>
                <a:cs typeface="Arial" panose="020B0604020202020204" pitchFamily="34" charset="0"/>
              </a:rPr>
              <a:t>mild to moderate fever, local pain and swelling at injection site, malaise etc.</a:t>
            </a:r>
          </a:p>
          <a:p>
            <a:pPr lvl="2">
              <a:buClr>
                <a:srgbClr val="FF9900"/>
              </a:buClr>
              <a:buFont typeface="Calibri" panose="020F0502020204030204" pitchFamily="34" charset="0"/>
              <a:buChar char="−"/>
            </a:pPr>
            <a:r>
              <a:rPr lang="en-US" sz="1800" dirty="0">
                <a:solidFill>
                  <a:schemeClr val="tx1"/>
                </a:solidFill>
                <a:latin typeface="Century Gothic" panose="020B0502020202020204" pitchFamily="34" charset="0"/>
                <a:cs typeface="Arial" panose="020B0604020202020204" pitchFamily="34" charset="0"/>
              </a:rPr>
              <a:t>Tablet Paracetamol SOS with a minimum interval of 6 hours between two doses</a:t>
            </a:r>
          </a:p>
          <a:p>
            <a:pPr lvl="2">
              <a:buClr>
                <a:srgbClr val="FF9900"/>
              </a:buClr>
              <a:buFont typeface="Calibri" panose="020F0502020204030204" pitchFamily="34" charset="0"/>
              <a:buChar char="−"/>
            </a:pPr>
            <a:r>
              <a:rPr lang="en-US" sz="1800" dirty="0">
                <a:solidFill>
                  <a:schemeClr val="tx1"/>
                </a:solidFill>
                <a:latin typeface="Century Gothic" panose="020B0502020202020204" pitchFamily="34" charset="0"/>
                <a:cs typeface="Arial" panose="020B0604020202020204" pitchFamily="34" charset="0"/>
              </a:rPr>
              <a:t>Visit nearest health facility, if minor adverse event persists beyond 2-3 days</a:t>
            </a:r>
          </a:p>
          <a:p>
            <a:pPr lvl="1">
              <a:buClr>
                <a:srgbClr val="FF9900"/>
              </a:buClr>
              <a:buFont typeface="Wingdings" panose="05000000000000000000" pitchFamily="2" charset="2"/>
              <a:buChar char="§"/>
            </a:pPr>
            <a:r>
              <a:rPr lang="en-US" dirty="0">
                <a:solidFill>
                  <a:schemeClr val="tx1"/>
                </a:solidFill>
                <a:latin typeface="Century Gothic" panose="020B0502020202020204" pitchFamily="34" charset="0"/>
                <a:cs typeface="Arial" panose="020B0604020202020204" pitchFamily="34" charset="0"/>
              </a:rPr>
              <a:t>For any other severe / serious event, immediately refer to a secondary or tertiary care health facility </a:t>
            </a:r>
          </a:p>
          <a:p>
            <a:pPr lvl="0"/>
            <a:r>
              <a:rPr lang="en-US" sz="1800" dirty="0">
                <a:solidFill>
                  <a:schemeClr val="tx1"/>
                </a:solidFill>
                <a:latin typeface="Century Gothic" panose="020B0502020202020204" pitchFamily="34" charset="0"/>
                <a:cs typeface="Arial" panose="020B0604020202020204" pitchFamily="34" charset="0"/>
              </a:rPr>
              <a:t>An anaphylaxis kit with injection adrenaline within expiry date should be available at the outreach session site</a:t>
            </a:r>
          </a:p>
          <a:p>
            <a:pPr lvl="0"/>
            <a:r>
              <a:rPr lang="en-US" sz="1800" dirty="0">
                <a:solidFill>
                  <a:schemeClr val="tx1"/>
                </a:solidFill>
                <a:latin typeface="Century Gothic" panose="020B0502020202020204" pitchFamily="34" charset="0"/>
                <a:cs typeface="Arial" panose="020B0604020202020204" pitchFamily="34" charset="0"/>
              </a:rPr>
              <a:t>Use anaphylaxis kits available at the session site for immediate management of suspected anaphylaxis.</a:t>
            </a:r>
          </a:p>
          <a:p>
            <a:pPr lvl="0"/>
            <a:r>
              <a:rPr lang="en-US" sz="1800" dirty="0">
                <a:solidFill>
                  <a:schemeClr val="tx1"/>
                </a:solidFill>
                <a:latin typeface="Century Gothic" panose="020B0502020202020204" pitchFamily="34" charset="0"/>
                <a:cs typeface="Arial" panose="020B0604020202020204" pitchFamily="34" charset="0"/>
              </a:rPr>
              <a:t>Contact numbers of ambulance services should be available with the vaccinator team </a:t>
            </a:r>
            <a:r>
              <a:rPr lang="en-IN" sz="1800" dirty="0">
                <a:solidFill>
                  <a:schemeClr val="tx1"/>
                </a:solidFill>
                <a:latin typeface="Century Gothic" panose="020B0502020202020204" pitchFamily="34" charset="0"/>
                <a:cs typeface="Arial" panose="020B0604020202020204" pitchFamily="34" charset="0"/>
              </a:rPr>
              <a:t>(102, 108 etc)</a:t>
            </a:r>
            <a:endParaRPr lang="en-US" sz="1800" dirty="0">
              <a:solidFill>
                <a:schemeClr val="tx1"/>
              </a:solidFill>
              <a:latin typeface="Century Gothic" panose="020B0502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720EE165-0DEC-486B-8F86-C3C77BE2E486}"/>
              </a:ext>
            </a:extLst>
          </p:cNvPr>
          <p:cNvSpPr>
            <a:spLocks noGrp="1"/>
          </p:cNvSpPr>
          <p:nvPr>
            <p:ph type="dt" sz="half" idx="10"/>
          </p:nvPr>
        </p:nvSpPr>
        <p:spPr/>
        <p:txBody>
          <a:bodyPr/>
          <a:lstStyle/>
          <a:p>
            <a:fld id="{884755A6-182C-49F0-A8E2-5C7B8D1D44A3}" type="datetime1">
              <a:rPr lang="en-IN" smtClean="0"/>
              <a:t>11-05-2021</a:t>
            </a:fld>
            <a:endParaRPr lang="en-IN"/>
          </a:p>
        </p:txBody>
      </p:sp>
      <p:sp>
        <p:nvSpPr>
          <p:cNvPr id="5" name="Slide Number Placeholder 4">
            <a:extLst>
              <a:ext uri="{FF2B5EF4-FFF2-40B4-BE49-F238E27FC236}">
                <a16:creationId xmlns:a16="http://schemas.microsoft.com/office/drawing/2014/main" id="{643142AE-22AE-40E5-A2BC-2530EFC556B9}"/>
              </a:ext>
            </a:extLst>
          </p:cNvPr>
          <p:cNvSpPr>
            <a:spLocks noGrp="1"/>
          </p:cNvSpPr>
          <p:nvPr>
            <p:ph type="sldNum" sz="quarter" idx="12"/>
          </p:nvPr>
        </p:nvSpPr>
        <p:spPr/>
        <p:txBody>
          <a:bodyPr/>
          <a:lstStyle/>
          <a:p>
            <a:fld id="{9BF3F56C-11E5-4751-B662-D93305FD03B9}" type="slidenum">
              <a:rPr lang="en-IN" smtClean="0"/>
              <a:t>41</a:t>
            </a:fld>
            <a:endParaRPr lang="en-IN"/>
          </a:p>
        </p:txBody>
      </p:sp>
    </p:spTree>
    <p:extLst>
      <p:ext uri="{BB962C8B-B14F-4D97-AF65-F5344CB8AC3E}">
        <p14:creationId xmlns:p14="http://schemas.microsoft.com/office/powerpoint/2010/main" val="2882902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35AE-5206-4AF0-940D-E4BC6C37697B}"/>
              </a:ext>
            </a:extLst>
          </p:cNvPr>
          <p:cNvSpPr>
            <a:spLocks noGrp="1"/>
          </p:cNvSpPr>
          <p:nvPr>
            <p:ph type="title"/>
          </p:nvPr>
        </p:nvSpPr>
        <p:spPr>
          <a:xfrm>
            <a:off x="660636" y="920376"/>
            <a:ext cx="11029616" cy="557785"/>
          </a:xfrm>
        </p:spPr>
        <p:txBody>
          <a:bodyPr/>
          <a:lstStyle/>
          <a:p>
            <a:r>
              <a:rPr lang="en-IN" sz="2800" dirty="0"/>
              <a:t>Initial management of Anaphylaxis</a:t>
            </a:r>
            <a:endParaRPr lang="en-IN" dirty="0"/>
          </a:p>
        </p:txBody>
      </p:sp>
      <p:sp>
        <p:nvSpPr>
          <p:cNvPr id="3" name="Content Placeholder 2">
            <a:extLst>
              <a:ext uri="{FF2B5EF4-FFF2-40B4-BE49-F238E27FC236}">
                <a16:creationId xmlns:a16="http://schemas.microsoft.com/office/drawing/2014/main" id="{4C763E99-931C-4162-B5EB-C48AEA977DB8}"/>
              </a:ext>
            </a:extLst>
          </p:cNvPr>
          <p:cNvSpPr>
            <a:spLocks noGrp="1"/>
          </p:cNvSpPr>
          <p:nvPr>
            <p:ph idx="1"/>
          </p:nvPr>
        </p:nvSpPr>
        <p:spPr>
          <a:xfrm>
            <a:off x="501748" y="1776320"/>
            <a:ext cx="6380143" cy="4505209"/>
          </a:xfrm>
        </p:spPr>
        <p:txBody>
          <a:bodyPr>
            <a:normAutofit fontScale="70000" lnSpcReduction="20000"/>
          </a:bodyPr>
          <a:lstStyle/>
          <a:p>
            <a:pPr marL="0" lvl="0" indent="0" algn="l">
              <a:lnSpc>
                <a:spcPct val="115000"/>
              </a:lnSpc>
              <a:spcBef>
                <a:spcPts val="975"/>
              </a:spcBef>
              <a:buNone/>
            </a:pPr>
            <a:r>
              <a:rPr lang="en-US" sz="2200" b="1" dirty="0">
                <a:latin typeface="Century Gothic" panose="020B0502020202020204" pitchFamily="34" charset="0"/>
                <a:cs typeface="Arial" panose="020B0604020202020204" pitchFamily="34" charset="0"/>
              </a:rPr>
              <a:t>Suspected anaphylaxis:</a:t>
            </a:r>
          </a:p>
          <a:p>
            <a:pPr marL="342900" lvl="0" indent="-342900" algn="l">
              <a:lnSpc>
                <a:spcPct val="115000"/>
              </a:lnSpc>
              <a:spcBef>
                <a:spcPts val="975"/>
              </a:spcBef>
              <a:buFont typeface="Symbol" panose="05050102010706020507" pitchFamily="18" charset="2"/>
              <a:buChar char=""/>
            </a:pPr>
            <a:r>
              <a:rPr lang="en-US" sz="2200" dirty="0">
                <a:latin typeface="Century Gothic" panose="020B0502020202020204" pitchFamily="34" charset="0"/>
                <a:cs typeface="Arial" panose="020B0604020202020204" pitchFamily="34" charset="0"/>
              </a:rPr>
              <a:t>Early onset and rapid progression of symptom</a:t>
            </a:r>
          </a:p>
          <a:p>
            <a:pPr marL="342900" lvl="0" indent="-342900" algn="l">
              <a:lnSpc>
                <a:spcPct val="115000"/>
              </a:lnSpc>
              <a:spcBef>
                <a:spcPts val="975"/>
              </a:spcBef>
              <a:buFont typeface="Symbol" panose="05050102010706020507" pitchFamily="18" charset="2"/>
              <a:buChar char=""/>
            </a:pPr>
            <a:r>
              <a:rPr lang="en-US" sz="2200" b="1" dirty="0">
                <a:solidFill>
                  <a:srgbClr val="7030A0"/>
                </a:solidFill>
                <a:latin typeface="Century Gothic" panose="020B0502020202020204" pitchFamily="34" charset="0"/>
                <a:cs typeface="Arial" panose="020B0604020202020204" pitchFamily="34" charset="0"/>
              </a:rPr>
              <a:t>at least one sign/symptom related to at least two of the following three systems </a:t>
            </a:r>
            <a:endParaRPr lang="en-IN" sz="2200" b="1" dirty="0">
              <a:solidFill>
                <a:srgbClr val="7030A0"/>
              </a:solidFill>
              <a:latin typeface="Century Gothic" panose="020B0502020202020204" pitchFamily="34" charset="0"/>
              <a:cs typeface="Arial" panose="020B0604020202020204" pitchFamily="34" charset="0"/>
            </a:endParaRP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respiratory (s</a:t>
            </a:r>
            <a:r>
              <a:rPr lang="en-IN" sz="2200" dirty="0">
                <a:latin typeface="Century Gothic" panose="020B0502020202020204" pitchFamily="34" charset="0"/>
                <a:cs typeface="Arial" panose="020B0604020202020204" pitchFamily="34" charset="0"/>
              </a:rPr>
              <a:t>welling of tongue, lip, throat; noisy breathing or difficulty in breathing with harsh sounds/whistling/rattling sound in chest, bluish discoloration of arms and legs, tongue, ears, lips, etc.)</a:t>
            </a: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cardiovascular (f</a:t>
            </a:r>
            <a:r>
              <a:rPr lang="en-IN" sz="2200" dirty="0" err="1">
                <a:latin typeface="Century Gothic" panose="020B0502020202020204" pitchFamily="34" charset="0"/>
                <a:cs typeface="Arial" panose="020B0604020202020204" pitchFamily="34" charset="0"/>
              </a:rPr>
              <a:t>ainting</a:t>
            </a:r>
            <a:r>
              <a:rPr lang="en-IN" sz="2200" dirty="0">
                <a:latin typeface="Century Gothic" panose="020B0502020202020204" pitchFamily="34" charset="0"/>
                <a:cs typeface="Arial" panose="020B0604020202020204" pitchFamily="34" charset="0"/>
              </a:rPr>
              <a:t>, decreased level /loss of consciousness, low blood pressure, increased heart rate, palpitation)</a:t>
            </a:r>
          </a:p>
          <a:p>
            <a:pPr marL="742950" lvl="1" indent="-285750" algn="just">
              <a:lnSpc>
                <a:spcPct val="115000"/>
              </a:lnSpc>
              <a:spcBef>
                <a:spcPts val="975"/>
              </a:spcBef>
              <a:buFont typeface="Courier New" panose="02070309020205020404" pitchFamily="49" charset="0"/>
              <a:buChar char="o"/>
            </a:pPr>
            <a:r>
              <a:rPr lang="en-US" sz="2200" dirty="0">
                <a:latin typeface="Century Gothic" panose="020B0502020202020204" pitchFamily="34" charset="0"/>
                <a:cs typeface="Arial" panose="020B0604020202020204" pitchFamily="34" charset="0"/>
              </a:rPr>
              <a:t>dermatological/mucosal (skin-related like r</a:t>
            </a:r>
            <a:r>
              <a:rPr lang="en-IN" sz="2200" dirty="0" err="1">
                <a:latin typeface="Century Gothic" panose="020B0502020202020204" pitchFamily="34" charset="0"/>
                <a:cs typeface="Arial" panose="020B0604020202020204" pitchFamily="34" charset="0"/>
              </a:rPr>
              <a:t>aised</a:t>
            </a:r>
            <a:r>
              <a:rPr lang="en-IN" sz="2200" dirty="0">
                <a:latin typeface="Century Gothic" panose="020B0502020202020204" pitchFamily="34" charset="0"/>
                <a:cs typeface="Arial" panose="020B0604020202020204" pitchFamily="34" charset="0"/>
              </a:rPr>
              <a:t> red skin lesion, rash with itching over body, itchy/ painful swelling of subcutaneous tissues such as upper eyelids, lips, tongue, face etc.)</a:t>
            </a:r>
          </a:p>
        </p:txBody>
      </p:sp>
      <p:pic>
        <p:nvPicPr>
          <p:cNvPr id="4" name="Picture 3">
            <a:extLst>
              <a:ext uri="{FF2B5EF4-FFF2-40B4-BE49-F238E27FC236}">
                <a16:creationId xmlns:a16="http://schemas.microsoft.com/office/drawing/2014/main" id="{A22AABA3-AEF9-4E11-9CE2-BC51B58A0E16}"/>
              </a:ext>
            </a:extLst>
          </p:cNvPr>
          <p:cNvPicPr/>
          <p:nvPr/>
        </p:nvPicPr>
        <p:blipFill rotWithShape="1">
          <a:blip r:embed="rId2" cstate="print">
            <a:extLst>
              <a:ext uri="{28A0092B-C50C-407E-A947-70E740481C1C}">
                <a14:useLocalDpi xmlns:a14="http://schemas.microsoft.com/office/drawing/2010/main" val="0"/>
              </a:ext>
            </a:extLst>
          </a:blip>
          <a:srcRect l="10612" r="14098" b="-1"/>
          <a:stretch/>
        </p:blipFill>
        <p:spPr>
          <a:xfrm>
            <a:off x="7307656" y="954157"/>
            <a:ext cx="4382596" cy="4704574"/>
          </a:xfrm>
          <a:prstGeom prst="rect">
            <a:avLst/>
          </a:prstGeom>
        </p:spPr>
      </p:pic>
      <p:sp>
        <p:nvSpPr>
          <p:cNvPr id="5" name="TextBox 4">
            <a:extLst>
              <a:ext uri="{FF2B5EF4-FFF2-40B4-BE49-F238E27FC236}">
                <a16:creationId xmlns:a16="http://schemas.microsoft.com/office/drawing/2014/main" id="{8E225F59-E8D6-47FF-A3FC-129510896F30}"/>
              </a:ext>
            </a:extLst>
          </p:cNvPr>
          <p:cNvSpPr txBox="1"/>
          <p:nvPr/>
        </p:nvSpPr>
        <p:spPr>
          <a:xfrm>
            <a:off x="7040778" y="5735145"/>
            <a:ext cx="4382596" cy="892552"/>
          </a:xfrm>
          <a:prstGeom prst="rect">
            <a:avLst/>
          </a:prstGeom>
          <a:noFill/>
        </p:spPr>
        <p:txBody>
          <a:bodyPr wrap="square" rtlCol="0">
            <a:spAutoFit/>
          </a:bodyPr>
          <a:lstStyle/>
          <a:p>
            <a:pPr algn="ctr"/>
            <a:r>
              <a:rPr lang="en-IN" sz="1900" dirty="0">
                <a:latin typeface="Century Gothic" panose="020B0502020202020204" pitchFamily="34" charset="0"/>
                <a:ea typeface="+mj-ea"/>
                <a:cs typeface="Arial" panose="020B0604020202020204" pitchFamily="34" charset="0"/>
              </a:rPr>
              <a:t>Figure 2: Anaphylaxis Kit with instructions manual</a:t>
            </a:r>
          </a:p>
          <a:p>
            <a:pPr algn="ctr"/>
            <a:endParaRPr lang="en-IN" sz="1400" b="1" dirty="0"/>
          </a:p>
        </p:txBody>
      </p:sp>
      <p:sp>
        <p:nvSpPr>
          <p:cNvPr id="6" name="Date Placeholder 5">
            <a:extLst>
              <a:ext uri="{FF2B5EF4-FFF2-40B4-BE49-F238E27FC236}">
                <a16:creationId xmlns:a16="http://schemas.microsoft.com/office/drawing/2014/main" id="{C47F8840-DBA9-4273-94C7-EBEB5E063ECE}"/>
              </a:ext>
            </a:extLst>
          </p:cNvPr>
          <p:cNvSpPr>
            <a:spLocks noGrp="1"/>
          </p:cNvSpPr>
          <p:nvPr>
            <p:ph type="dt" sz="half" idx="10"/>
          </p:nvPr>
        </p:nvSpPr>
        <p:spPr/>
        <p:txBody>
          <a:bodyPr/>
          <a:lstStyle/>
          <a:p>
            <a:fld id="{0199341F-976C-4F64-A43E-25B868DD2FDF}" type="datetime1">
              <a:rPr lang="en-IN" smtClean="0"/>
              <a:t>11-05-2021</a:t>
            </a:fld>
            <a:endParaRPr lang="en-IN"/>
          </a:p>
        </p:txBody>
      </p:sp>
      <p:sp>
        <p:nvSpPr>
          <p:cNvPr id="7" name="Slide Number Placeholder 6">
            <a:extLst>
              <a:ext uri="{FF2B5EF4-FFF2-40B4-BE49-F238E27FC236}">
                <a16:creationId xmlns:a16="http://schemas.microsoft.com/office/drawing/2014/main" id="{F4EA6002-BF14-4DE1-BE88-2C307F723D39}"/>
              </a:ext>
            </a:extLst>
          </p:cNvPr>
          <p:cNvSpPr>
            <a:spLocks noGrp="1"/>
          </p:cNvSpPr>
          <p:nvPr>
            <p:ph type="sldNum" sz="quarter" idx="12"/>
          </p:nvPr>
        </p:nvSpPr>
        <p:spPr/>
        <p:txBody>
          <a:bodyPr/>
          <a:lstStyle/>
          <a:p>
            <a:fld id="{9BF3F56C-11E5-4751-B662-D93305FD03B9}" type="slidenum">
              <a:rPr lang="en-IN" smtClean="0"/>
              <a:t>42</a:t>
            </a:fld>
            <a:endParaRPr lang="en-IN"/>
          </a:p>
        </p:txBody>
      </p:sp>
    </p:spTree>
    <p:extLst>
      <p:ext uri="{BB962C8B-B14F-4D97-AF65-F5344CB8AC3E}">
        <p14:creationId xmlns:p14="http://schemas.microsoft.com/office/powerpoint/2010/main" val="2441309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3510-DB27-46D7-88F1-4FB2C0A81EE1}"/>
              </a:ext>
            </a:extLst>
          </p:cNvPr>
          <p:cNvSpPr>
            <a:spLocks noGrp="1"/>
          </p:cNvSpPr>
          <p:nvPr>
            <p:ph type="title"/>
          </p:nvPr>
        </p:nvSpPr>
        <p:spPr>
          <a:xfrm>
            <a:off x="581192" y="170245"/>
            <a:ext cx="11029616" cy="485687"/>
          </a:xfrm>
        </p:spPr>
        <p:txBody>
          <a:bodyPr>
            <a:normAutofit/>
          </a:bodyPr>
          <a:lstStyle/>
          <a:p>
            <a:pPr algn="ctr"/>
            <a:r>
              <a:rPr lang="en-IN" sz="2800" dirty="0"/>
              <a:t>Initial management of Anaphylaxis</a:t>
            </a:r>
            <a:endParaRPr lang="en-IN" dirty="0"/>
          </a:p>
        </p:txBody>
      </p:sp>
      <p:sp>
        <p:nvSpPr>
          <p:cNvPr id="3" name="Content Placeholder 2">
            <a:extLst>
              <a:ext uri="{FF2B5EF4-FFF2-40B4-BE49-F238E27FC236}">
                <a16:creationId xmlns:a16="http://schemas.microsoft.com/office/drawing/2014/main" id="{13D3C195-A186-4014-AAE2-A0BBBFA5B64C}"/>
              </a:ext>
            </a:extLst>
          </p:cNvPr>
          <p:cNvSpPr>
            <a:spLocks noGrp="1"/>
          </p:cNvSpPr>
          <p:nvPr>
            <p:ph idx="1"/>
          </p:nvPr>
        </p:nvSpPr>
        <p:spPr>
          <a:xfrm>
            <a:off x="581192" y="1217144"/>
            <a:ext cx="7542391" cy="485687"/>
          </a:xfrm>
        </p:spPr>
        <p:txBody>
          <a:bodyPr>
            <a:normAutofit/>
          </a:bodyPr>
          <a:lstStyle/>
          <a:p>
            <a:pPr marL="0" indent="0">
              <a:buNone/>
            </a:pPr>
            <a:r>
              <a:rPr lang="en-US" sz="1900" dirty="0">
                <a:latin typeface="Century Gothic" panose="020B0502020202020204" pitchFamily="34" charset="0"/>
                <a:cs typeface="Arial" panose="020B0604020202020204" pitchFamily="34" charset="0"/>
              </a:rPr>
              <a:t>Adrenaline is the drug of choice to treat anaphylaxis</a:t>
            </a:r>
            <a:endParaRPr lang="en-IN" sz="1900" dirty="0">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59B120-C776-46DD-8390-38B090F2D5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85247" y="2080590"/>
            <a:ext cx="4597303" cy="3684102"/>
          </a:xfrm>
          <a:prstGeom prst="rect">
            <a:avLst/>
          </a:prstGeom>
          <a:noFill/>
          <a:ln w="28575">
            <a:noFill/>
          </a:ln>
        </p:spPr>
      </p:pic>
      <p:graphicFrame>
        <p:nvGraphicFramePr>
          <p:cNvPr id="5" name="Table 4">
            <a:extLst>
              <a:ext uri="{FF2B5EF4-FFF2-40B4-BE49-F238E27FC236}">
                <a16:creationId xmlns:a16="http://schemas.microsoft.com/office/drawing/2014/main" id="{74914F00-F6BE-4663-ACE0-B71B82B11EB3}"/>
              </a:ext>
            </a:extLst>
          </p:cNvPr>
          <p:cNvGraphicFramePr>
            <a:graphicFrameLocks noGrp="1"/>
          </p:cNvGraphicFramePr>
          <p:nvPr/>
        </p:nvGraphicFramePr>
        <p:xfrm>
          <a:off x="203199" y="2080590"/>
          <a:ext cx="7211074" cy="3684103"/>
        </p:xfrm>
        <a:graphic>
          <a:graphicData uri="http://schemas.openxmlformats.org/drawingml/2006/table">
            <a:tbl>
              <a:tblPr firstRow="1" bandRow="1">
                <a:tableStyleId>{5C22544A-7EE6-4342-B048-85BDC9FD1C3A}</a:tableStyleId>
              </a:tblPr>
              <a:tblGrid>
                <a:gridCol w="1679999">
                  <a:extLst>
                    <a:ext uri="{9D8B030D-6E8A-4147-A177-3AD203B41FA5}">
                      <a16:colId xmlns:a16="http://schemas.microsoft.com/office/drawing/2014/main" val="1384699317"/>
                    </a:ext>
                  </a:extLst>
                </a:gridCol>
                <a:gridCol w="1809230">
                  <a:extLst>
                    <a:ext uri="{9D8B030D-6E8A-4147-A177-3AD203B41FA5}">
                      <a16:colId xmlns:a16="http://schemas.microsoft.com/office/drawing/2014/main" val="885419935"/>
                    </a:ext>
                  </a:extLst>
                </a:gridCol>
                <a:gridCol w="3721845">
                  <a:extLst>
                    <a:ext uri="{9D8B030D-6E8A-4147-A177-3AD203B41FA5}">
                      <a16:colId xmlns:a16="http://schemas.microsoft.com/office/drawing/2014/main" val="788462024"/>
                    </a:ext>
                  </a:extLst>
                </a:gridCol>
              </a:tblGrid>
              <a:tr h="1139662">
                <a:tc>
                  <a:txBody>
                    <a:bodyPr/>
                    <a:lstStyle/>
                    <a:p>
                      <a:pPr algn="l">
                        <a:lnSpc>
                          <a:spcPct val="115000"/>
                        </a:lnSpc>
                        <a:spcBef>
                          <a:spcPts val="975"/>
                        </a:spcBef>
                      </a:pPr>
                      <a:r>
                        <a:rPr lang="en-US" sz="2000" dirty="0">
                          <a:solidFill>
                            <a:schemeClr val="tx1"/>
                          </a:solidFill>
                          <a:effectLst/>
                          <a:latin typeface="Century Gothic" panose="020B0502020202020204" pitchFamily="34" charset="0"/>
                        </a:rPr>
                        <a:t>Age (in years)</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IN" sz="2000" dirty="0">
                          <a:solidFill>
                            <a:schemeClr val="tx1"/>
                          </a:solidFill>
                          <a:effectLst/>
                          <a:latin typeface="Century Gothic" panose="020B0502020202020204" pitchFamily="34" charset="0"/>
                        </a:rPr>
                        <a:t>Needle for intramuscular injection </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IN" sz="2000" dirty="0">
                          <a:solidFill>
                            <a:schemeClr val="tx1"/>
                          </a:solidFill>
                          <a:effectLst/>
                          <a:latin typeface="Century Gothic" panose="020B0502020202020204" pitchFamily="34" charset="0"/>
                        </a:rPr>
                        <a:t>Age specific dose of adrenaline (1:1000) </a:t>
                      </a:r>
                      <a:r>
                        <a:rPr lang="en-US" sz="2000" dirty="0">
                          <a:solidFill>
                            <a:schemeClr val="tx1"/>
                          </a:solidFill>
                          <a:effectLst/>
                          <a:latin typeface="Century Gothic" panose="020B0502020202020204" pitchFamily="34" charset="0"/>
                        </a:rPr>
                        <a:t>in ml (tuberculin) or units (insulin)</a:t>
                      </a:r>
                      <a:endParaRPr lang="en-IN" sz="2000" dirty="0">
                        <a:solidFill>
                          <a:schemeClr val="tx1"/>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978081925"/>
                  </a:ext>
                </a:extLst>
              </a:tr>
              <a:tr h="511872">
                <a:tc>
                  <a:txBody>
                    <a:bodyPr/>
                    <a:lstStyle/>
                    <a:p>
                      <a:pPr algn="l">
                        <a:lnSpc>
                          <a:spcPct val="115000"/>
                        </a:lnSpc>
                        <a:spcBef>
                          <a:spcPts val="975"/>
                        </a:spcBef>
                      </a:pPr>
                      <a:r>
                        <a:rPr lang="en-US" sz="2000">
                          <a:effectLst/>
                          <a:latin typeface="Century Gothic" panose="020B0502020202020204" pitchFamily="34" charset="0"/>
                        </a:rPr>
                        <a:t>Adults</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rowSpan="5">
                  <a:txBody>
                    <a:bodyPr/>
                    <a:lstStyle/>
                    <a:p>
                      <a:pPr algn="l">
                        <a:lnSpc>
                          <a:spcPct val="115000"/>
                        </a:lnSpc>
                        <a:spcBef>
                          <a:spcPts val="975"/>
                        </a:spcBef>
                      </a:pPr>
                      <a:r>
                        <a:rPr lang="en-US" sz="2000" dirty="0">
                          <a:effectLst/>
                          <a:latin typeface="Century Gothic" panose="020B0502020202020204" pitchFamily="34" charset="0"/>
                        </a:rPr>
                        <a:t>1 inch long of 24G or 25G </a:t>
                      </a:r>
                      <a:endParaRPr lang="en-IN" sz="2000" dirty="0">
                        <a:effectLst/>
                        <a:latin typeface="Century Gothic" panose="020B0502020202020204" pitchFamily="34" charset="0"/>
                      </a:endParaRPr>
                    </a:p>
                    <a:p>
                      <a:pPr algn="l">
                        <a:lnSpc>
                          <a:spcPct val="115000"/>
                        </a:lnSpc>
                        <a:spcBef>
                          <a:spcPts val="975"/>
                        </a:spcBef>
                      </a:pPr>
                      <a:r>
                        <a:rPr lang="en-US" sz="2000" dirty="0">
                          <a:effectLst/>
                          <a:latin typeface="Century Gothic" panose="020B0502020202020204" pitchFamily="34" charset="0"/>
                        </a:rPr>
                        <a:t> </a:t>
                      </a:r>
                      <a:endParaRPr lang="en-IN" sz="2000" dirty="0">
                        <a:effectLst/>
                        <a:latin typeface="Century Gothic" panose="020B0502020202020204" pitchFamily="34" charset="0"/>
                      </a:endParaRPr>
                    </a:p>
                    <a:p>
                      <a:pPr algn="l">
                        <a:lnSpc>
                          <a:spcPct val="115000"/>
                        </a:lnSpc>
                        <a:spcBef>
                          <a:spcPts val="975"/>
                        </a:spcBef>
                      </a:pPr>
                      <a:r>
                        <a:rPr lang="en-US" sz="2000" dirty="0">
                          <a:effectLst/>
                          <a:latin typeface="Century Gothic" panose="020B0502020202020204" pitchFamily="34" charset="0"/>
                        </a:rPr>
                        <a:t> </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a:txBody>
                    <a:bodyPr/>
                    <a:lstStyle/>
                    <a:p>
                      <a:pPr algn="l">
                        <a:lnSpc>
                          <a:spcPct val="115000"/>
                        </a:lnSpc>
                        <a:spcBef>
                          <a:spcPts val="975"/>
                        </a:spcBef>
                      </a:pPr>
                      <a:r>
                        <a:rPr lang="en-US" sz="2000" dirty="0">
                          <a:effectLst/>
                          <a:latin typeface="Century Gothic" panose="020B0502020202020204" pitchFamily="34" charset="0"/>
                        </a:rPr>
                        <a:t>0.5 ml / 20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4166935196"/>
                  </a:ext>
                </a:extLst>
              </a:tr>
              <a:tr h="511872">
                <a:tc>
                  <a:txBody>
                    <a:bodyPr/>
                    <a:lstStyle/>
                    <a:p>
                      <a:pPr algn="l">
                        <a:lnSpc>
                          <a:spcPct val="115000"/>
                        </a:lnSpc>
                        <a:spcBef>
                          <a:spcPts val="975"/>
                        </a:spcBef>
                      </a:pPr>
                      <a:r>
                        <a:rPr lang="en-US" sz="2000" dirty="0">
                          <a:effectLst/>
                          <a:latin typeface="Century Gothic" panose="020B0502020202020204" pitchFamily="34" charset="0"/>
                        </a:rPr>
                        <a:t>12-18</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0.3 ml / 12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1604478586"/>
                  </a:ext>
                </a:extLst>
              </a:tr>
              <a:tr h="511872">
                <a:tc>
                  <a:txBody>
                    <a:bodyPr/>
                    <a:lstStyle/>
                    <a:p>
                      <a:pPr algn="l">
                        <a:lnSpc>
                          <a:spcPct val="115000"/>
                        </a:lnSpc>
                        <a:spcBef>
                          <a:spcPts val="975"/>
                        </a:spcBef>
                      </a:pPr>
                      <a:r>
                        <a:rPr lang="en-US" sz="2000">
                          <a:effectLst/>
                          <a:latin typeface="Century Gothic" panose="020B0502020202020204" pitchFamily="34" charset="0"/>
                        </a:rPr>
                        <a:t>6-12</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0.2 ml / 8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3388215244"/>
                  </a:ext>
                </a:extLst>
              </a:tr>
              <a:tr h="511872">
                <a:tc>
                  <a:txBody>
                    <a:bodyPr/>
                    <a:lstStyle/>
                    <a:p>
                      <a:pPr algn="l">
                        <a:lnSpc>
                          <a:spcPct val="115000"/>
                        </a:lnSpc>
                        <a:spcBef>
                          <a:spcPts val="975"/>
                        </a:spcBef>
                      </a:pPr>
                      <a:r>
                        <a:rPr lang="en-US" sz="2000">
                          <a:effectLst/>
                          <a:latin typeface="Century Gothic" panose="020B0502020202020204" pitchFamily="34" charset="0"/>
                        </a:rPr>
                        <a:t>1-6</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a:effectLst/>
                          <a:latin typeface="Century Gothic" panose="020B0502020202020204" pitchFamily="34" charset="0"/>
                        </a:rPr>
                        <a:t>0.1 ml / 4 units</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2547486384"/>
                  </a:ext>
                </a:extLst>
              </a:tr>
              <a:tr h="496953">
                <a:tc>
                  <a:txBody>
                    <a:bodyPr/>
                    <a:lstStyle/>
                    <a:p>
                      <a:pPr algn="l">
                        <a:lnSpc>
                          <a:spcPct val="115000"/>
                        </a:lnSpc>
                        <a:spcBef>
                          <a:spcPts val="975"/>
                        </a:spcBef>
                      </a:pPr>
                      <a:r>
                        <a:rPr lang="en-US" sz="2000">
                          <a:effectLst/>
                          <a:latin typeface="Century Gothic" panose="020B0502020202020204" pitchFamily="34" charset="0"/>
                        </a:rPr>
                        <a:t>0-1</a:t>
                      </a:r>
                      <a:endParaRPr lang="en-IN" sz="200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tc vMerge="1">
                  <a:txBody>
                    <a:bodyPr/>
                    <a:lstStyle/>
                    <a:p>
                      <a:endParaRPr lang="en-IN"/>
                    </a:p>
                  </a:txBody>
                  <a:tcPr/>
                </a:tc>
                <a:tc>
                  <a:txBody>
                    <a:bodyPr/>
                    <a:lstStyle/>
                    <a:p>
                      <a:pPr algn="l">
                        <a:lnSpc>
                          <a:spcPct val="115000"/>
                        </a:lnSpc>
                        <a:spcBef>
                          <a:spcPts val="975"/>
                        </a:spcBef>
                      </a:pPr>
                      <a:r>
                        <a:rPr lang="en-US" sz="2000" dirty="0">
                          <a:effectLst/>
                          <a:latin typeface="Century Gothic" panose="020B0502020202020204" pitchFamily="34" charset="0"/>
                        </a:rPr>
                        <a:t>0.05 ml / 2 units</a:t>
                      </a:r>
                      <a:endParaRPr lang="en-IN" sz="2000" dirty="0">
                        <a:solidFill>
                          <a:srgbClr val="282829"/>
                        </a:solidFill>
                        <a:effectLst/>
                        <a:latin typeface="Century Gothic" panose="020B0502020202020204" pitchFamily="34" charset="0"/>
                        <a:ea typeface="Times New Roman" panose="02020603050405020304" pitchFamily="18" charset="0"/>
                        <a:cs typeface="Mangal" panose="02040503050203030202" pitchFamily="18" charset="0"/>
                      </a:endParaRPr>
                    </a:p>
                  </a:txBody>
                  <a:tcPr marL="68580" marR="68580" marT="0" marB="0" anchor="ctr"/>
                </a:tc>
                <a:extLst>
                  <a:ext uri="{0D108BD9-81ED-4DB2-BD59-A6C34878D82A}">
                    <a16:rowId xmlns:a16="http://schemas.microsoft.com/office/drawing/2014/main" val="3633166627"/>
                  </a:ext>
                </a:extLst>
              </a:tr>
            </a:tbl>
          </a:graphicData>
        </a:graphic>
      </p:graphicFrame>
      <p:sp>
        <p:nvSpPr>
          <p:cNvPr id="6" name="TextBox 5">
            <a:extLst>
              <a:ext uri="{FF2B5EF4-FFF2-40B4-BE49-F238E27FC236}">
                <a16:creationId xmlns:a16="http://schemas.microsoft.com/office/drawing/2014/main" id="{D6BC0BCA-F5CA-4407-BA2A-AD8A822CB05D}"/>
              </a:ext>
            </a:extLst>
          </p:cNvPr>
          <p:cNvSpPr txBox="1"/>
          <p:nvPr/>
        </p:nvSpPr>
        <p:spPr>
          <a:xfrm>
            <a:off x="7565923" y="5798580"/>
            <a:ext cx="4718242" cy="830997"/>
          </a:xfrm>
          <a:prstGeom prst="rect">
            <a:avLst/>
          </a:prstGeom>
          <a:noFill/>
        </p:spPr>
        <p:txBody>
          <a:bodyPr wrap="square" rtlCol="0">
            <a:spAutoFit/>
          </a:bodyPr>
          <a:lstStyle/>
          <a:p>
            <a:pPr algn="ctr"/>
            <a:r>
              <a:rPr lang="en-IN" sz="1200" dirty="0">
                <a:latin typeface="Century Gothic" panose="020B0502020202020204" pitchFamily="34" charset="0"/>
                <a:ea typeface="+mj-ea"/>
                <a:cs typeface="Arial" panose="020B0604020202020204" pitchFamily="34" charset="0"/>
              </a:rPr>
              <a:t>Figure 3: </a:t>
            </a:r>
            <a:r>
              <a:rPr lang="en-US" sz="1200" dirty="0">
                <a:latin typeface="Century Gothic" panose="020B0502020202020204" pitchFamily="34" charset="0"/>
                <a:ea typeface="+mj-ea"/>
                <a:cs typeface="Arial" panose="020B0604020202020204" pitchFamily="34" charset="0"/>
              </a:rPr>
              <a:t>Markings of age-appropriate dosage of adrenaline in mL (tuberculin syringes) and equivalent volume in units (insulin syringes)</a:t>
            </a:r>
            <a:endParaRPr lang="en-IN" sz="1200" dirty="0">
              <a:latin typeface="Century Gothic" panose="020B0502020202020204" pitchFamily="34" charset="0"/>
              <a:ea typeface="+mj-ea"/>
              <a:cs typeface="Arial" panose="020B0604020202020204" pitchFamily="34" charset="0"/>
            </a:endParaRPr>
          </a:p>
          <a:p>
            <a:pPr algn="ctr"/>
            <a:endParaRPr lang="en-IN" sz="1200" b="1" dirty="0"/>
          </a:p>
        </p:txBody>
      </p:sp>
      <p:sp>
        <p:nvSpPr>
          <p:cNvPr id="7" name="TextBox 6">
            <a:extLst>
              <a:ext uri="{FF2B5EF4-FFF2-40B4-BE49-F238E27FC236}">
                <a16:creationId xmlns:a16="http://schemas.microsoft.com/office/drawing/2014/main" id="{ECC3FB12-29BF-4BF5-8470-3CBC55B28DF4}"/>
              </a:ext>
            </a:extLst>
          </p:cNvPr>
          <p:cNvSpPr txBox="1"/>
          <p:nvPr/>
        </p:nvSpPr>
        <p:spPr>
          <a:xfrm>
            <a:off x="581192" y="5803898"/>
            <a:ext cx="6415355" cy="369332"/>
          </a:xfrm>
          <a:prstGeom prst="rect">
            <a:avLst/>
          </a:prstGeom>
          <a:noFill/>
        </p:spPr>
        <p:txBody>
          <a:bodyPr wrap="square" rtlCol="0">
            <a:spAutoFit/>
          </a:bodyPr>
          <a:lstStyle/>
          <a:p>
            <a:pPr algn="ctr"/>
            <a:r>
              <a:rPr lang="en-IN" b="1" dirty="0">
                <a:latin typeface="Century Gothic" panose="020B0502020202020204" pitchFamily="34" charset="0"/>
              </a:rPr>
              <a:t>Table1: Age specific dose of Adrenaline  </a:t>
            </a:r>
          </a:p>
        </p:txBody>
      </p:sp>
      <p:sp>
        <p:nvSpPr>
          <p:cNvPr id="8" name="Rectangle 7">
            <a:extLst>
              <a:ext uri="{FF2B5EF4-FFF2-40B4-BE49-F238E27FC236}">
                <a16:creationId xmlns:a16="http://schemas.microsoft.com/office/drawing/2014/main" id="{058D108E-082B-46B8-8D43-BF9401152D89}"/>
              </a:ext>
            </a:extLst>
          </p:cNvPr>
          <p:cNvSpPr/>
          <p:nvPr/>
        </p:nvSpPr>
        <p:spPr>
          <a:xfrm>
            <a:off x="203198" y="3179298"/>
            <a:ext cx="7211078" cy="485687"/>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5CF950FA-0094-4B7B-87D9-BA3396F4353C}"/>
              </a:ext>
            </a:extLst>
          </p:cNvPr>
          <p:cNvSpPr>
            <a:spLocks noGrp="1"/>
          </p:cNvSpPr>
          <p:nvPr>
            <p:ph type="dt" sz="half" idx="10"/>
          </p:nvPr>
        </p:nvSpPr>
        <p:spPr/>
        <p:txBody>
          <a:bodyPr/>
          <a:lstStyle/>
          <a:p>
            <a:fld id="{577BFB7E-E63C-4DEF-8143-FBB3A32029A2}" type="datetime1">
              <a:rPr lang="en-IN" smtClean="0"/>
              <a:t>11-05-2021</a:t>
            </a:fld>
            <a:endParaRPr lang="en-IN"/>
          </a:p>
        </p:txBody>
      </p:sp>
      <p:sp>
        <p:nvSpPr>
          <p:cNvPr id="10" name="Slide Number Placeholder 9">
            <a:extLst>
              <a:ext uri="{FF2B5EF4-FFF2-40B4-BE49-F238E27FC236}">
                <a16:creationId xmlns:a16="http://schemas.microsoft.com/office/drawing/2014/main" id="{FA7C8173-C08B-4411-9DEA-A130A710A55A}"/>
              </a:ext>
            </a:extLst>
          </p:cNvPr>
          <p:cNvSpPr>
            <a:spLocks noGrp="1"/>
          </p:cNvSpPr>
          <p:nvPr>
            <p:ph type="sldNum" sz="quarter" idx="12"/>
          </p:nvPr>
        </p:nvSpPr>
        <p:spPr/>
        <p:txBody>
          <a:bodyPr/>
          <a:lstStyle/>
          <a:p>
            <a:fld id="{9BF3F56C-11E5-4751-B662-D93305FD03B9}" type="slidenum">
              <a:rPr lang="en-IN" smtClean="0"/>
              <a:t>43</a:t>
            </a:fld>
            <a:endParaRPr lang="en-IN"/>
          </a:p>
        </p:txBody>
      </p:sp>
    </p:spTree>
    <p:extLst>
      <p:ext uri="{BB962C8B-B14F-4D97-AF65-F5344CB8AC3E}">
        <p14:creationId xmlns:p14="http://schemas.microsoft.com/office/powerpoint/2010/main" val="195325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47E-3131-464B-9199-986C831902C0}"/>
              </a:ext>
            </a:extLst>
          </p:cNvPr>
          <p:cNvSpPr>
            <a:spLocks noGrp="1"/>
          </p:cNvSpPr>
          <p:nvPr>
            <p:ph type="title"/>
          </p:nvPr>
        </p:nvSpPr>
        <p:spPr>
          <a:xfrm>
            <a:off x="467379" y="1125354"/>
            <a:ext cx="11029616" cy="498335"/>
          </a:xfrm>
        </p:spPr>
        <p:txBody>
          <a:bodyPr>
            <a:normAutofit/>
          </a:bodyPr>
          <a:lstStyle/>
          <a:p>
            <a:pPr algn="ctr"/>
            <a:r>
              <a:rPr lang="en-US" sz="2500" b="1" dirty="0"/>
              <a:t>Recording of AEFI</a:t>
            </a:r>
            <a:endParaRPr lang="en-IN" sz="2500" b="1" dirty="0"/>
          </a:p>
        </p:txBody>
      </p:sp>
      <p:sp>
        <p:nvSpPr>
          <p:cNvPr id="3" name="Content Placeholder 2">
            <a:extLst>
              <a:ext uri="{FF2B5EF4-FFF2-40B4-BE49-F238E27FC236}">
                <a16:creationId xmlns:a16="http://schemas.microsoft.com/office/drawing/2014/main" id="{CF8A8818-7933-4E96-A8AD-6C21883118D9}"/>
              </a:ext>
            </a:extLst>
          </p:cNvPr>
          <p:cNvSpPr>
            <a:spLocks noGrp="1"/>
          </p:cNvSpPr>
          <p:nvPr>
            <p:ph idx="1"/>
          </p:nvPr>
        </p:nvSpPr>
        <p:spPr>
          <a:xfrm>
            <a:off x="581195" y="1847433"/>
            <a:ext cx="6028865" cy="2993138"/>
          </a:xfrm>
        </p:spPr>
        <p:txBody>
          <a:bodyPr>
            <a:normAutofit fontScale="92500"/>
          </a:bodyPr>
          <a:lstStyle/>
          <a:p>
            <a:pPr lvl="0"/>
            <a:r>
              <a:rPr lang="en-IN" sz="2000" b="1" dirty="0">
                <a:latin typeface="Century Gothic" panose="020B0502020202020204" pitchFamily="34" charset="0"/>
              </a:rPr>
              <a:t>Immediate Reporting: </a:t>
            </a:r>
            <a:r>
              <a:rPr lang="en-IN" sz="2000" dirty="0">
                <a:latin typeface="Century Gothic" panose="020B0502020202020204" pitchFamily="34" charset="0"/>
              </a:rPr>
              <a:t>all serious and severe AEFIs to the supervisor and medical officer</a:t>
            </a:r>
          </a:p>
          <a:p>
            <a:pPr lvl="0"/>
            <a:endParaRPr lang="en-US" sz="2000" dirty="0">
              <a:latin typeface="Century Gothic" panose="020B0502020202020204" pitchFamily="34" charset="0"/>
            </a:endParaRPr>
          </a:p>
          <a:p>
            <a:pPr lvl="0"/>
            <a:r>
              <a:rPr lang="en-IN" sz="2000" b="1" dirty="0">
                <a:latin typeface="Century Gothic" panose="020B0502020202020204" pitchFamily="34" charset="0"/>
              </a:rPr>
              <a:t>Co-WIN: </a:t>
            </a:r>
            <a:r>
              <a:rPr lang="en-IN" sz="2000" dirty="0">
                <a:latin typeface="Century Gothic" panose="020B0502020202020204" pitchFamily="34" charset="0"/>
              </a:rPr>
              <a:t>all (minor, severe and serious) adverse events, against the respective beneficiary names</a:t>
            </a:r>
          </a:p>
          <a:p>
            <a:pPr lvl="0"/>
            <a:endParaRPr lang="en-US" sz="2000" dirty="0">
              <a:latin typeface="Century Gothic" panose="020B0502020202020204" pitchFamily="34" charset="0"/>
            </a:endParaRPr>
          </a:p>
          <a:p>
            <a:pPr lvl="0"/>
            <a:r>
              <a:rPr lang="en-IN" sz="2000" b="1" dirty="0">
                <a:latin typeface="Century Gothic" panose="020B0502020202020204" pitchFamily="34" charset="0"/>
              </a:rPr>
              <a:t>AEFI registers: </a:t>
            </a:r>
            <a:r>
              <a:rPr lang="en-IN" sz="2000" dirty="0">
                <a:latin typeface="Century Gothic" panose="020B0502020202020204" pitchFamily="34" charset="0"/>
              </a:rPr>
              <a:t>all (minor, severe and serious) adverse events in the AEFI register</a:t>
            </a:r>
          </a:p>
        </p:txBody>
      </p:sp>
      <p:pic>
        <p:nvPicPr>
          <p:cNvPr id="4" name="Content Placeholder 2">
            <a:extLst>
              <a:ext uri="{FF2B5EF4-FFF2-40B4-BE49-F238E27FC236}">
                <a16:creationId xmlns:a16="http://schemas.microsoft.com/office/drawing/2014/main" id="{CDEEB66F-8709-4696-B1AC-5267D27BEC16}"/>
              </a:ext>
            </a:extLst>
          </p:cNvPr>
          <p:cNvPicPr/>
          <p:nvPr/>
        </p:nvPicPr>
        <p:blipFill rotWithShape="1">
          <a:blip r:embed="rId2">
            <a:extLst>
              <a:ext uri="{28A0092B-C50C-407E-A947-70E740481C1C}">
                <a14:useLocalDpi xmlns:a14="http://schemas.microsoft.com/office/drawing/2010/main" val="0"/>
              </a:ext>
            </a:extLst>
          </a:blip>
          <a:srcRect l="10623" t="8005" r="10623"/>
          <a:stretch/>
        </p:blipFill>
        <p:spPr>
          <a:xfrm>
            <a:off x="6837683" y="1804995"/>
            <a:ext cx="4404447" cy="2840633"/>
          </a:xfrm>
          <a:prstGeom prst="rect">
            <a:avLst/>
          </a:prstGeom>
        </p:spPr>
      </p:pic>
      <p:sp>
        <p:nvSpPr>
          <p:cNvPr id="5" name="TextBox 4">
            <a:extLst>
              <a:ext uri="{FF2B5EF4-FFF2-40B4-BE49-F238E27FC236}">
                <a16:creationId xmlns:a16="http://schemas.microsoft.com/office/drawing/2014/main" id="{65A6EBDF-1410-4843-B635-08E8475EB68B}"/>
              </a:ext>
            </a:extLst>
          </p:cNvPr>
          <p:cNvSpPr txBox="1"/>
          <p:nvPr/>
        </p:nvSpPr>
        <p:spPr>
          <a:xfrm>
            <a:off x="7000973" y="4587980"/>
            <a:ext cx="4545495" cy="646331"/>
          </a:xfrm>
          <a:prstGeom prst="rect">
            <a:avLst/>
          </a:prstGeom>
          <a:noFill/>
        </p:spPr>
        <p:txBody>
          <a:bodyPr wrap="square" rtlCol="0">
            <a:spAutoFit/>
          </a:bodyPr>
          <a:lstStyle/>
          <a:p>
            <a:pPr algn="ctr"/>
            <a:r>
              <a:rPr lang="en-US" b="1" dirty="0">
                <a:effectLst/>
                <a:latin typeface="Century Gothic" panose="020B0502020202020204" pitchFamily="34" charset="0"/>
                <a:ea typeface="Calibri" panose="020F0502020204030204" pitchFamily="34" charset="0"/>
                <a:cs typeface="Arial" panose="020B0604020202020204" pitchFamily="34" charset="0"/>
              </a:rPr>
              <a:t>AEFI recording register</a:t>
            </a:r>
            <a:endParaRPr lang="en-IN" b="1" dirty="0">
              <a:effectLst/>
              <a:latin typeface="Calibri Light" panose="020F0302020204030204" pitchFamily="34" charset="0"/>
              <a:ea typeface="Calibri" panose="020F0502020204030204" pitchFamily="34" charset="0"/>
              <a:cs typeface="Mangal" panose="02040503050203030202" pitchFamily="18" charset="0"/>
            </a:endParaRPr>
          </a:p>
          <a:p>
            <a:pPr algn="ctr"/>
            <a:endParaRPr lang="en-IN" b="1" dirty="0"/>
          </a:p>
        </p:txBody>
      </p:sp>
      <p:sp>
        <p:nvSpPr>
          <p:cNvPr id="6" name="Content Placeholder 2">
            <a:extLst>
              <a:ext uri="{FF2B5EF4-FFF2-40B4-BE49-F238E27FC236}">
                <a16:creationId xmlns:a16="http://schemas.microsoft.com/office/drawing/2014/main" id="{20F0AE27-4737-4574-9D03-BD798A11EA9F}"/>
              </a:ext>
            </a:extLst>
          </p:cNvPr>
          <p:cNvSpPr txBox="1">
            <a:spLocks/>
          </p:cNvSpPr>
          <p:nvPr/>
        </p:nvSpPr>
        <p:spPr>
          <a:xfrm>
            <a:off x="467379" y="4679973"/>
            <a:ext cx="11257241" cy="180441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lnSpc>
                <a:spcPct val="100000"/>
              </a:lnSpc>
              <a:spcBef>
                <a:spcPts val="0"/>
              </a:spcBef>
              <a:spcAft>
                <a:spcPts val="0"/>
              </a:spcAft>
              <a:buNone/>
            </a:pPr>
            <a:r>
              <a:rPr lang="en-US" sz="1800" b="1" cap="all" dirty="0">
                <a:latin typeface="+mj-lt"/>
                <a:cs typeface="Arial" panose="020B0604020202020204" pitchFamily="34" charset="0"/>
              </a:rPr>
              <a:t>Reporting and investigation of cluster AEFI cases</a:t>
            </a:r>
          </a:p>
          <a:p>
            <a:pPr algn="just">
              <a:lnSpc>
                <a:spcPct val="100000"/>
              </a:lnSpc>
              <a:spcBef>
                <a:spcPts val="0"/>
              </a:spcBef>
              <a:spcAft>
                <a:spcPts val="0"/>
              </a:spcAft>
            </a:pPr>
            <a:r>
              <a:rPr lang="en-US" sz="2000" dirty="0">
                <a:latin typeface="Century Gothic" panose="020B0502020202020204" pitchFamily="34" charset="0"/>
              </a:rPr>
              <a:t>Cluster: two or more cases of the same adverse event related in time, place or vaccine administered</a:t>
            </a:r>
          </a:p>
          <a:p>
            <a:pPr algn="just">
              <a:lnSpc>
                <a:spcPct val="100000"/>
              </a:lnSpc>
              <a:spcBef>
                <a:spcPts val="0"/>
              </a:spcBef>
              <a:spcAft>
                <a:spcPts val="0"/>
              </a:spcAft>
            </a:pPr>
            <a:r>
              <a:rPr lang="en-US" sz="2000" dirty="0">
                <a:latin typeface="Century Gothic" panose="020B0502020202020204" pitchFamily="34" charset="0"/>
              </a:rPr>
              <a:t>Immediately inform the supervisor and medical officer</a:t>
            </a:r>
            <a:endParaRPr lang="en-IN" sz="2000" dirty="0">
              <a:latin typeface="Century Gothic" panose="020B0502020202020204" pitchFamily="34" charset="0"/>
            </a:endParaRPr>
          </a:p>
        </p:txBody>
      </p:sp>
      <p:sp>
        <p:nvSpPr>
          <p:cNvPr id="7" name="Date Placeholder 6">
            <a:extLst>
              <a:ext uri="{FF2B5EF4-FFF2-40B4-BE49-F238E27FC236}">
                <a16:creationId xmlns:a16="http://schemas.microsoft.com/office/drawing/2014/main" id="{22052E36-697E-499B-966E-F61A64E94DFD}"/>
              </a:ext>
            </a:extLst>
          </p:cNvPr>
          <p:cNvSpPr>
            <a:spLocks noGrp="1"/>
          </p:cNvSpPr>
          <p:nvPr>
            <p:ph type="dt" sz="half" idx="10"/>
          </p:nvPr>
        </p:nvSpPr>
        <p:spPr/>
        <p:txBody>
          <a:bodyPr/>
          <a:lstStyle/>
          <a:p>
            <a:fld id="{1D524E84-466C-49F5-AC27-8451C78B7F35}" type="datetime1">
              <a:rPr lang="en-IN" smtClean="0"/>
              <a:t>11-05-2021</a:t>
            </a:fld>
            <a:endParaRPr lang="en-IN"/>
          </a:p>
        </p:txBody>
      </p:sp>
      <p:sp>
        <p:nvSpPr>
          <p:cNvPr id="8" name="Slide Number Placeholder 7">
            <a:extLst>
              <a:ext uri="{FF2B5EF4-FFF2-40B4-BE49-F238E27FC236}">
                <a16:creationId xmlns:a16="http://schemas.microsoft.com/office/drawing/2014/main" id="{F995A004-0735-41F3-B18F-366ED3584BE1}"/>
              </a:ext>
            </a:extLst>
          </p:cNvPr>
          <p:cNvSpPr>
            <a:spLocks noGrp="1"/>
          </p:cNvSpPr>
          <p:nvPr>
            <p:ph type="sldNum" sz="quarter" idx="12"/>
          </p:nvPr>
        </p:nvSpPr>
        <p:spPr/>
        <p:txBody>
          <a:bodyPr/>
          <a:lstStyle/>
          <a:p>
            <a:fld id="{9BF3F56C-11E5-4751-B662-D93305FD03B9}" type="slidenum">
              <a:rPr lang="en-IN" smtClean="0"/>
              <a:t>44</a:t>
            </a:fld>
            <a:endParaRPr lang="en-IN"/>
          </a:p>
        </p:txBody>
      </p:sp>
    </p:spTree>
    <p:extLst>
      <p:ext uri="{BB962C8B-B14F-4D97-AF65-F5344CB8AC3E}">
        <p14:creationId xmlns:p14="http://schemas.microsoft.com/office/powerpoint/2010/main" val="3665012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36BB-B4D3-44A7-AA2C-1EDD9354E433}"/>
              </a:ext>
            </a:extLst>
          </p:cNvPr>
          <p:cNvSpPr>
            <a:spLocks noGrp="1"/>
          </p:cNvSpPr>
          <p:nvPr>
            <p:ph type="title"/>
          </p:nvPr>
        </p:nvSpPr>
        <p:spPr/>
        <p:txBody>
          <a:bodyPr/>
          <a:lstStyle/>
          <a:p>
            <a:r>
              <a:rPr lang="en-US" dirty="0"/>
              <a:t>AEFI Reporting:</a:t>
            </a:r>
            <a:endParaRPr lang="en-IN" dirty="0"/>
          </a:p>
        </p:txBody>
      </p:sp>
      <p:sp>
        <p:nvSpPr>
          <p:cNvPr id="3" name="Content Placeholder 2">
            <a:extLst>
              <a:ext uri="{FF2B5EF4-FFF2-40B4-BE49-F238E27FC236}">
                <a16:creationId xmlns:a16="http://schemas.microsoft.com/office/drawing/2014/main" id="{87FBA075-B134-4F5F-A832-8E396EE514C5}"/>
              </a:ext>
            </a:extLst>
          </p:cNvPr>
          <p:cNvSpPr>
            <a:spLocks noGrp="1"/>
          </p:cNvSpPr>
          <p:nvPr>
            <p:ph idx="1"/>
          </p:nvPr>
        </p:nvSpPr>
        <p:spPr>
          <a:xfrm>
            <a:off x="1066800" y="1832482"/>
            <a:ext cx="10058400" cy="4023360"/>
          </a:xfrm>
        </p:spPr>
        <p:txBody>
          <a:bodyPr>
            <a:normAutofit fontScale="92500" lnSpcReduction="10000"/>
          </a:bodyPr>
          <a:lstStyle/>
          <a:p>
            <a:pPr algn="just">
              <a:lnSpc>
                <a:spcPct val="100000"/>
              </a:lnSpc>
              <a:spcBef>
                <a:spcPts val="0"/>
              </a:spcBef>
              <a:spcAft>
                <a:spcPts val="0"/>
              </a:spcAft>
              <a:buFont typeface="Arial" panose="020B0604020202020204" pitchFamily="34" charset="0"/>
              <a:buChar char="•"/>
            </a:pPr>
            <a:r>
              <a:rPr lang="en-US" sz="2400" dirty="0"/>
              <a:t> Any case of hospitalization or death of a COVID positive (RT-PCR /CBNAAT/HRCT confirmed) case who has received </a:t>
            </a:r>
            <a:r>
              <a:rPr lang="en-US" sz="2400" dirty="0" err="1"/>
              <a:t>atIeast</a:t>
            </a:r>
            <a:r>
              <a:rPr lang="en-US" sz="2400" dirty="0"/>
              <a:t> one dose of vaccine before getting infected should be reported as a serious AEFI on Co-WIN.</a:t>
            </a:r>
          </a:p>
          <a:p>
            <a:pPr algn="just">
              <a:lnSpc>
                <a:spcPct val="100000"/>
              </a:lnSpc>
              <a:spcBef>
                <a:spcPts val="0"/>
              </a:spcBef>
              <a:spcAft>
                <a:spcPts val="0"/>
              </a:spcAft>
            </a:pPr>
            <a:endParaRPr lang="en-US" sz="2400" dirty="0"/>
          </a:p>
          <a:p>
            <a:pPr algn="just">
              <a:lnSpc>
                <a:spcPct val="100000"/>
              </a:lnSpc>
              <a:spcBef>
                <a:spcPts val="0"/>
              </a:spcBef>
              <a:spcAft>
                <a:spcPts val="0"/>
              </a:spcAft>
            </a:pPr>
            <a:endParaRPr lang="en-US" sz="2400" dirty="0"/>
          </a:p>
          <a:p>
            <a:pPr algn="just">
              <a:lnSpc>
                <a:spcPct val="100000"/>
              </a:lnSpc>
              <a:spcBef>
                <a:spcPts val="0"/>
              </a:spcBef>
              <a:spcAft>
                <a:spcPts val="0"/>
              </a:spcAft>
              <a:buFont typeface="Arial" panose="020B0604020202020204" pitchFamily="34" charset="0"/>
              <a:buChar char="•"/>
            </a:pPr>
            <a:r>
              <a:rPr lang="en-US" sz="2400" dirty="0"/>
              <a:t> Reporting of any serious,/severe adverse event occurring beyond one week of vaccination up to at least 28 days of COVID-19 vaccination should be encouraged</a:t>
            </a:r>
          </a:p>
          <a:p>
            <a:pPr algn="just">
              <a:lnSpc>
                <a:spcPct val="100000"/>
              </a:lnSpc>
              <a:spcBef>
                <a:spcPts val="0"/>
              </a:spcBef>
              <a:spcAft>
                <a:spcPts val="0"/>
              </a:spcAft>
              <a:buFont typeface="Arial" panose="020B0604020202020204" pitchFamily="34" charset="0"/>
              <a:buChar char="•"/>
            </a:pPr>
            <a:endParaRPr lang="en-US" sz="2400" dirty="0"/>
          </a:p>
          <a:p>
            <a:pPr algn="just">
              <a:lnSpc>
                <a:spcPct val="100000"/>
              </a:lnSpc>
              <a:spcBef>
                <a:spcPts val="0"/>
              </a:spcBef>
              <a:spcAft>
                <a:spcPts val="0"/>
              </a:spcAft>
              <a:buFont typeface="Arial" panose="020B0604020202020204" pitchFamily="34" charset="0"/>
              <a:buChar char="•"/>
            </a:pPr>
            <a:endParaRPr lang="en-US" sz="2400" dirty="0"/>
          </a:p>
          <a:p>
            <a:pPr algn="just">
              <a:lnSpc>
                <a:spcPct val="100000"/>
              </a:lnSpc>
              <a:spcBef>
                <a:spcPts val="0"/>
              </a:spcBef>
              <a:spcAft>
                <a:spcPts val="0"/>
              </a:spcAft>
              <a:buFont typeface="Arial" panose="020B0604020202020204" pitchFamily="34" charset="0"/>
              <a:buChar char="•"/>
            </a:pPr>
            <a:r>
              <a:rPr lang="en-US" sz="2400" dirty="0"/>
              <a:t>  States to ensure regular State AEFI committee meetings are held and causality assessment of the reported serious/severe AEFI cases is completed as per the National COVID-I9 guidelines.</a:t>
            </a:r>
            <a:endParaRPr lang="en-IN" sz="2400" dirty="0"/>
          </a:p>
        </p:txBody>
      </p:sp>
      <p:sp>
        <p:nvSpPr>
          <p:cNvPr id="4" name="Date Placeholder 3">
            <a:extLst>
              <a:ext uri="{FF2B5EF4-FFF2-40B4-BE49-F238E27FC236}">
                <a16:creationId xmlns:a16="http://schemas.microsoft.com/office/drawing/2014/main" id="{D14200F9-19ED-4A31-81B4-B17991F6AB20}"/>
              </a:ext>
            </a:extLst>
          </p:cNvPr>
          <p:cNvSpPr>
            <a:spLocks noGrp="1"/>
          </p:cNvSpPr>
          <p:nvPr>
            <p:ph type="dt" sz="half" idx="10"/>
          </p:nvPr>
        </p:nvSpPr>
        <p:spPr/>
        <p:txBody>
          <a:bodyPr/>
          <a:lstStyle/>
          <a:p>
            <a:fld id="{3BC32E45-81BD-41E1-AE5B-9EA7EAA7873D}" type="datetime1">
              <a:rPr lang="en-IN" smtClean="0"/>
              <a:t>11-05-2021</a:t>
            </a:fld>
            <a:endParaRPr lang="en-IN"/>
          </a:p>
        </p:txBody>
      </p:sp>
      <p:sp>
        <p:nvSpPr>
          <p:cNvPr id="5" name="Slide Number Placeholder 4">
            <a:extLst>
              <a:ext uri="{FF2B5EF4-FFF2-40B4-BE49-F238E27FC236}">
                <a16:creationId xmlns:a16="http://schemas.microsoft.com/office/drawing/2014/main" id="{8D05FCEE-29A5-4E46-A1C7-98A06FE68409}"/>
              </a:ext>
            </a:extLst>
          </p:cNvPr>
          <p:cNvSpPr>
            <a:spLocks noGrp="1"/>
          </p:cNvSpPr>
          <p:nvPr>
            <p:ph type="sldNum" sz="quarter" idx="12"/>
          </p:nvPr>
        </p:nvSpPr>
        <p:spPr/>
        <p:txBody>
          <a:bodyPr/>
          <a:lstStyle/>
          <a:p>
            <a:fld id="{9BF3F56C-11E5-4751-B662-D93305FD03B9}" type="slidenum">
              <a:rPr lang="en-IN" smtClean="0"/>
              <a:t>45</a:t>
            </a:fld>
            <a:endParaRPr lang="en-IN"/>
          </a:p>
        </p:txBody>
      </p:sp>
    </p:spTree>
    <p:extLst>
      <p:ext uri="{BB962C8B-B14F-4D97-AF65-F5344CB8AC3E}">
        <p14:creationId xmlns:p14="http://schemas.microsoft.com/office/powerpoint/2010/main" val="2456025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pic>
        <p:nvPicPr>
          <p:cNvPr id="3" name="Picture 2">
            <a:extLst>
              <a:ext uri="{FF2B5EF4-FFF2-40B4-BE49-F238E27FC236}">
                <a16:creationId xmlns:a16="http://schemas.microsoft.com/office/drawing/2014/main" id="{73437A0B-5EC4-4C45-9D36-69E4577FBC6C}"/>
              </a:ext>
            </a:extLst>
          </p:cNvPr>
          <p:cNvPicPr>
            <a:picLocks noChangeAspect="1"/>
          </p:cNvPicPr>
          <p:nvPr/>
        </p:nvPicPr>
        <p:blipFill>
          <a:blip r:embed="rId2"/>
          <a:stretch>
            <a:fillRect/>
          </a:stretch>
        </p:blipFill>
        <p:spPr>
          <a:xfrm>
            <a:off x="26504" y="168137"/>
            <a:ext cx="12059478" cy="998054"/>
          </a:xfrm>
          <a:prstGeom prst="rect">
            <a:avLst/>
          </a:prstGeom>
        </p:spPr>
      </p:pic>
      <p:pic>
        <p:nvPicPr>
          <p:cNvPr id="4" name="Picture 3">
            <a:extLst>
              <a:ext uri="{FF2B5EF4-FFF2-40B4-BE49-F238E27FC236}">
                <a16:creationId xmlns:a16="http://schemas.microsoft.com/office/drawing/2014/main" id="{39E0264D-74EA-4453-90AA-5C45E60EF6BD}"/>
              </a:ext>
            </a:extLst>
          </p:cNvPr>
          <p:cNvPicPr>
            <a:picLocks noChangeAspect="1"/>
          </p:cNvPicPr>
          <p:nvPr/>
        </p:nvPicPr>
        <p:blipFill rotWithShape="1">
          <a:blip r:embed="rId3"/>
          <a:srcRect t="33062"/>
          <a:stretch/>
        </p:blipFill>
        <p:spPr>
          <a:xfrm>
            <a:off x="26504" y="1166191"/>
            <a:ext cx="12025290" cy="5523672"/>
          </a:xfrm>
          <a:prstGeom prst="rect">
            <a:avLst/>
          </a:prstGeom>
        </p:spPr>
      </p:pic>
    </p:spTree>
    <p:extLst>
      <p:ext uri="{BB962C8B-B14F-4D97-AF65-F5344CB8AC3E}">
        <p14:creationId xmlns:p14="http://schemas.microsoft.com/office/powerpoint/2010/main" val="2876445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EA46D0-9848-45CB-8B90-59025454B65E}"/>
              </a:ext>
            </a:extLst>
          </p:cNvPr>
          <p:cNvSpPr>
            <a:spLocks noGrp="1"/>
          </p:cNvSpPr>
          <p:nvPr>
            <p:ph type="title"/>
          </p:nvPr>
        </p:nvSpPr>
        <p:spPr/>
        <p:txBody>
          <a:bodyPr>
            <a:noAutofit/>
          </a:bodyPr>
          <a:lstStyle/>
          <a:p>
            <a:r>
              <a:rPr lang="en-US" sz="2800" b="1" dirty="0"/>
              <a:t>Statement of the WHO Global Advisory Committee on Vaccine Safety (GACVS) COVID-19 subcommittee on safety signals related to the AstraZeneca COVID-19 vaccine</a:t>
            </a:r>
            <a:br>
              <a:rPr lang="en-US" sz="2800" b="1" dirty="0"/>
            </a:br>
            <a:r>
              <a:rPr lang="en-US" sz="2000" b="1" dirty="0"/>
              <a:t>19 March 2021 Statement</a:t>
            </a:r>
            <a:endParaRPr lang="en-IN" sz="2800" b="1" dirty="0"/>
          </a:p>
        </p:txBody>
      </p:sp>
      <p:sp>
        <p:nvSpPr>
          <p:cNvPr id="9" name="Content Placeholder 8">
            <a:extLst>
              <a:ext uri="{FF2B5EF4-FFF2-40B4-BE49-F238E27FC236}">
                <a16:creationId xmlns:a16="http://schemas.microsoft.com/office/drawing/2014/main" id="{B715B077-61AE-4F81-BDA8-3E62095D753D}"/>
              </a:ext>
            </a:extLst>
          </p:cNvPr>
          <p:cNvSpPr>
            <a:spLocks noGrp="1"/>
          </p:cNvSpPr>
          <p:nvPr>
            <p:ph idx="1"/>
          </p:nvPr>
        </p:nvSpPr>
        <p:spPr>
          <a:xfrm>
            <a:off x="1097280" y="1845733"/>
            <a:ext cx="10058400" cy="4428457"/>
          </a:xfrm>
        </p:spPr>
        <p:txBody>
          <a:bodyPr>
            <a:normAutofit fontScale="85000" lnSpcReduction="20000"/>
          </a:bodyPr>
          <a:lstStyle/>
          <a:p>
            <a:pPr algn="ctr">
              <a:lnSpc>
                <a:spcPct val="120000"/>
              </a:lnSpc>
              <a:spcBef>
                <a:spcPts val="0"/>
              </a:spcBef>
              <a:spcAft>
                <a:spcPts val="0"/>
              </a:spcAft>
            </a:pPr>
            <a:r>
              <a:rPr lang="en-IN" b="1" dirty="0"/>
              <a:t>Based on a careful scientific review of the available information, the subcommittee came to the following conclusions and recommendations: </a:t>
            </a:r>
          </a:p>
          <a:p>
            <a:pPr algn="just">
              <a:lnSpc>
                <a:spcPct val="120000"/>
              </a:lnSpc>
              <a:spcBef>
                <a:spcPts val="0"/>
              </a:spcBef>
              <a:spcAft>
                <a:spcPts val="0"/>
              </a:spcAft>
            </a:pPr>
            <a:endParaRPr lang="en-IN" dirty="0"/>
          </a:p>
          <a:p>
            <a:pPr algn="just">
              <a:lnSpc>
                <a:spcPct val="120000"/>
              </a:lnSpc>
              <a:spcBef>
                <a:spcPts val="0"/>
              </a:spcBef>
              <a:spcAft>
                <a:spcPts val="0"/>
              </a:spcAft>
              <a:buFont typeface="Arial" panose="020B0604020202020204" pitchFamily="34" charset="0"/>
              <a:buChar char="•"/>
            </a:pPr>
            <a:r>
              <a:rPr lang="en-IN" dirty="0"/>
              <a:t>The AstraZeneca COVID-19 vaccine (including Covishield) continues to have a positive benefit-risk profile, with tremendous potential to prevent infections and reduce deaths across the world.</a:t>
            </a:r>
          </a:p>
          <a:p>
            <a:pPr algn="just">
              <a:lnSpc>
                <a:spcPct val="120000"/>
              </a:lnSpc>
              <a:spcBef>
                <a:spcPts val="0"/>
              </a:spcBef>
              <a:spcAft>
                <a:spcPts val="0"/>
              </a:spcAft>
              <a:buFont typeface="Arial" panose="020B0604020202020204" pitchFamily="34" charset="0"/>
              <a:buChar char="•"/>
            </a:pPr>
            <a:r>
              <a:rPr lang="en-IN" b="1" dirty="0"/>
              <a:t>The available data do not suggest any overall increase in clotting conditions such as deep venous thrombosis or pulmonary embolism following administration of COVID-19 vaccines. </a:t>
            </a:r>
            <a:r>
              <a:rPr lang="en-IN" dirty="0"/>
              <a:t>Reported rates of thromboembolic events after COVID-19 vaccines are in line with the expected number of diagnoses of these conditions. Both conditions occur naturally and are not uncommon. They also occur as a result of COVID-19.  The observed rates have been fewer than expected for such events.</a:t>
            </a:r>
          </a:p>
          <a:p>
            <a:pPr algn="just">
              <a:lnSpc>
                <a:spcPct val="120000"/>
              </a:lnSpc>
              <a:spcBef>
                <a:spcPts val="0"/>
              </a:spcBef>
              <a:spcAft>
                <a:spcPts val="0"/>
              </a:spcAft>
              <a:buFont typeface="Arial" panose="020B0604020202020204" pitchFamily="34" charset="0"/>
              <a:buChar char="•"/>
            </a:pPr>
            <a:r>
              <a:rPr lang="en-IN" dirty="0"/>
              <a:t>While very rare and unique thromboembolic events in combination with thrombocytopenia, such as cerebral venous sinus thrombosis (CVST), have also been reported following vaccination with the AstraZeneca COVID-19 vaccine in Europe, it is not certain that they have been caused by vaccination. The European Medicines Agency’s Pharmacovigilance and Risk Assessment Committee has reviewed 18 cases of CVST out of a total of more than 20 million vaccinations with the AstraZeneca COVID-19 vaccine in Europe. A causal relationship between these rare events has not been established at this time</a:t>
            </a:r>
          </a:p>
        </p:txBody>
      </p:sp>
      <p:sp>
        <p:nvSpPr>
          <p:cNvPr id="2" name="Date Placeholder 1">
            <a:extLst>
              <a:ext uri="{FF2B5EF4-FFF2-40B4-BE49-F238E27FC236}">
                <a16:creationId xmlns:a16="http://schemas.microsoft.com/office/drawing/2014/main" id="{0459BFB7-7314-4E5A-8D8F-0B3A0BA1E24A}"/>
              </a:ext>
            </a:extLst>
          </p:cNvPr>
          <p:cNvSpPr>
            <a:spLocks noGrp="1"/>
          </p:cNvSpPr>
          <p:nvPr>
            <p:ph type="dt" sz="half" idx="10"/>
          </p:nvPr>
        </p:nvSpPr>
        <p:spPr/>
        <p:txBody>
          <a:bodyPr/>
          <a:lstStyle/>
          <a:p>
            <a:fld id="{3DE889F1-D7C5-4FE1-B612-60293E8B5E3F}" type="datetime1">
              <a:rPr lang="en-IN" smtClean="0"/>
              <a:t>11-05-2021</a:t>
            </a:fld>
            <a:endParaRPr lang="en-IN"/>
          </a:p>
        </p:txBody>
      </p:sp>
      <p:sp>
        <p:nvSpPr>
          <p:cNvPr id="3" name="Slide Number Placeholder 2">
            <a:extLst>
              <a:ext uri="{FF2B5EF4-FFF2-40B4-BE49-F238E27FC236}">
                <a16:creationId xmlns:a16="http://schemas.microsoft.com/office/drawing/2014/main" id="{FF1B5CE8-96B6-43FF-8F0F-9E8975A6D196}"/>
              </a:ext>
            </a:extLst>
          </p:cNvPr>
          <p:cNvSpPr>
            <a:spLocks noGrp="1"/>
          </p:cNvSpPr>
          <p:nvPr>
            <p:ph type="sldNum" sz="quarter" idx="12"/>
          </p:nvPr>
        </p:nvSpPr>
        <p:spPr/>
        <p:txBody>
          <a:bodyPr/>
          <a:lstStyle/>
          <a:p>
            <a:fld id="{9BF3F56C-11E5-4751-B662-D93305FD03B9}" type="slidenum">
              <a:rPr lang="en-IN" smtClean="0"/>
              <a:t>47</a:t>
            </a:fld>
            <a:endParaRPr lang="en-IN"/>
          </a:p>
        </p:txBody>
      </p:sp>
    </p:spTree>
    <p:extLst>
      <p:ext uri="{BB962C8B-B14F-4D97-AF65-F5344CB8AC3E}">
        <p14:creationId xmlns:p14="http://schemas.microsoft.com/office/powerpoint/2010/main" val="2631820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EA46D0-9848-45CB-8B90-59025454B65E}"/>
              </a:ext>
            </a:extLst>
          </p:cNvPr>
          <p:cNvSpPr>
            <a:spLocks noGrp="1"/>
          </p:cNvSpPr>
          <p:nvPr>
            <p:ph type="title"/>
          </p:nvPr>
        </p:nvSpPr>
        <p:spPr/>
        <p:txBody>
          <a:bodyPr>
            <a:noAutofit/>
          </a:bodyPr>
          <a:lstStyle/>
          <a:p>
            <a:r>
              <a:rPr lang="en-US" sz="2800" b="1" dirty="0"/>
              <a:t>Statement of the WHO Global Advisory Committee on Vaccine Safety (GACVS) COVID-19 subcommittee on safety signals related to the AstraZeneca COVID-19 vaccine</a:t>
            </a:r>
            <a:br>
              <a:rPr lang="en-US" sz="2800" b="1" dirty="0"/>
            </a:br>
            <a:r>
              <a:rPr lang="en-US" sz="2000" b="1" dirty="0"/>
              <a:t>19 March 2021 Statement</a:t>
            </a:r>
            <a:endParaRPr lang="en-IN" sz="2800" b="1" dirty="0"/>
          </a:p>
        </p:txBody>
      </p:sp>
      <p:sp>
        <p:nvSpPr>
          <p:cNvPr id="9" name="Content Placeholder 8">
            <a:extLst>
              <a:ext uri="{FF2B5EF4-FFF2-40B4-BE49-F238E27FC236}">
                <a16:creationId xmlns:a16="http://schemas.microsoft.com/office/drawing/2014/main" id="{B715B077-61AE-4F81-BDA8-3E62095D753D}"/>
              </a:ext>
            </a:extLst>
          </p:cNvPr>
          <p:cNvSpPr>
            <a:spLocks noGrp="1"/>
          </p:cNvSpPr>
          <p:nvPr>
            <p:ph idx="1"/>
          </p:nvPr>
        </p:nvSpPr>
        <p:spPr>
          <a:xfrm>
            <a:off x="1097280" y="1845733"/>
            <a:ext cx="10058400" cy="4428457"/>
          </a:xfrm>
        </p:spPr>
        <p:txBody>
          <a:bodyPr>
            <a:normAutofit/>
          </a:bodyPr>
          <a:lstStyle/>
          <a:p>
            <a:pPr algn="ctr">
              <a:lnSpc>
                <a:spcPct val="120000"/>
              </a:lnSpc>
              <a:spcBef>
                <a:spcPts val="0"/>
              </a:spcBef>
              <a:spcAft>
                <a:spcPts val="0"/>
              </a:spcAft>
            </a:pPr>
            <a:r>
              <a:rPr lang="en-IN" b="1" dirty="0"/>
              <a:t>Based on a careful scientific review of the available information, the subcommittee came to the following conclusions and recommendations: </a:t>
            </a:r>
          </a:p>
          <a:p>
            <a:pPr algn="just">
              <a:lnSpc>
                <a:spcPct val="120000"/>
              </a:lnSpc>
              <a:spcBef>
                <a:spcPts val="0"/>
              </a:spcBef>
              <a:spcAft>
                <a:spcPts val="0"/>
              </a:spcAft>
            </a:pPr>
            <a:endParaRPr lang="en-IN" dirty="0"/>
          </a:p>
          <a:p>
            <a:pPr algn="just">
              <a:lnSpc>
                <a:spcPct val="120000"/>
              </a:lnSpc>
              <a:spcBef>
                <a:spcPts val="0"/>
              </a:spcBef>
              <a:spcAft>
                <a:spcPts val="0"/>
              </a:spcAft>
              <a:buFont typeface="Arial" panose="020B0604020202020204" pitchFamily="34" charset="0"/>
              <a:buChar char="•"/>
            </a:pPr>
            <a:r>
              <a:rPr lang="en-IN" dirty="0"/>
              <a:t>Adequate education should be provided to health-care professionals and persons being vaccinated to recognize the signs and symptoms of all serious adverse events after vaccinations with all COVID-19 vaccines, so that people may seek and receive prompt and relevant medical care and treatment. </a:t>
            </a:r>
          </a:p>
          <a:p>
            <a:pPr algn="just">
              <a:lnSpc>
                <a:spcPct val="120000"/>
              </a:lnSpc>
              <a:spcBef>
                <a:spcPts val="0"/>
              </a:spcBef>
              <a:spcAft>
                <a:spcPts val="0"/>
              </a:spcAft>
              <a:buFont typeface="Arial" panose="020B0604020202020204" pitchFamily="34" charset="0"/>
              <a:buChar char="•"/>
            </a:pPr>
            <a:endParaRPr lang="en-IN" dirty="0"/>
          </a:p>
          <a:p>
            <a:pPr algn="just">
              <a:lnSpc>
                <a:spcPct val="120000"/>
              </a:lnSpc>
              <a:spcBef>
                <a:spcPts val="0"/>
              </a:spcBef>
              <a:spcAft>
                <a:spcPts val="0"/>
              </a:spcAft>
              <a:buFont typeface="Arial" panose="020B0604020202020204" pitchFamily="34" charset="0"/>
              <a:buChar char="•"/>
            </a:pPr>
            <a:r>
              <a:rPr lang="en-IN" dirty="0"/>
              <a:t>The GACVS subcommittee recommends that countries continue to monitor the safety of all COVID-19 vaccines and promote reporting of suspected adverse events.</a:t>
            </a:r>
          </a:p>
        </p:txBody>
      </p:sp>
      <p:sp>
        <p:nvSpPr>
          <p:cNvPr id="2" name="Date Placeholder 1">
            <a:extLst>
              <a:ext uri="{FF2B5EF4-FFF2-40B4-BE49-F238E27FC236}">
                <a16:creationId xmlns:a16="http://schemas.microsoft.com/office/drawing/2014/main" id="{6A31A359-94B6-4A43-BF23-FD528F81DC0A}"/>
              </a:ext>
            </a:extLst>
          </p:cNvPr>
          <p:cNvSpPr>
            <a:spLocks noGrp="1"/>
          </p:cNvSpPr>
          <p:nvPr>
            <p:ph type="dt" sz="half" idx="10"/>
          </p:nvPr>
        </p:nvSpPr>
        <p:spPr/>
        <p:txBody>
          <a:bodyPr/>
          <a:lstStyle/>
          <a:p>
            <a:fld id="{868ADDF9-D121-4CE7-955E-8B22E0048F0D}" type="datetime1">
              <a:rPr lang="en-IN" smtClean="0"/>
              <a:t>11-05-2021</a:t>
            </a:fld>
            <a:endParaRPr lang="en-IN"/>
          </a:p>
        </p:txBody>
      </p:sp>
      <p:sp>
        <p:nvSpPr>
          <p:cNvPr id="3" name="Slide Number Placeholder 2">
            <a:extLst>
              <a:ext uri="{FF2B5EF4-FFF2-40B4-BE49-F238E27FC236}">
                <a16:creationId xmlns:a16="http://schemas.microsoft.com/office/drawing/2014/main" id="{BB39612A-29D7-4AAE-BA78-B07FAE0C9324}"/>
              </a:ext>
            </a:extLst>
          </p:cNvPr>
          <p:cNvSpPr>
            <a:spLocks noGrp="1"/>
          </p:cNvSpPr>
          <p:nvPr>
            <p:ph type="sldNum" sz="quarter" idx="12"/>
          </p:nvPr>
        </p:nvSpPr>
        <p:spPr/>
        <p:txBody>
          <a:bodyPr/>
          <a:lstStyle/>
          <a:p>
            <a:fld id="{9BF3F56C-11E5-4751-B662-D93305FD03B9}" type="slidenum">
              <a:rPr lang="en-IN" smtClean="0"/>
              <a:t>48</a:t>
            </a:fld>
            <a:endParaRPr lang="en-IN"/>
          </a:p>
        </p:txBody>
      </p:sp>
    </p:spTree>
    <p:extLst>
      <p:ext uri="{BB962C8B-B14F-4D97-AF65-F5344CB8AC3E}">
        <p14:creationId xmlns:p14="http://schemas.microsoft.com/office/powerpoint/2010/main" val="481084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B76027-914F-4864-98E1-D989CE32454D}"/>
              </a:ext>
            </a:extLst>
          </p:cNvPr>
          <p:cNvPicPr>
            <a:picLocks noChangeAspect="1"/>
          </p:cNvPicPr>
          <p:nvPr/>
        </p:nvPicPr>
        <p:blipFill>
          <a:blip r:embed="rId2">
            <a:extLst>
              <a:ext uri="{28A0092B-C50C-407E-A947-70E740481C1C}">
                <a14:useLocalDpi xmlns:a14="http://schemas.microsoft.com/office/drawing/2010/main" val="0"/>
              </a:ext>
            </a:extLst>
          </a:blip>
          <a:srcRect t="3125" b="3125"/>
          <a:stretch/>
        </p:blipFill>
        <p:spPr>
          <a:xfrm>
            <a:off x="0" y="0"/>
            <a:ext cx="12192002" cy="6858000"/>
          </a:xfrm>
          <a:prstGeom prst="rect">
            <a:avLst/>
          </a:prstGeom>
        </p:spPr>
      </p:pic>
      <p:pic>
        <p:nvPicPr>
          <p:cNvPr id="12" name="Picture 11">
            <a:extLst>
              <a:ext uri="{FF2B5EF4-FFF2-40B4-BE49-F238E27FC236}">
                <a16:creationId xmlns:a16="http://schemas.microsoft.com/office/drawing/2014/main" id="{91B5E8AC-C98C-4914-B1F8-62844C713383}"/>
              </a:ext>
            </a:extLst>
          </p:cNvPr>
          <p:cNvPicPr>
            <a:picLocks noChangeAspect="1"/>
          </p:cNvPicPr>
          <p:nvPr/>
        </p:nvPicPr>
        <p:blipFill rotWithShape="1">
          <a:blip r:embed="rId3">
            <a:extLst>
              <a:ext uri="{28A0092B-C50C-407E-A947-70E740481C1C}">
                <a14:useLocalDpi xmlns:a14="http://schemas.microsoft.com/office/drawing/2010/main" val="0"/>
              </a:ext>
            </a:extLst>
          </a:blip>
          <a:srcRect b="56033"/>
          <a:stretch/>
        </p:blipFill>
        <p:spPr>
          <a:xfrm>
            <a:off x="20466" y="5342130"/>
            <a:ext cx="12178357" cy="1544946"/>
          </a:xfrm>
          <a:prstGeom prst="rect">
            <a:avLst/>
          </a:prstGeom>
        </p:spPr>
      </p:pic>
      <p:sp>
        <p:nvSpPr>
          <p:cNvPr id="16" name="Google Shape;10;p2">
            <a:extLst>
              <a:ext uri="{FF2B5EF4-FFF2-40B4-BE49-F238E27FC236}">
                <a16:creationId xmlns:a16="http://schemas.microsoft.com/office/drawing/2014/main" id="{6129BD12-9D05-4DA4-861F-BA97631FF7CA}"/>
              </a:ext>
            </a:extLst>
          </p:cNvPr>
          <p:cNvSpPr/>
          <p:nvPr/>
        </p:nvSpPr>
        <p:spPr>
          <a:xfrm>
            <a:off x="-6821" y="0"/>
            <a:ext cx="12191999" cy="6887076"/>
          </a:xfrm>
          <a:prstGeom prst="rect">
            <a:avLst/>
          </a:prstGeom>
          <a:gradFill>
            <a:gsLst>
              <a:gs pos="0">
                <a:srgbClr val="FFFFFF">
                  <a:alpha val="0"/>
                  <a:alpha val="46370"/>
                </a:srgbClr>
              </a:gs>
              <a:gs pos="50000">
                <a:srgbClr val="FFFFFF">
                  <a:alpha val="0"/>
                  <a:alpha val="46370"/>
                </a:srgbClr>
              </a:gs>
              <a:gs pos="100000">
                <a:schemeClr val="lt1">
                  <a:alpha val="46370"/>
                </a:schemeClr>
              </a:gs>
            </a:gsLst>
            <a:lin ang="5400012" scaled="0"/>
          </a:gra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직사각형 5">
            <a:extLst>
              <a:ext uri="{FF2B5EF4-FFF2-40B4-BE49-F238E27FC236}">
                <a16:creationId xmlns:a16="http://schemas.microsoft.com/office/drawing/2014/main" id="{DAAE38B5-85A0-4A3A-8B6C-0FCE6864343D}"/>
              </a:ext>
            </a:extLst>
          </p:cNvPr>
          <p:cNvSpPr/>
          <p:nvPr/>
        </p:nvSpPr>
        <p:spPr>
          <a:xfrm>
            <a:off x="443755" y="1459816"/>
            <a:ext cx="8328105" cy="1267958"/>
          </a:xfrm>
          <a:prstGeom prst="rect">
            <a:avLst/>
          </a:prstGeom>
          <a:noFill/>
        </p:spPr>
        <p:txBody>
          <a:bodyPr l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3500" b="1" dirty="0">
                <a:solidFill>
                  <a:prstClr val="black"/>
                </a:solidFill>
                <a:latin typeface="Calibri" panose="020F0502020204030204"/>
                <a:ea typeface="맑은 고딕" panose="020B0503020000020004" pitchFamily="34" charset="-127"/>
                <a:cs typeface="Arial" pitchFamily="34" charset="0"/>
              </a:rPr>
              <a:t>COVID Vaccination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3500" b="1" dirty="0">
                <a:solidFill>
                  <a:prstClr val="black"/>
                </a:solidFill>
                <a:latin typeface="Calibri" panose="020F0502020204030204"/>
                <a:ea typeface="맑은 고딕" panose="020B0503020000020004" pitchFamily="34" charset="-127"/>
                <a:cs typeface="Arial" pitchFamily="34" charset="0"/>
              </a:rPr>
              <a:t>(Precautions and Contraindications) </a:t>
            </a:r>
            <a:endParaRPr kumimoji="0" lang="en-US" altLang="ko-KR" sz="35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endParaRPr>
          </a:p>
        </p:txBody>
      </p:sp>
      <p:sp>
        <p:nvSpPr>
          <p:cNvPr id="22" name="Rectangle 21">
            <a:extLst>
              <a:ext uri="{FF2B5EF4-FFF2-40B4-BE49-F238E27FC236}">
                <a16:creationId xmlns:a16="http://schemas.microsoft.com/office/drawing/2014/main" id="{735EA42B-9FA6-4B8E-8EE5-90E59D5C727A}"/>
              </a:ext>
            </a:extLst>
          </p:cNvPr>
          <p:cNvSpPr/>
          <p:nvPr/>
        </p:nvSpPr>
        <p:spPr>
          <a:xfrm>
            <a:off x="-6821" y="1641675"/>
            <a:ext cx="311621" cy="9042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96EE485-8726-48CB-8A94-1FDB80487817}"/>
              </a:ext>
            </a:extLst>
          </p:cNvPr>
          <p:cNvPicPr>
            <a:picLocks noChangeAspect="1"/>
          </p:cNvPicPr>
          <p:nvPr/>
        </p:nvPicPr>
        <p:blipFill>
          <a:blip r:embed="rId4"/>
          <a:stretch>
            <a:fillRect/>
          </a:stretch>
        </p:blipFill>
        <p:spPr>
          <a:xfrm>
            <a:off x="11319499" y="292931"/>
            <a:ext cx="663334" cy="514789"/>
          </a:xfrm>
          <a:prstGeom prst="rect">
            <a:avLst/>
          </a:prstGeom>
        </p:spPr>
      </p:pic>
      <p:grpSp>
        <p:nvGrpSpPr>
          <p:cNvPr id="24" name="Group 23">
            <a:extLst>
              <a:ext uri="{FF2B5EF4-FFF2-40B4-BE49-F238E27FC236}">
                <a16:creationId xmlns:a16="http://schemas.microsoft.com/office/drawing/2014/main" id="{73E96031-D23B-4F6A-9965-CDAF7F9F1C2D}"/>
              </a:ext>
            </a:extLst>
          </p:cNvPr>
          <p:cNvGrpSpPr/>
          <p:nvPr/>
        </p:nvGrpSpPr>
        <p:grpSpPr>
          <a:xfrm>
            <a:off x="6533473" y="5638800"/>
            <a:ext cx="5449360" cy="926269"/>
            <a:chOff x="6223881" y="5660721"/>
            <a:chExt cx="5758952" cy="978893"/>
          </a:xfrm>
        </p:grpSpPr>
        <p:pic>
          <p:nvPicPr>
            <p:cNvPr id="25" name="Picture 24">
              <a:extLst>
                <a:ext uri="{FF2B5EF4-FFF2-40B4-BE49-F238E27FC236}">
                  <a16:creationId xmlns:a16="http://schemas.microsoft.com/office/drawing/2014/main" id="{08968004-5F5C-40F8-8F6B-E7A26DE7FE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881" y="5660722"/>
              <a:ext cx="3424107" cy="978892"/>
            </a:xfrm>
            <a:prstGeom prst="rect">
              <a:avLst/>
            </a:prstGeom>
          </p:spPr>
        </p:pic>
        <p:pic>
          <p:nvPicPr>
            <p:cNvPr id="26" name="Picture 25">
              <a:extLst>
                <a:ext uri="{FF2B5EF4-FFF2-40B4-BE49-F238E27FC236}">
                  <a16:creationId xmlns:a16="http://schemas.microsoft.com/office/drawing/2014/main" id="{226BF796-1DD3-4295-A8B8-4349273D18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33275" y="5660721"/>
              <a:ext cx="2149558" cy="978891"/>
            </a:xfrm>
            <a:prstGeom prst="rect">
              <a:avLst/>
            </a:prstGeom>
          </p:spPr>
        </p:pic>
      </p:grpSp>
    </p:spTree>
    <p:extLst>
      <p:ext uri="{BB962C8B-B14F-4D97-AF65-F5344CB8AC3E}">
        <p14:creationId xmlns:p14="http://schemas.microsoft.com/office/powerpoint/2010/main" val="2438790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34628-FC6E-4168-B35D-6A354D454C31}"/>
              </a:ext>
            </a:extLst>
          </p:cNvPr>
          <p:cNvSpPr>
            <a:spLocks noGrp="1"/>
          </p:cNvSpPr>
          <p:nvPr>
            <p:ph idx="1"/>
          </p:nvPr>
        </p:nvSpPr>
        <p:spPr>
          <a:xfrm>
            <a:off x="868680" y="1991195"/>
            <a:ext cx="10469880" cy="4114183"/>
          </a:xfrm>
        </p:spPr>
        <p:txBody>
          <a:bodyPr>
            <a:normAutofit/>
          </a:bodyPr>
          <a:lstStyle/>
          <a:p>
            <a:pPr algn="just">
              <a:buFont typeface="Arial" panose="020B0604020202020204" pitchFamily="34" charset="0"/>
              <a:buChar cha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MoHFW</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-GOI has</a:t>
            </a:r>
            <a:r>
              <a:rPr lang="en-US" sz="2400"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issued</a:t>
            </a:r>
            <a:r>
              <a:rPr lang="en-US" sz="24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z="2400" spc="-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Liberalized</a:t>
            </a:r>
            <a:r>
              <a:rPr lang="en-US" sz="24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Pricing</a:t>
            </a:r>
            <a:r>
              <a:rPr lang="en-US" sz="2400"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z="2400" spc="-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Accelerated National Covid-19 Vaccination Strategy for further accelerating the pace of COVID-19 vaccination.</a:t>
            </a:r>
          </a:p>
          <a:p>
            <a:pPr algn="just">
              <a:buFont typeface="Arial" panose="020B0604020202020204" pitchFamily="34" charset="0"/>
              <a:buChar cha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he</a:t>
            </a:r>
            <a:r>
              <a:rPr lang="en-US" sz="2400" spc="-2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cohort</a:t>
            </a:r>
            <a:r>
              <a:rPr lang="en-US" sz="2400" spc="-20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of</a:t>
            </a:r>
            <a:r>
              <a:rPr lang="en-US" sz="2400" spc="-2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eligible</a:t>
            </a:r>
            <a:r>
              <a:rPr lang="en-US" sz="2400" spc="-2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beneficiaries</a:t>
            </a:r>
            <a:r>
              <a:rPr lang="en-US" sz="2400" spc="-180" dirty="0">
                <a:effectLst/>
                <a:latin typeface="Times New Roman" panose="02020603050405020304" pitchFamily="18" charset="0"/>
                <a:ea typeface="Arial" panose="020B0604020202020204" pitchFamily="34" charset="0"/>
                <a:cs typeface="Times New Roman" panose="02020603050405020304" pitchFamily="18" charset="0"/>
              </a:rPr>
              <a:t> has been </a:t>
            </a:r>
            <a:r>
              <a:rPr lang="en-US" sz="2400" dirty="0">
                <a:latin typeface="Times New Roman" panose="02020603050405020304" pitchFamily="18" charset="0"/>
                <a:ea typeface="Arial" panose="020B0604020202020204" pitchFamily="34" charset="0"/>
                <a:cs typeface="Times New Roman" panose="02020603050405020304" pitchFamily="18" charset="0"/>
              </a:rPr>
              <a:t>expanded</a:t>
            </a:r>
            <a:r>
              <a:rPr lang="en-US" sz="2400" spc="-20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with</a:t>
            </a:r>
            <a:r>
              <a:rPr lang="en-US" sz="2400" spc="-2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inclusion</a:t>
            </a:r>
            <a:r>
              <a:rPr lang="en-US" sz="24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of</a:t>
            </a:r>
            <a:r>
              <a:rPr lang="en-US" sz="2400" spc="-2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citizens aged 18 years to 44 years, for vaccination</a:t>
            </a:r>
          </a:p>
          <a:p>
            <a:pPr algn="just">
              <a:buFont typeface="Arial" panose="020B0604020202020204" pitchFamily="34" charset="0"/>
              <a:buChar char="•"/>
            </a:pPr>
            <a:r>
              <a:rPr lang="en-US" sz="2400" dirty="0">
                <a:latin typeface="Times New Roman" panose="02020603050405020304" pitchFamily="18" charset="0"/>
                <a:ea typeface="Arial" panose="020B0604020202020204" pitchFamily="34" charset="0"/>
                <a:cs typeface="Times New Roman" panose="02020603050405020304" pitchFamily="18" charset="0"/>
              </a:rPr>
              <a:t> It</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will</a:t>
            </a:r>
            <a:r>
              <a:rPr lang="en-US" sz="2400" spc="-14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continue</a:t>
            </a:r>
            <a:r>
              <a:rPr lang="en-US" sz="2400" spc="-1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to</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be</a:t>
            </a:r>
            <a:r>
              <a:rPr lang="en-US" sz="2400" spc="-165"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mandatory</a:t>
            </a:r>
            <a:r>
              <a:rPr lang="en-US" sz="2400" spc="-1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all</a:t>
            </a:r>
            <a:r>
              <a:rPr lang="en-US" sz="2400" spc="-16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Government</a:t>
            </a:r>
            <a:r>
              <a:rPr lang="en-US" sz="2400" spc="-9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and</a:t>
            </a:r>
            <a:r>
              <a:rPr lang="en-US" sz="2400" spc="-12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Private</a:t>
            </a:r>
            <a:r>
              <a:rPr lang="en-US" sz="2400" spc="-12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COVID</a:t>
            </a:r>
            <a:r>
              <a:rPr lang="en-US" sz="2400" spc="-1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Vaccination Centers (CVCs) to </a:t>
            </a:r>
            <a:r>
              <a:rPr lang="en-US" sz="2400" b="1" dirty="0">
                <a:latin typeface="Times New Roman" panose="02020603050405020304" pitchFamily="18" charset="0"/>
                <a:ea typeface="Arial" panose="020B0604020202020204" pitchFamily="34" charset="0"/>
                <a:cs typeface="Times New Roman" panose="02020603050405020304" pitchFamily="18" charset="0"/>
              </a:rPr>
              <a:t>register on the Co-WIN system</a:t>
            </a:r>
            <a:r>
              <a:rPr lang="en-US" sz="2400" dirty="0">
                <a:latin typeface="Times New Roman" panose="02020603050405020304" pitchFamily="18" charset="0"/>
                <a:ea typeface="Arial" panose="020B0604020202020204" pitchFamily="34" charset="0"/>
                <a:cs typeface="Times New Roman" panose="02020603050405020304" pitchFamily="18" charset="0"/>
              </a:rPr>
              <a:t>, regardless of the source of vaccine</a:t>
            </a:r>
            <a:r>
              <a:rPr lang="en-US" sz="2400" spc="-2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doses</a:t>
            </a:r>
          </a:p>
          <a:p>
            <a:pPr algn="just">
              <a:buFont typeface="Arial" panose="020B0604020202020204" pitchFamily="34" charset="0"/>
              <a:buChar char="•"/>
            </a:pPr>
            <a:r>
              <a:rPr lang="en-US" sz="2400" dirty="0">
                <a:latin typeface="Times New Roman" panose="02020603050405020304" pitchFamily="18" charset="0"/>
                <a:ea typeface="Arial" panose="020B0604020202020204" pitchFamily="34" charset="0"/>
                <a:cs typeface="Times New Roman" panose="02020603050405020304" pitchFamily="18" charset="0"/>
              </a:rPr>
              <a:t> It</a:t>
            </a:r>
            <a:r>
              <a:rPr lang="en-US" sz="2400" spc="-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shall</a:t>
            </a:r>
            <a:r>
              <a:rPr lang="en-US" sz="2400" spc="-2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also</a:t>
            </a:r>
            <a:r>
              <a:rPr lang="en-US" sz="2400" spc="-4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be</a:t>
            </a:r>
            <a:r>
              <a:rPr lang="en-US" sz="2400" spc="-55"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mandatory</a:t>
            </a:r>
            <a:r>
              <a:rPr lang="en-US" sz="2400" spc="4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a:t>
            </a:r>
            <a:r>
              <a:rPr lang="en-US" sz="2400" spc="-1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all</a:t>
            </a:r>
            <a:r>
              <a:rPr lang="en-US" sz="2400" spc="-4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CVCs</a:t>
            </a:r>
            <a:r>
              <a:rPr lang="en-US" sz="2400" spc="-1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to</a:t>
            </a:r>
            <a:r>
              <a:rPr lang="en-US" sz="2400" spc="-3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record</a:t>
            </a:r>
            <a:r>
              <a:rPr lang="en-US" sz="2400" spc="-2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all</a:t>
            </a:r>
            <a:r>
              <a:rPr lang="en-US" sz="2400" spc="-3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vaccinations, issue</a:t>
            </a:r>
            <a:r>
              <a:rPr lang="en-US" sz="2400" spc="-1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digital</a:t>
            </a:r>
            <a:r>
              <a:rPr lang="en-US" sz="2400" spc="-12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vaccination</a:t>
            </a:r>
            <a:r>
              <a:rPr lang="en-US" sz="2400" spc="-9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certificates</a:t>
            </a:r>
            <a:r>
              <a:rPr lang="en-US" sz="2400" spc="-9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and</a:t>
            </a:r>
            <a:r>
              <a:rPr lang="en-US" sz="2400" spc="-14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to</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report</a:t>
            </a:r>
            <a:r>
              <a:rPr lang="en-US" sz="2400" spc="-1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all</a:t>
            </a:r>
            <a:r>
              <a:rPr lang="en-US" sz="2400" spc="-16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AEFIs</a:t>
            </a:r>
            <a:r>
              <a:rPr lang="en-US" sz="2400" spc="-11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on</a:t>
            </a:r>
            <a:r>
              <a:rPr lang="en-US" sz="2400" spc="-14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the</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Co-WIN</a:t>
            </a:r>
            <a:r>
              <a:rPr lang="en-US" sz="2400" spc="-10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system</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68D9596-0A0B-44EE-81B6-F99E283448C8}"/>
              </a:ext>
            </a:extLst>
          </p:cNvPr>
          <p:cNvSpPr>
            <a:spLocks noGrp="1"/>
          </p:cNvSpPr>
          <p:nvPr>
            <p:ph type="dt" sz="half" idx="10"/>
          </p:nvPr>
        </p:nvSpPr>
        <p:spPr/>
        <p:txBody>
          <a:bodyPr/>
          <a:lstStyle/>
          <a:p>
            <a:fld id="{D6C3A62B-1337-4EB4-917B-7C2D559E50C1}" type="datetime1">
              <a:rPr lang="en-IN" smtClean="0"/>
              <a:t>11-05-2021</a:t>
            </a:fld>
            <a:endParaRPr lang="en-IN"/>
          </a:p>
        </p:txBody>
      </p:sp>
      <p:sp>
        <p:nvSpPr>
          <p:cNvPr id="5" name="Slide Number Placeholder 4">
            <a:extLst>
              <a:ext uri="{FF2B5EF4-FFF2-40B4-BE49-F238E27FC236}">
                <a16:creationId xmlns:a16="http://schemas.microsoft.com/office/drawing/2014/main" id="{3F38F07A-1D6F-41BB-B891-C57DC7EE8129}"/>
              </a:ext>
            </a:extLst>
          </p:cNvPr>
          <p:cNvSpPr>
            <a:spLocks noGrp="1"/>
          </p:cNvSpPr>
          <p:nvPr>
            <p:ph type="sldNum" sz="quarter" idx="12"/>
          </p:nvPr>
        </p:nvSpPr>
        <p:spPr/>
        <p:txBody>
          <a:bodyPr/>
          <a:lstStyle/>
          <a:p>
            <a:fld id="{C34E9697-A014-4C2F-AF9D-B2CECD323871}" type="slidenum">
              <a:rPr lang="en-IN" smtClean="0"/>
              <a:t>5</a:t>
            </a:fld>
            <a:endParaRPr lang="en-IN"/>
          </a:p>
        </p:txBody>
      </p:sp>
      <p:sp>
        <p:nvSpPr>
          <p:cNvPr id="9" name="Title 1">
            <a:extLst>
              <a:ext uri="{FF2B5EF4-FFF2-40B4-BE49-F238E27FC236}">
                <a16:creationId xmlns:a16="http://schemas.microsoft.com/office/drawing/2014/main" id="{02C243D3-0190-49E8-A040-78A016BB343C}"/>
              </a:ext>
            </a:extLst>
          </p:cNvPr>
          <p:cNvSpPr>
            <a:spLocks noGrp="1"/>
          </p:cNvSpPr>
          <p:nvPr>
            <p:ph type="title"/>
          </p:nvPr>
        </p:nvSpPr>
        <p:spPr>
          <a:xfrm>
            <a:off x="1097280" y="286603"/>
            <a:ext cx="10058400" cy="1450757"/>
          </a:xfrm>
        </p:spPr>
        <p:txBody>
          <a:bodyPr/>
          <a:lstStyle/>
          <a:p>
            <a:r>
              <a:rPr lang="en-US" b="1" dirty="0"/>
              <a:t>Phase 3 Vaccination</a:t>
            </a:r>
            <a:endParaRPr lang="en-IN" b="1" dirty="0"/>
          </a:p>
        </p:txBody>
      </p:sp>
    </p:spTree>
    <p:extLst>
      <p:ext uri="{BB962C8B-B14F-4D97-AF65-F5344CB8AC3E}">
        <p14:creationId xmlns:p14="http://schemas.microsoft.com/office/powerpoint/2010/main" val="36101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507077" y="881856"/>
            <a:ext cx="1188927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Arial"/>
                <a:ea typeface="Arial Unicode MS"/>
                <a:cs typeface="+mj-cs"/>
              </a:rPr>
              <a:t>Precautions and Contraindications for COVID-19 Vaccination</a:t>
            </a:r>
          </a:p>
        </p:txBody>
      </p:sp>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742122" y="1855303"/>
            <a:ext cx="10416208" cy="42672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533400" marR="0" lvl="0" indent="-45720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 Authorised Age Group: Under the EUA, COVID-19 vaccination is indicated only for 18 years and above</a:t>
            </a:r>
          </a:p>
          <a:p>
            <a:pPr marL="533400" marR="0" lvl="0" indent="-45720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lang="en-IN" sz="2800" dirty="0">
                <a:solidFill>
                  <a:prstClr val="black"/>
                </a:solidFill>
                <a:latin typeface="Arial"/>
              </a:rPr>
              <a:t>Co-administration with other vaccines: If required, COVID-19 vaccine and other vaccines should be separated by an interval of at least 14 days</a:t>
            </a:r>
          </a:p>
          <a:p>
            <a:pPr marL="533400" marR="0" lvl="0" indent="-45720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lang="en-IN" sz="2800" dirty="0">
                <a:solidFill>
                  <a:prstClr val="black"/>
                </a:solidFill>
                <a:latin typeface="Arial"/>
              </a:rPr>
              <a:t>Inter-changeability of COVID-19 vaccines: is not permitted. Second dose should also be of the same COVID-19 vaccine which was administered as the first dose</a:t>
            </a:r>
            <a:endParaRPr kumimoji="0" lang="en-IN" sz="2800" b="0" i="0" u="none" strike="noStrike" kern="1200" cap="none" spc="0" normalizeH="0" baseline="0" dirty="0">
              <a:ln>
                <a:noFill/>
              </a:ln>
              <a:solidFill>
                <a:prstClr val="black"/>
              </a:solidFill>
              <a:effectLst/>
              <a:uLnTx/>
              <a:uFillTx/>
              <a:latin typeface="Arial"/>
              <a:sym typeface="Roboto Condensed Light"/>
            </a:endParaRPr>
          </a:p>
        </p:txBody>
      </p:sp>
    </p:spTree>
    <p:extLst>
      <p:ext uri="{BB962C8B-B14F-4D97-AF65-F5344CB8AC3E}">
        <p14:creationId xmlns:p14="http://schemas.microsoft.com/office/powerpoint/2010/main" val="2356878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838382" y="1080854"/>
            <a:ext cx="11088575"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Arial"/>
                <a:ea typeface="Arial Unicode MS"/>
                <a:cs typeface="+mj-cs"/>
              </a:rPr>
              <a:t>Contraindications</a:t>
            </a:r>
          </a:p>
        </p:txBody>
      </p:sp>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639599" y="1841898"/>
            <a:ext cx="10982558" cy="43468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533400" marR="0" lvl="0" indent="-45720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kumimoji="0" lang="en-IN" b="0" i="0" u="none" strike="noStrike" kern="1200" cap="none" spc="0" normalizeH="0" baseline="0" noProof="0" dirty="0">
                <a:ln>
                  <a:noFill/>
                </a:ln>
                <a:solidFill>
                  <a:prstClr val="black"/>
                </a:solidFill>
                <a:effectLst/>
                <a:uLnTx/>
                <a:uFillTx/>
                <a:latin typeface="Arial"/>
                <a:sym typeface="Roboto Condensed Light"/>
              </a:rPr>
              <a:t>Persons with history of:</a:t>
            </a:r>
          </a:p>
          <a:p>
            <a:pPr lvl="1" algn="just">
              <a:spcBef>
                <a:spcPts val="0"/>
              </a:spcBef>
              <a:spcAft>
                <a:spcPts val="1000"/>
              </a:spcAft>
              <a:buClr>
                <a:srgbClr val="FF9900"/>
              </a:buClr>
              <a:buFont typeface="Wingdings" panose="05000000000000000000" pitchFamily="2" charset="2"/>
              <a:buChar char="§"/>
              <a:defRPr/>
            </a:pPr>
            <a:r>
              <a:rPr kumimoji="0" lang="en-IN" b="0" i="0" u="none" strike="noStrike" kern="1200" cap="none" spc="0" normalizeH="0" baseline="0" noProof="0" dirty="0">
                <a:ln>
                  <a:noFill/>
                </a:ln>
                <a:solidFill>
                  <a:prstClr val="black"/>
                </a:solidFill>
                <a:effectLst/>
                <a:uLnTx/>
                <a:uFillTx/>
                <a:latin typeface="Arial"/>
                <a:sym typeface="Roboto Condensed Light"/>
              </a:rPr>
              <a:t>Anaphylactic or allergic reaction to a previous dose of COVID-19 vaccine</a:t>
            </a:r>
          </a:p>
          <a:p>
            <a:pPr lvl="1" algn="just">
              <a:spcBef>
                <a:spcPts val="0"/>
              </a:spcBef>
              <a:spcAft>
                <a:spcPts val="1000"/>
              </a:spcAft>
              <a:buClr>
                <a:srgbClr val="FF9900"/>
              </a:buClr>
              <a:buFont typeface="Wingdings" panose="05000000000000000000" pitchFamily="2" charset="2"/>
              <a:buChar char="§"/>
              <a:defRPr/>
            </a:pPr>
            <a:r>
              <a:rPr lang="en-IN" dirty="0">
                <a:solidFill>
                  <a:prstClr val="black"/>
                </a:solidFill>
                <a:latin typeface="Arial"/>
              </a:rPr>
              <a:t>Immediate or delayed-onset anaphylaxis or allergic reaction to vaccines or injectable therapies, pharmaceutical products, food-items, etc.</a:t>
            </a:r>
          </a:p>
          <a:p>
            <a:pPr marL="533400" lvl="1" indent="0" algn="just">
              <a:spcBef>
                <a:spcPts val="0"/>
              </a:spcBef>
              <a:spcAft>
                <a:spcPts val="1000"/>
              </a:spcAft>
              <a:buClr>
                <a:srgbClr val="FF9900"/>
              </a:buClr>
              <a:buNone/>
              <a:defRPr/>
            </a:pPr>
            <a:endParaRPr kumimoji="0" lang="en-IN" b="0" i="0" u="none" strike="noStrike" kern="1200" cap="none" spc="0" normalizeH="0" baseline="0" noProof="0" dirty="0">
              <a:ln>
                <a:noFill/>
              </a:ln>
              <a:solidFill>
                <a:prstClr val="black"/>
              </a:solidFill>
              <a:effectLst/>
              <a:uLnTx/>
              <a:uFillTx/>
              <a:latin typeface="Arial"/>
              <a:sym typeface="Roboto Condensed Light"/>
            </a:endParaRPr>
          </a:p>
          <a:p>
            <a:pPr marL="533400" marR="0" lvl="0" indent="-45720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lang="en-IN" dirty="0">
                <a:solidFill>
                  <a:prstClr val="black"/>
                </a:solidFill>
                <a:latin typeface="Arial"/>
              </a:rPr>
              <a:t>Pregnancy and Lactation:</a:t>
            </a:r>
          </a:p>
          <a:p>
            <a:pPr lvl="1" algn="just">
              <a:spcBef>
                <a:spcPts val="0"/>
              </a:spcBef>
              <a:spcAft>
                <a:spcPts val="1000"/>
              </a:spcAft>
              <a:buClr>
                <a:srgbClr val="FF9900"/>
              </a:buClr>
              <a:buFont typeface="Wingdings" panose="05000000000000000000" pitchFamily="2" charset="2"/>
              <a:buChar char="§"/>
              <a:defRPr/>
            </a:pPr>
            <a:r>
              <a:rPr kumimoji="0" lang="en-IN" b="0" i="0" u="none" strike="noStrike" kern="1200" cap="none" spc="0" normalizeH="0" baseline="0" noProof="0" dirty="0">
                <a:ln>
                  <a:noFill/>
                </a:ln>
                <a:solidFill>
                  <a:prstClr val="black"/>
                </a:solidFill>
                <a:effectLst/>
                <a:uLnTx/>
                <a:uFillTx/>
                <a:latin typeface="Arial"/>
                <a:sym typeface="Roboto Condensed Light"/>
              </a:rPr>
              <a:t>Pregnant and Lactating women have not been part of any COVID-19 vaccine clinical trial so far. Therefore </a:t>
            </a:r>
            <a:r>
              <a:rPr kumimoji="0" lang="en-IN" b="1" i="0" u="none" strike="noStrike" kern="1200" cap="none" spc="0" normalizeH="0" baseline="0" noProof="0" dirty="0">
                <a:ln>
                  <a:noFill/>
                </a:ln>
                <a:solidFill>
                  <a:prstClr val="black"/>
                </a:solidFill>
                <a:effectLst/>
                <a:uLnTx/>
                <a:uFillTx/>
                <a:latin typeface="Arial"/>
                <a:sym typeface="Roboto Condensed Light"/>
              </a:rPr>
              <a:t>women who are pregnant or not sure of their pregnancy and lactating women should not receive</a:t>
            </a:r>
            <a:r>
              <a:rPr kumimoji="0" lang="en-IN" b="0" i="0" u="none" strike="noStrike" kern="1200" cap="none" spc="0" normalizeH="0" baseline="0" noProof="0" dirty="0">
                <a:ln>
                  <a:noFill/>
                </a:ln>
                <a:solidFill>
                  <a:prstClr val="black"/>
                </a:solidFill>
                <a:effectLst/>
                <a:uLnTx/>
                <a:uFillTx/>
                <a:latin typeface="Arial"/>
                <a:sym typeface="Roboto Condensed Light"/>
              </a:rPr>
              <a:t> COVID-19 vaccine at this time</a:t>
            </a:r>
          </a:p>
        </p:txBody>
      </p:sp>
    </p:spTree>
    <p:extLst>
      <p:ext uri="{BB962C8B-B14F-4D97-AF65-F5344CB8AC3E}">
        <p14:creationId xmlns:p14="http://schemas.microsoft.com/office/powerpoint/2010/main" val="188813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467320" y="957360"/>
            <a:ext cx="1188927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Arial"/>
                <a:ea typeface="Arial Unicode MS"/>
                <a:cs typeface="+mj-cs"/>
              </a:rPr>
              <a:t>Provisional/ Temporary Contraindications:</a:t>
            </a:r>
          </a:p>
        </p:txBody>
      </p:sp>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269230" y="1807171"/>
            <a:ext cx="11299918" cy="40934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76200" marR="0" lvl="0" indent="0" algn="just" defTabSz="914400" rtl="0" eaLnBrk="1" fontAlgn="auto" latinLnBrk="0" hangingPunct="1">
              <a:lnSpc>
                <a:spcPct val="100000"/>
              </a:lnSpc>
              <a:spcBef>
                <a:spcPts val="0"/>
              </a:spcBef>
              <a:spcAft>
                <a:spcPts val="1000"/>
              </a:spcAft>
              <a:buClr>
                <a:srgbClr val="FF9900"/>
              </a:buClr>
              <a:buSzPts val="2400"/>
              <a:buNone/>
              <a:tabLst/>
              <a:defRPr/>
            </a:pPr>
            <a:r>
              <a:rPr lang="en-US" sz="2800" dirty="0">
                <a:solidFill>
                  <a:prstClr val="black"/>
                </a:solidFill>
                <a:latin typeface="Arial"/>
              </a:rPr>
              <a:t>I</a:t>
            </a:r>
            <a:r>
              <a:rPr lang="en-IN" sz="2800" dirty="0">
                <a:solidFill>
                  <a:prstClr val="black"/>
                </a:solidFill>
                <a:latin typeface="Arial"/>
              </a:rPr>
              <a:t>n these conditions, COVID-19 vaccination is to be </a:t>
            </a:r>
            <a:r>
              <a:rPr lang="en-IN" sz="2800" b="1" dirty="0">
                <a:solidFill>
                  <a:prstClr val="black"/>
                </a:solidFill>
                <a:latin typeface="Arial"/>
              </a:rPr>
              <a:t>deferred for 4-8 weeks after recovery</a:t>
            </a:r>
          </a:p>
          <a:p>
            <a:pPr marL="76200" marR="0" lvl="0" indent="0" algn="just" defTabSz="914400" rtl="0" eaLnBrk="1" fontAlgn="auto" latinLnBrk="0" hangingPunct="1">
              <a:lnSpc>
                <a:spcPct val="100000"/>
              </a:lnSpc>
              <a:spcBef>
                <a:spcPts val="0"/>
              </a:spcBef>
              <a:spcAft>
                <a:spcPts val="1000"/>
              </a:spcAft>
              <a:buClr>
                <a:srgbClr val="FF9900"/>
              </a:buClr>
              <a:buSzPts val="2400"/>
              <a:buNone/>
              <a:tabLst/>
              <a:defRPr/>
            </a:pPr>
            <a:endParaRPr kumimoji="0" lang="en-IN" sz="2800" b="0" i="0" u="none" strike="noStrike" kern="1200" cap="none" spc="0" normalizeH="0" baseline="0" noProof="0" dirty="0">
              <a:ln>
                <a:noFill/>
              </a:ln>
              <a:solidFill>
                <a:prstClr val="black"/>
              </a:solidFill>
              <a:effectLst/>
              <a:uLnTx/>
              <a:uFillTx/>
              <a:latin typeface="Arial"/>
              <a:sym typeface="Roboto Condensed Light"/>
            </a:endParaRPr>
          </a:p>
          <a:p>
            <a:pPr marL="590550" marR="0" lvl="0" indent="-51435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lang="en-IN" sz="2800" dirty="0">
                <a:solidFill>
                  <a:prstClr val="black"/>
                </a:solidFill>
                <a:latin typeface="Arial"/>
              </a:rPr>
              <a:t>Persons having active symptoms of SARS-CoV-2 infection</a:t>
            </a:r>
          </a:p>
          <a:p>
            <a:pPr marL="590550" marR="0" lvl="0" indent="-51435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SARS-CoV-2 patients who have been given anti-SARS-CoV-2 monoclonal antibodies or convalescent</a:t>
            </a:r>
            <a:r>
              <a:rPr lang="en-IN" sz="2800" dirty="0">
                <a:solidFill>
                  <a:prstClr val="black"/>
                </a:solidFill>
                <a:latin typeface="Arial"/>
              </a:rPr>
              <a:t> plasma</a:t>
            </a:r>
          </a:p>
          <a:p>
            <a:pPr marL="590550" marR="0" lvl="0" indent="-514350" algn="just" defTabSz="914400" rtl="0" eaLnBrk="1" fontAlgn="auto" latinLnBrk="0" hangingPunct="1">
              <a:lnSpc>
                <a:spcPct val="100000"/>
              </a:lnSpc>
              <a:spcBef>
                <a:spcPts val="0"/>
              </a:spcBef>
              <a:spcAft>
                <a:spcPts val="1000"/>
              </a:spcAft>
              <a:buClr>
                <a:srgbClr val="FF9900"/>
              </a:buClr>
              <a:buSzPts val="2400"/>
              <a:buFont typeface="+mj-lt"/>
              <a:buAutoNum type="arabicPeriod"/>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Acutely unwell and hospitalised (with or without intensive care) patients due to any illness</a:t>
            </a:r>
          </a:p>
        </p:txBody>
      </p:sp>
    </p:spTree>
    <p:extLst>
      <p:ext uri="{BB962C8B-B14F-4D97-AF65-F5344CB8AC3E}">
        <p14:creationId xmlns:p14="http://schemas.microsoft.com/office/powerpoint/2010/main" val="1979694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268538" y="922699"/>
            <a:ext cx="1188927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Arial"/>
                <a:ea typeface="Arial Unicode MS"/>
                <a:cs typeface="+mj-cs"/>
              </a:rPr>
              <a:t>Special Precautions</a:t>
            </a:r>
          </a:p>
        </p:txBody>
      </p:sp>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556590" y="2032458"/>
            <a:ext cx="11025809" cy="35732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r>
              <a:rPr kumimoji="0" lang="en-US" sz="2800" b="0" i="0" u="none" strike="noStrike" kern="1200" cap="none" spc="0" normalizeH="0" baseline="0" noProof="0" dirty="0">
                <a:ln>
                  <a:noFill/>
                </a:ln>
                <a:solidFill>
                  <a:prstClr val="black"/>
                </a:solidFill>
                <a:effectLst/>
                <a:uLnTx/>
                <a:uFillTx/>
                <a:latin typeface="Arial"/>
                <a:sym typeface="Roboto Condensed Light"/>
              </a:rPr>
              <a:t>Special Precautions:</a:t>
            </a:r>
          </a:p>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	</a:t>
            </a:r>
          </a:p>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r>
              <a:rPr lang="en-IN" sz="2800" dirty="0">
                <a:solidFill>
                  <a:prstClr val="black"/>
                </a:solidFill>
                <a:latin typeface="Arial"/>
              </a:rPr>
              <a:t>	</a:t>
            </a:r>
            <a:r>
              <a:rPr kumimoji="0" lang="en-IN" sz="2800" b="0" i="0" u="none" strike="noStrike" kern="1200" cap="none" spc="0" normalizeH="0" baseline="0" noProof="0" dirty="0">
                <a:ln>
                  <a:noFill/>
                </a:ln>
                <a:solidFill>
                  <a:prstClr val="black"/>
                </a:solidFill>
                <a:effectLst/>
                <a:uLnTx/>
                <a:uFillTx/>
                <a:latin typeface="Arial"/>
                <a:sym typeface="Roboto Condensed Light"/>
              </a:rPr>
              <a:t>Vaccine should be administered with caution in persons with history of any bleeding or coagulation disorder</a:t>
            </a:r>
          </a:p>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(e.g. clotting factor deficiency, coagulopathy or platelet disorder)</a:t>
            </a:r>
          </a:p>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endParaRPr lang="en-IN" sz="2800" dirty="0">
              <a:solidFill>
                <a:prstClr val="black"/>
              </a:solidFill>
              <a:latin typeface="Arial"/>
            </a:endParaRPr>
          </a:p>
        </p:txBody>
      </p:sp>
    </p:spTree>
    <p:extLst>
      <p:ext uri="{BB962C8B-B14F-4D97-AF65-F5344CB8AC3E}">
        <p14:creationId xmlns:p14="http://schemas.microsoft.com/office/powerpoint/2010/main" val="1221951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89;p12">
            <a:extLst>
              <a:ext uri="{FF2B5EF4-FFF2-40B4-BE49-F238E27FC236}">
                <a16:creationId xmlns:a16="http://schemas.microsoft.com/office/drawing/2014/main" id="{5E6F648F-4142-4A43-B4FC-958189C43EC8}"/>
              </a:ext>
            </a:extLst>
          </p:cNvPr>
          <p:cNvSpPr txBox="1">
            <a:spLocks/>
          </p:cNvSpPr>
          <p:nvPr/>
        </p:nvSpPr>
        <p:spPr>
          <a:xfrm>
            <a:off x="302726" y="837529"/>
            <a:ext cx="1188927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dirty="0">
                <a:solidFill>
                  <a:prstClr val="black"/>
                </a:solidFill>
                <a:latin typeface="Arial"/>
                <a:ea typeface="Arial Unicode MS"/>
              </a:rPr>
              <a:t>K</a:t>
            </a:r>
            <a:r>
              <a:rPr lang="en-IN" sz="2800" b="1" dirty="0" err="1">
                <a:solidFill>
                  <a:prstClr val="black"/>
                </a:solidFill>
                <a:latin typeface="Arial"/>
                <a:ea typeface="Arial Unicode MS"/>
              </a:rPr>
              <a:t>indly</a:t>
            </a:r>
            <a:r>
              <a:rPr lang="en-IN" sz="2800" b="1" dirty="0">
                <a:solidFill>
                  <a:prstClr val="black"/>
                </a:solidFill>
                <a:latin typeface="Arial"/>
                <a:ea typeface="Arial Unicode MS"/>
              </a:rPr>
              <a:t> note: Vaccine can be given in these conditions</a:t>
            </a:r>
            <a:endParaRPr kumimoji="0" lang="en-IN" sz="2800" b="1" i="0" u="none" strike="noStrike" kern="1200" cap="none" spc="0" normalizeH="0" baseline="0" noProof="0" dirty="0">
              <a:ln>
                <a:noFill/>
              </a:ln>
              <a:solidFill>
                <a:prstClr val="black"/>
              </a:solidFill>
              <a:effectLst/>
              <a:uLnTx/>
              <a:uFillTx/>
              <a:latin typeface="Arial"/>
              <a:ea typeface="Arial Unicode MS"/>
              <a:cs typeface="+mj-cs"/>
            </a:endParaRPr>
          </a:p>
        </p:txBody>
      </p:sp>
      <p:sp>
        <p:nvSpPr>
          <p:cNvPr id="16" name="Google Shape;192;p12">
            <a:extLst>
              <a:ext uri="{FF2B5EF4-FFF2-40B4-BE49-F238E27FC236}">
                <a16:creationId xmlns:a16="http://schemas.microsoft.com/office/drawing/2014/main" id="{7A6EA5B2-E898-4E7C-999A-D5CF05AD05C2}"/>
              </a:ext>
            </a:extLst>
          </p:cNvPr>
          <p:cNvSpPr txBox="1">
            <a:spLocks/>
          </p:cNvSpPr>
          <p:nvPr/>
        </p:nvSpPr>
        <p:spPr>
          <a:xfrm>
            <a:off x="10835571" y="6334907"/>
            <a:ext cx="1322241" cy="280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1200" cap="none" spc="0" normalizeH="0" baseline="0" noProof="0" smtClean="0">
                <a:ln>
                  <a:noFill/>
                </a:ln>
                <a:solidFill>
                  <a:prstClr val="white"/>
                </a:solidFill>
                <a:effectLst/>
                <a:uLnTx/>
                <a:uFillTx/>
                <a:latin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 sz="1200" b="1" i="0" u="none" strike="noStrike" kern="1200" cap="none" spc="0" normalizeH="0" baseline="0" noProof="0">
              <a:ln>
                <a:noFill/>
              </a:ln>
              <a:solidFill>
                <a:prstClr val="white"/>
              </a:solidFill>
              <a:effectLst/>
              <a:uLnTx/>
              <a:uFillTx/>
              <a:latin typeface="Roboto Condensed"/>
              <a:sym typeface="Roboto Condensed"/>
            </a:endParaRPr>
          </a:p>
        </p:txBody>
      </p:sp>
      <p:sp>
        <p:nvSpPr>
          <p:cNvPr id="24" name="Google Shape;193;p12">
            <a:extLst>
              <a:ext uri="{FF2B5EF4-FFF2-40B4-BE49-F238E27FC236}">
                <a16:creationId xmlns:a16="http://schemas.microsoft.com/office/drawing/2014/main" id="{D78CD181-E20C-4451-859B-2A0550A6BE95}"/>
              </a:ext>
            </a:extLst>
          </p:cNvPr>
          <p:cNvSpPr txBox="1">
            <a:spLocks/>
          </p:cNvSpPr>
          <p:nvPr/>
        </p:nvSpPr>
        <p:spPr>
          <a:xfrm>
            <a:off x="269230" y="1815393"/>
            <a:ext cx="11653540" cy="45195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76200" marR="0" lvl="0" indent="0" algn="just" defTabSz="914400" rtl="0" eaLnBrk="1" fontAlgn="auto" latinLnBrk="0" hangingPunct="1">
              <a:lnSpc>
                <a:spcPct val="100000"/>
              </a:lnSpc>
              <a:spcBef>
                <a:spcPts val="0"/>
              </a:spcBef>
              <a:spcAft>
                <a:spcPts val="1000"/>
              </a:spcAft>
              <a:buClr>
                <a:srgbClr val="FF9900"/>
              </a:buClr>
              <a:buSzPts val="2400"/>
              <a:buFont typeface="Roboto Condensed Light"/>
              <a:buNone/>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Following conditions are not contraindicated for COVID vaccines</a:t>
            </a:r>
          </a:p>
          <a:p>
            <a:pPr lvl="1" algn="just">
              <a:spcBef>
                <a:spcPts val="0"/>
              </a:spcBef>
              <a:spcAft>
                <a:spcPts val="1000"/>
              </a:spcAft>
              <a:buClr>
                <a:srgbClr val="FF9900"/>
              </a:buClr>
              <a:buFont typeface="Wingdings" panose="05000000000000000000" pitchFamily="2" charset="2"/>
              <a:buChar char="§"/>
              <a:defRPr/>
            </a:pPr>
            <a:r>
              <a:rPr kumimoji="0" lang="en-IN" b="0" i="0" u="none" strike="noStrike" kern="1200" cap="none" spc="0" normalizeH="0" baseline="0" noProof="0" dirty="0">
                <a:ln>
                  <a:noFill/>
                </a:ln>
                <a:solidFill>
                  <a:prstClr val="black"/>
                </a:solidFill>
                <a:effectLst/>
                <a:uLnTx/>
                <a:uFillTx/>
                <a:latin typeface="Arial"/>
                <a:sym typeface="Roboto Condensed Light"/>
              </a:rPr>
              <a:t>Persons with a past history of SARS-CoV-2 infection (</a:t>
            </a:r>
            <a:r>
              <a:rPr kumimoji="0" lang="en-IN" b="0" i="0" u="none" strike="noStrike" kern="1200" cap="none" spc="0" normalizeH="0" baseline="0" noProof="0" dirty="0" err="1">
                <a:ln>
                  <a:noFill/>
                </a:ln>
                <a:solidFill>
                  <a:prstClr val="black"/>
                </a:solidFill>
                <a:effectLst/>
                <a:uLnTx/>
                <a:uFillTx/>
                <a:latin typeface="Arial"/>
                <a:sym typeface="Roboto Condensed Light"/>
              </a:rPr>
              <a:t>sero</a:t>
            </a:r>
            <a:r>
              <a:rPr kumimoji="0" lang="en-IN" b="0" i="0" u="none" strike="noStrike" kern="1200" cap="none" spc="0" normalizeH="0" baseline="0" noProof="0" dirty="0">
                <a:ln>
                  <a:noFill/>
                </a:ln>
                <a:solidFill>
                  <a:prstClr val="black"/>
                </a:solidFill>
                <a:effectLst/>
                <a:uLnTx/>
                <a:uFillTx/>
                <a:latin typeface="Arial"/>
                <a:sym typeface="Roboto Condensed Light"/>
              </a:rPr>
              <a:t>-positivity) or RT-PCR positive illness</a:t>
            </a:r>
          </a:p>
          <a:p>
            <a:pPr lvl="1" algn="just">
              <a:spcBef>
                <a:spcPts val="0"/>
              </a:spcBef>
              <a:spcAft>
                <a:spcPts val="1000"/>
              </a:spcAft>
              <a:buClr>
                <a:srgbClr val="FF9900"/>
              </a:buClr>
              <a:buFont typeface="Wingdings" panose="05000000000000000000" pitchFamily="2" charset="2"/>
              <a:buChar char="§"/>
              <a:defRPr/>
            </a:pPr>
            <a:r>
              <a:rPr kumimoji="0" lang="en-IN" b="0" i="0" u="none" strike="noStrike" kern="1200" cap="none" spc="0" normalizeH="0" baseline="0" noProof="0" dirty="0">
                <a:ln>
                  <a:noFill/>
                </a:ln>
                <a:solidFill>
                  <a:prstClr val="black"/>
                </a:solidFill>
                <a:effectLst/>
                <a:uLnTx/>
                <a:uFillTx/>
                <a:latin typeface="Arial"/>
                <a:sym typeface="Roboto Condensed Light"/>
              </a:rPr>
              <a:t>History of chronic diseases and morbidities (cardiac, neurological, pulmonary, metabolic, renal, malignancies)</a:t>
            </a:r>
          </a:p>
          <a:p>
            <a:pPr lvl="1" algn="just">
              <a:spcBef>
                <a:spcPts val="0"/>
              </a:spcBef>
              <a:spcAft>
                <a:spcPts val="1000"/>
              </a:spcAft>
              <a:buClr>
                <a:srgbClr val="FF9900"/>
              </a:buClr>
              <a:buFont typeface="Wingdings" panose="05000000000000000000" pitchFamily="2" charset="2"/>
              <a:buChar char="§"/>
              <a:defRPr/>
            </a:pPr>
            <a:r>
              <a:rPr kumimoji="0" lang="en-IN" b="0" i="0" u="none" strike="noStrike" kern="1200" cap="none" spc="0" normalizeH="0" baseline="0" noProof="0" dirty="0">
                <a:ln>
                  <a:noFill/>
                </a:ln>
                <a:solidFill>
                  <a:prstClr val="black"/>
                </a:solidFill>
                <a:effectLst/>
                <a:uLnTx/>
                <a:uFillTx/>
                <a:latin typeface="Arial"/>
                <a:sym typeface="Roboto Condensed Light"/>
              </a:rPr>
              <a:t>Immunodeficiency, HIV, patients on immune-suppression due to any condition (the response to the COVID-19 vaccines may be less in these individuals)</a:t>
            </a:r>
          </a:p>
          <a:p>
            <a:pPr marL="457200" marR="0" lvl="0" indent="-381000" algn="just" defTabSz="914400" rtl="0" eaLnBrk="1" fontAlgn="auto" latinLnBrk="0" hangingPunct="1">
              <a:lnSpc>
                <a:spcPct val="100000"/>
              </a:lnSpc>
              <a:spcBef>
                <a:spcPts val="0"/>
              </a:spcBef>
              <a:spcAft>
                <a:spcPts val="1000"/>
              </a:spcAft>
              <a:buClr>
                <a:srgbClr val="FF9900"/>
              </a:buClr>
              <a:buSzPts val="2400"/>
              <a:buFont typeface="Wingdings" panose="05000000000000000000" pitchFamily="2" charset="2"/>
              <a:buChar char="§"/>
              <a:tabLst/>
              <a:defRPr/>
            </a:pPr>
            <a:r>
              <a:rPr kumimoji="0" lang="en-IN" sz="2800" b="0" i="0" u="none" strike="noStrike" kern="1200" cap="none" spc="0" normalizeH="0" baseline="0" noProof="0" dirty="0">
                <a:ln>
                  <a:noFill/>
                </a:ln>
                <a:solidFill>
                  <a:prstClr val="black"/>
                </a:solidFill>
                <a:effectLst/>
                <a:uLnTx/>
                <a:uFillTx/>
                <a:latin typeface="Arial"/>
                <a:sym typeface="Roboto Condensed Light"/>
              </a:rPr>
              <a:t>Other Important Issues to consider:</a:t>
            </a:r>
          </a:p>
          <a:p>
            <a:pPr lvl="1" algn="just">
              <a:spcBef>
                <a:spcPts val="0"/>
              </a:spcBef>
              <a:spcAft>
                <a:spcPts val="1000"/>
              </a:spcAft>
              <a:buClr>
                <a:srgbClr val="FF9900"/>
              </a:buClr>
              <a:buFont typeface="Wingdings" panose="05000000000000000000" pitchFamily="2" charset="2"/>
              <a:buChar char="§"/>
              <a:defRPr/>
            </a:pPr>
            <a:r>
              <a:rPr lang="en-IN" dirty="0">
                <a:solidFill>
                  <a:prstClr val="black"/>
                </a:solidFill>
                <a:latin typeface="Arial"/>
              </a:rPr>
              <a:t>Vaccine specific contraindications may apply as the new information becomes available</a:t>
            </a:r>
            <a:endParaRPr kumimoji="0" lang="en-IN" b="0" i="0" u="none" strike="noStrike" kern="1200" cap="none" spc="0" normalizeH="0" baseline="0" noProof="0" dirty="0">
              <a:ln>
                <a:noFill/>
              </a:ln>
              <a:solidFill>
                <a:prstClr val="black"/>
              </a:solidFill>
              <a:effectLst/>
              <a:uLnTx/>
              <a:uFillTx/>
              <a:latin typeface="Arial"/>
              <a:sym typeface="Roboto Condensed Light"/>
            </a:endParaRPr>
          </a:p>
        </p:txBody>
      </p:sp>
    </p:spTree>
    <p:extLst>
      <p:ext uri="{BB962C8B-B14F-4D97-AF65-F5344CB8AC3E}">
        <p14:creationId xmlns:p14="http://schemas.microsoft.com/office/powerpoint/2010/main" val="1189793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51A7-DBA4-4D58-B2EE-389FCB0C4A6D}"/>
              </a:ext>
            </a:extLst>
          </p:cNvPr>
          <p:cNvSpPr>
            <a:spLocks noGrp="1"/>
          </p:cNvSpPr>
          <p:nvPr>
            <p:ph type="title"/>
          </p:nvPr>
        </p:nvSpPr>
        <p:spPr>
          <a:xfrm>
            <a:off x="154746" y="286603"/>
            <a:ext cx="6555544" cy="1450757"/>
          </a:xfrm>
        </p:spPr>
        <p:txBody>
          <a:bodyPr>
            <a:noAutofit/>
          </a:bodyPr>
          <a:lstStyle/>
          <a:p>
            <a:r>
              <a:rPr lang="en-US" sz="3600" b="1" dirty="0"/>
              <a:t>Deferral criteria for blood donation </a:t>
            </a:r>
            <a:br>
              <a:rPr lang="en-US" sz="3600" b="1" dirty="0"/>
            </a:br>
            <a:r>
              <a:rPr lang="en-US" sz="3600" b="1" dirty="0"/>
              <a:t>Post Covid-19 vaccination</a:t>
            </a:r>
            <a:br>
              <a:rPr lang="en-US" sz="3600" b="1" dirty="0"/>
            </a:br>
            <a:r>
              <a:rPr lang="en-US" sz="2000" b="1" dirty="0" err="1"/>
              <a:t>MoHFW</a:t>
            </a:r>
            <a:r>
              <a:rPr lang="en-US" sz="2000" b="1" dirty="0"/>
              <a:t>-DGHS, GOI: 5</a:t>
            </a:r>
            <a:r>
              <a:rPr lang="en-US" sz="2000" b="1" baseline="30000" dirty="0"/>
              <a:t>th</a:t>
            </a:r>
            <a:r>
              <a:rPr lang="en-US" sz="2000" b="1" dirty="0"/>
              <a:t> May 2021</a:t>
            </a:r>
            <a:endParaRPr lang="en-IN" sz="3600" b="1" dirty="0"/>
          </a:p>
        </p:txBody>
      </p:sp>
      <p:sp>
        <p:nvSpPr>
          <p:cNvPr id="3" name="Content Placeholder 2">
            <a:extLst>
              <a:ext uri="{FF2B5EF4-FFF2-40B4-BE49-F238E27FC236}">
                <a16:creationId xmlns:a16="http://schemas.microsoft.com/office/drawing/2014/main" id="{F0591AE3-444D-4768-9C73-8522988D4325}"/>
              </a:ext>
            </a:extLst>
          </p:cNvPr>
          <p:cNvSpPr>
            <a:spLocks noGrp="1"/>
          </p:cNvSpPr>
          <p:nvPr>
            <p:ph idx="1"/>
          </p:nvPr>
        </p:nvSpPr>
        <p:spPr>
          <a:xfrm>
            <a:off x="154746" y="2059465"/>
            <a:ext cx="6147580" cy="4195562"/>
          </a:xfrm>
        </p:spPr>
        <p:txBody>
          <a:bodyPr>
            <a:normAutofit/>
          </a:bodyPr>
          <a:lstStyle/>
          <a:p>
            <a:pPr algn="just">
              <a:buFont typeface="Arial" panose="020B0604020202020204" pitchFamily="34" charset="0"/>
              <a:buChar char="•"/>
            </a:pPr>
            <a:r>
              <a:rPr lang="en-US" sz="2400" dirty="0"/>
              <a:t> After detailed deliberations among the expert group, it has been decided to reduce the deferral period for blood donors to </a:t>
            </a:r>
            <a:r>
              <a:rPr lang="en-US" sz="2400" b="1" dirty="0">
                <a:solidFill>
                  <a:srgbClr val="FF0000"/>
                </a:solidFill>
              </a:rPr>
              <a:t>14 days after receiving each/any dose of the currently available COVID-19 vaccines </a:t>
            </a:r>
            <a:r>
              <a:rPr lang="en-US" sz="2400" dirty="0"/>
              <a:t>in the country subject to the condition that the donor conforms to the other norms of blood donation</a:t>
            </a:r>
          </a:p>
          <a:p>
            <a:pPr algn="just">
              <a:buFont typeface="Arial" panose="020B0604020202020204" pitchFamily="34" charset="0"/>
              <a:buChar char="•"/>
            </a:pPr>
            <a:endParaRPr lang="en-US" sz="2400" dirty="0"/>
          </a:p>
          <a:p>
            <a:pPr algn="just">
              <a:buFont typeface="Arial" panose="020B0604020202020204" pitchFamily="34" charset="0"/>
              <a:buChar char="•"/>
            </a:pPr>
            <a:r>
              <a:rPr lang="en-US" sz="2400" dirty="0"/>
              <a:t> The said guidelines would be reviewed regularly as per the need</a:t>
            </a:r>
            <a:endParaRPr lang="en-IN" sz="2400" dirty="0"/>
          </a:p>
        </p:txBody>
      </p:sp>
      <p:sp>
        <p:nvSpPr>
          <p:cNvPr id="4" name="Date Placeholder 3">
            <a:extLst>
              <a:ext uri="{FF2B5EF4-FFF2-40B4-BE49-F238E27FC236}">
                <a16:creationId xmlns:a16="http://schemas.microsoft.com/office/drawing/2014/main" id="{00CA6D83-53A0-4A84-8A2E-F633826FC1FC}"/>
              </a:ext>
            </a:extLst>
          </p:cNvPr>
          <p:cNvSpPr>
            <a:spLocks noGrp="1"/>
          </p:cNvSpPr>
          <p:nvPr>
            <p:ph type="dt" sz="half" idx="10"/>
          </p:nvPr>
        </p:nvSpPr>
        <p:spPr/>
        <p:txBody>
          <a:bodyPr/>
          <a:lstStyle/>
          <a:p>
            <a:fld id="{994693A9-8CB9-4E06-8CD0-A70E4AA42C71}" type="datetime1">
              <a:rPr lang="en-IN" smtClean="0"/>
              <a:t>11-05-2021</a:t>
            </a:fld>
            <a:endParaRPr lang="en-IN"/>
          </a:p>
        </p:txBody>
      </p:sp>
      <p:sp>
        <p:nvSpPr>
          <p:cNvPr id="5" name="Slide Number Placeholder 4">
            <a:extLst>
              <a:ext uri="{FF2B5EF4-FFF2-40B4-BE49-F238E27FC236}">
                <a16:creationId xmlns:a16="http://schemas.microsoft.com/office/drawing/2014/main" id="{3BE9DBC2-C7A5-440F-8670-FCA9E6866703}"/>
              </a:ext>
            </a:extLst>
          </p:cNvPr>
          <p:cNvSpPr>
            <a:spLocks noGrp="1"/>
          </p:cNvSpPr>
          <p:nvPr>
            <p:ph type="sldNum" sz="quarter" idx="12"/>
          </p:nvPr>
        </p:nvSpPr>
        <p:spPr/>
        <p:txBody>
          <a:bodyPr/>
          <a:lstStyle/>
          <a:p>
            <a:fld id="{9BF3F56C-11E5-4751-B662-D93305FD03B9}" type="slidenum">
              <a:rPr lang="en-IN" smtClean="0"/>
              <a:t>55</a:t>
            </a:fld>
            <a:endParaRPr lang="en-IN"/>
          </a:p>
        </p:txBody>
      </p:sp>
      <p:pic>
        <p:nvPicPr>
          <p:cNvPr id="6" name="Picture 5">
            <a:extLst>
              <a:ext uri="{FF2B5EF4-FFF2-40B4-BE49-F238E27FC236}">
                <a16:creationId xmlns:a16="http://schemas.microsoft.com/office/drawing/2014/main" id="{73BBECD4-7DE5-4F93-A96A-8CE7B03E7F1C}"/>
              </a:ext>
            </a:extLst>
          </p:cNvPr>
          <p:cNvPicPr>
            <a:picLocks noChangeAspect="1"/>
          </p:cNvPicPr>
          <p:nvPr/>
        </p:nvPicPr>
        <p:blipFill>
          <a:blip r:embed="rId2"/>
          <a:stretch>
            <a:fillRect/>
          </a:stretch>
        </p:blipFill>
        <p:spPr>
          <a:xfrm rot="21437187">
            <a:off x="6844337" y="142308"/>
            <a:ext cx="5192917" cy="6077242"/>
          </a:xfrm>
          <a:prstGeom prst="rect">
            <a:avLst/>
          </a:prstGeom>
        </p:spPr>
      </p:pic>
    </p:spTree>
    <p:extLst>
      <p:ext uri="{BB962C8B-B14F-4D97-AF65-F5344CB8AC3E}">
        <p14:creationId xmlns:p14="http://schemas.microsoft.com/office/powerpoint/2010/main" val="3789876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D751-4CE8-4BAB-B656-5F975FF56ACD}"/>
              </a:ext>
            </a:extLst>
          </p:cNvPr>
          <p:cNvSpPr>
            <a:spLocks noGrp="1"/>
          </p:cNvSpPr>
          <p:nvPr>
            <p:ph type="title"/>
          </p:nvPr>
        </p:nvSpPr>
        <p:spPr/>
        <p:txBody>
          <a:bodyPr/>
          <a:lstStyle/>
          <a:p>
            <a:r>
              <a:rPr lang="en-US" dirty="0"/>
              <a:t>Press Information Bureau -Factcheck</a:t>
            </a:r>
            <a:endParaRPr lang="en-IN" dirty="0"/>
          </a:p>
        </p:txBody>
      </p:sp>
      <p:sp>
        <p:nvSpPr>
          <p:cNvPr id="3" name="Content Placeholder 2">
            <a:extLst>
              <a:ext uri="{FF2B5EF4-FFF2-40B4-BE49-F238E27FC236}">
                <a16:creationId xmlns:a16="http://schemas.microsoft.com/office/drawing/2014/main" id="{3AE3E695-B3B0-41A2-8050-8A932E8594FF}"/>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id="{D0664C44-00CB-40F5-9B15-557DED701801}"/>
              </a:ext>
            </a:extLst>
          </p:cNvPr>
          <p:cNvSpPr>
            <a:spLocks noGrp="1"/>
          </p:cNvSpPr>
          <p:nvPr>
            <p:ph type="dt" sz="half" idx="10"/>
          </p:nvPr>
        </p:nvSpPr>
        <p:spPr/>
        <p:txBody>
          <a:bodyPr/>
          <a:lstStyle/>
          <a:p>
            <a:fld id="{CBF1716C-21AA-40A1-8F3F-90BF1F9B289A}" type="datetime1">
              <a:rPr lang="en-IN" smtClean="0"/>
              <a:t>11-05-2021</a:t>
            </a:fld>
            <a:endParaRPr lang="en-IN"/>
          </a:p>
        </p:txBody>
      </p:sp>
      <p:sp>
        <p:nvSpPr>
          <p:cNvPr id="5" name="Slide Number Placeholder 4">
            <a:extLst>
              <a:ext uri="{FF2B5EF4-FFF2-40B4-BE49-F238E27FC236}">
                <a16:creationId xmlns:a16="http://schemas.microsoft.com/office/drawing/2014/main" id="{6450B14D-CC8D-4A5B-B4E4-B7B572C6E31C}"/>
              </a:ext>
            </a:extLst>
          </p:cNvPr>
          <p:cNvSpPr>
            <a:spLocks noGrp="1"/>
          </p:cNvSpPr>
          <p:nvPr>
            <p:ph type="sldNum" sz="quarter" idx="12"/>
          </p:nvPr>
        </p:nvSpPr>
        <p:spPr/>
        <p:txBody>
          <a:bodyPr/>
          <a:lstStyle/>
          <a:p>
            <a:fld id="{9BF3F56C-11E5-4751-B662-D93305FD03B9}" type="slidenum">
              <a:rPr lang="en-IN" smtClean="0"/>
              <a:t>56</a:t>
            </a:fld>
            <a:endParaRPr lang="en-IN"/>
          </a:p>
        </p:txBody>
      </p:sp>
      <p:pic>
        <p:nvPicPr>
          <p:cNvPr id="6" name="Picture 5">
            <a:extLst>
              <a:ext uri="{FF2B5EF4-FFF2-40B4-BE49-F238E27FC236}">
                <a16:creationId xmlns:a16="http://schemas.microsoft.com/office/drawing/2014/main" id="{6D2333E0-D5C5-47C6-8521-D7995BFE3C54}"/>
              </a:ext>
            </a:extLst>
          </p:cNvPr>
          <p:cNvPicPr>
            <a:picLocks noChangeAspect="1"/>
          </p:cNvPicPr>
          <p:nvPr/>
        </p:nvPicPr>
        <p:blipFill>
          <a:blip r:embed="rId2"/>
          <a:stretch>
            <a:fillRect/>
          </a:stretch>
        </p:blipFill>
        <p:spPr>
          <a:xfrm>
            <a:off x="1036319" y="2328051"/>
            <a:ext cx="10119361" cy="2665980"/>
          </a:xfrm>
          <a:prstGeom prst="rect">
            <a:avLst/>
          </a:prstGeom>
        </p:spPr>
      </p:pic>
    </p:spTree>
    <p:extLst>
      <p:ext uri="{BB962C8B-B14F-4D97-AF65-F5344CB8AC3E}">
        <p14:creationId xmlns:p14="http://schemas.microsoft.com/office/powerpoint/2010/main" val="1214441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B63D8B-7D3A-4705-98AD-CD726F78D7C3}"/>
              </a:ext>
            </a:extLst>
          </p:cNvPr>
          <p:cNvSpPr>
            <a:spLocks noGrp="1"/>
          </p:cNvSpPr>
          <p:nvPr>
            <p:ph type="dt" sz="half" idx="10"/>
          </p:nvPr>
        </p:nvSpPr>
        <p:spPr/>
        <p:txBody>
          <a:bodyPr/>
          <a:lstStyle/>
          <a:p>
            <a:fld id="{36F67F98-3B1F-45B3-8A73-C40AA11D66FD}" type="datetime1">
              <a:rPr lang="en-IN" smtClean="0"/>
              <a:t>11-05-2021</a:t>
            </a:fld>
            <a:endParaRPr lang="en-IN"/>
          </a:p>
        </p:txBody>
      </p:sp>
      <p:sp>
        <p:nvSpPr>
          <p:cNvPr id="5" name="Slide Number Placeholder 4">
            <a:extLst>
              <a:ext uri="{FF2B5EF4-FFF2-40B4-BE49-F238E27FC236}">
                <a16:creationId xmlns:a16="http://schemas.microsoft.com/office/drawing/2014/main" id="{1430184B-387C-44E6-ADBB-B62801E20C02}"/>
              </a:ext>
            </a:extLst>
          </p:cNvPr>
          <p:cNvSpPr>
            <a:spLocks noGrp="1"/>
          </p:cNvSpPr>
          <p:nvPr>
            <p:ph type="sldNum" sz="quarter" idx="12"/>
          </p:nvPr>
        </p:nvSpPr>
        <p:spPr/>
        <p:txBody>
          <a:bodyPr/>
          <a:lstStyle/>
          <a:p>
            <a:fld id="{9BF3F56C-11E5-4751-B662-D93305FD03B9}" type="slidenum">
              <a:rPr lang="en-IN" smtClean="0"/>
              <a:t>57</a:t>
            </a:fld>
            <a:endParaRPr lang="en-IN"/>
          </a:p>
        </p:txBody>
      </p:sp>
      <p:pic>
        <p:nvPicPr>
          <p:cNvPr id="7" name="Picture 6">
            <a:extLst>
              <a:ext uri="{FF2B5EF4-FFF2-40B4-BE49-F238E27FC236}">
                <a16:creationId xmlns:a16="http://schemas.microsoft.com/office/drawing/2014/main" id="{EA1B4AEA-F597-4489-9098-4DD7C36C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5486400" cy="6361043"/>
          </a:xfrm>
          <a:prstGeom prst="rect">
            <a:avLst/>
          </a:prstGeom>
        </p:spPr>
      </p:pic>
    </p:spTree>
    <p:extLst>
      <p:ext uri="{BB962C8B-B14F-4D97-AF65-F5344CB8AC3E}">
        <p14:creationId xmlns:p14="http://schemas.microsoft.com/office/powerpoint/2010/main" val="1600432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AAF0-113A-4AFF-AE66-5AFD60157263}"/>
              </a:ext>
            </a:extLst>
          </p:cNvPr>
          <p:cNvSpPr>
            <a:spLocks noGrp="1"/>
          </p:cNvSpPr>
          <p:nvPr>
            <p:ph type="title"/>
          </p:nvPr>
        </p:nvSpPr>
        <p:spPr/>
        <p:txBody>
          <a:bodyPr>
            <a:normAutofit/>
          </a:bodyPr>
          <a:lstStyle/>
          <a:p>
            <a:r>
              <a:rPr lang="en-US" b="1" dirty="0"/>
              <a:t>What impact do the new variants of the COVID-19 virus have on vaccines?</a:t>
            </a:r>
            <a:endParaRPr lang="en-IN" dirty="0"/>
          </a:p>
        </p:txBody>
      </p:sp>
      <p:sp>
        <p:nvSpPr>
          <p:cNvPr id="3" name="Content Placeholder 2">
            <a:extLst>
              <a:ext uri="{FF2B5EF4-FFF2-40B4-BE49-F238E27FC236}">
                <a16:creationId xmlns:a16="http://schemas.microsoft.com/office/drawing/2014/main" id="{E0B98C42-2F72-4283-8B40-E5005C49DFFE}"/>
              </a:ext>
            </a:extLst>
          </p:cNvPr>
          <p:cNvSpPr>
            <a:spLocks noGrp="1"/>
          </p:cNvSpPr>
          <p:nvPr>
            <p:ph idx="1"/>
          </p:nvPr>
        </p:nvSpPr>
        <p:spPr>
          <a:xfrm>
            <a:off x="1097279" y="1845733"/>
            <a:ext cx="10286337" cy="4462301"/>
          </a:xfrm>
        </p:spPr>
        <p:txBody>
          <a:bodyPr>
            <a:normAutofit/>
          </a:bodyPr>
          <a:lstStyle/>
          <a:p>
            <a:pPr algn="just">
              <a:buFont typeface="Arial" panose="020B0604020202020204" pitchFamily="34" charset="0"/>
              <a:buChar char="•"/>
            </a:pPr>
            <a:r>
              <a:rPr lang="en-IN" dirty="0"/>
              <a:t> The COVID-19 vaccines that are currently in development or have been approved are expected to provide at least </a:t>
            </a:r>
            <a:r>
              <a:rPr lang="en-IN" b="1" dirty="0">
                <a:solidFill>
                  <a:schemeClr val="tx1"/>
                </a:solidFill>
                <a:hlinkClick r:id="rId2">
                  <a:extLst>
                    <a:ext uri="{A12FA001-AC4F-418D-AE19-62706E023703}">
                      <ahyp:hlinkClr xmlns:ahyp="http://schemas.microsoft.com/office/drawing/2018/hyperlinkcolor" val="tx"/>
                    </a:ext>
                  </a:extLst>
                </a:hlinkClick>
              </a:rPr>
              <a:t>some protection against new virus variants</a:t>
            </a:r>
            <a:r>
              <a:rPr lang="en-IN" dirty="0"/>
              <a:t> because these vaccines elicit a broad immune response involving a range of antibodies and cells.</a:t>
            </a:r>
          </a:p>
          <a:p>
            <a:pPr algn="just">
              <a:buFont typeface="Arial" panose="020B0604020202020204" pitchFamily="34" charset="0"/>
              <a:buChar char="•"/>
            </a:pPr>
            <a:endParaRPr lang="en-IN" dirty="0"/>
          </a:p>
          <a:p>
            <a:pPr algn="just">
              <a:buFont typeface="Arial" panose="020B0604020202020204" pitchFamily="34" charset="0"/>
              <a:buChar char="•"/>
            </a:pPr>
            <a:r>
              <a:rPr lang="en-IN" dirty="0"/>
              <a:t> Therefore, changes or mutations in the virus should not make vaccines completely ineffective</a:t>
            </a:r>
          </a:p>
          <a:p>
            <a:pPr algn="just">
              <a:buFont typeface="Arial" panose="020B0604020202020204" pitchFamily="34" charset="0"/>
              <a:buChar char="•"/>
            </a:pPr>
            <a:endParaRPr lang="en-IN" dirty="0"/>
          </a:p>
          <a:p>
            <a:pPr algn="just">
              <a:buFont typeface="Arial" panose="020B0604020202020204" pitchFamily="34" charset="0"/>
              <a:buChar char="•"/>
            </a:pPr>
            <a:r>
              <a:rPr lang="en-IN" dirty="0"/>
              <a:t> Data continues to be collected and analysed on new variants of the COVID-19 virus. </a:t>
            </a:r>
          </a:p>
          <a:p>
            <a:pPr algn="just">
              <a:buFont typeface="Arial" panose="020B0604020202020204" pitchFamily="34" charset="0"/>
              <a:buChar char="•"/>
            </a:pPr>
            <a:endParaRPr lang="en-IN" dirty="0"/>
          </a:p>
          <a:p>
            <a:pPr algn="just">
              <a:buFont typeface="Arial" panose="020B0604020202020204" pitchFamily="34" charset="0"/>
              <a:buChar char="•"/>
            </a:pPr>
            <a:r>
              <a:rPr lang="en-IN" dirty="0"/>
              <a:t> This is an area where the evidence remains preliminary and is developing quickly.</a:t>
            </a:r>
          </a:p>
        </p:txBody>
      </p:sp>
      <p:sp>
        <p:nvSpPr>
          <p:cNvPr id="4" name="Date Placeholder 3">
            <a:extLst>
              <a:ext uri="{FF2B5EF4-FFF2-40B4-BE49-F238E27FC236}">
                <a16:creationId xmlns:a16="http://schemas.microsoft.com/office/drawing/2014/main" id="{A18B4A04-553F-4494-A87F-2EF8B0B49BD9}"/>
              </a:ext>
            </a:extLst>
          </p:cNvPr>
          <p:cNvSpPr>
            <a:spLocks noGrp="1"/>
          </p:cNvSpPr>
          <p:nvPr>
            <p:ph type="dt" sz="half" idx="10"/>
          </p:nvPr>
        </p:nvSpPr>
        <p:spPr/>
        <p:txBody>
          <a:bodyPr/>
          <a:lstStyle/>
          <a:p>
            <a:fld id="{C286647C-E181-4F33-8FFE-19735C111E4C}" type="datetime1">
              <a:rPr lang="en-IN" smtClean="0"/>
              <a:t>11-05-2021</a:t>
            </a:fld>
            <a:endParaRPr lang="en-IN"/>
          </a:p>
        </p:txBody>
      </p:sp>
      <p:sp>
        <p:nvSpPr>
          <p:cNvPr id="5" name="Slide Number Placeholder 4">
            <a:extLst>
              <a:ext uri="{FF2B5EF4-FFF2-40B4-BE49-F238E27FC236}">
                <a16:creationId xmlns:a16="http://schemas.microsoft.com/office/drawing/2014/main" id="{EFA67FBB-E761-4E09-985B-AAB269BF003E}"/>
              </a:ext>
            </a:extLst>
          </p:cNvPr>
          <p:cNvSpPr>
            <a:spLocks noGrp="1"/>
          </p:cNvSpPr>
          <p:nvPr>
            <p:ph type="sldNum" sz="quarter" idx="12"/>
          </p:nvPr>
        </p:nvSpPr>
        <p:spPr/>
        <p:txBody>
          <a:bodyPr/>
          <a:lstStyle/>
          <a:p>
            <a:fld id="{9BF3F56C-11E5-4751-B662-D93305FD03B9}" type="slidenum">
              <a:rPr lang="en-IN" smtClean="0"/>
              <a:t>58</a:t>
            </a:fld>
            <a:endParaRPr lang="en-IN"/>
          </a:p>
        </p:txBody>
      </p:sp>
    </p:spTree>
    <p:extLst>
      <p:ext uri="{BB962C8B-B14F-4D97-AF65-F5344CB8AC3E}">
        <p14:creationId xmlns:p14="http://schemas.microsoft.com/office/powerpoint/2010/main" val="504924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6863D213-89CB-411A-8593-670005AABB24}"/>
              </a:ext>
            </a:extLst>
          </p:cNvPr>
          <p:cNvSpPr/>
          <p:nvPr/>
        </p:nvSpPr>
        <p:spPr>
          <a:xfrm>
            <a:off x="6113706" y="2599236"/>
            <a:ext cx="5869127" cy="507076"/>
          </a:xfrm>
          <a:prstGeom prst="rect">
            <a:avLst/>
          </a:prstGeom>
          <a:noFill/>
        </p:spPr>
        <p:txBody>
          <a:bodyPr l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You </a:t>
            </a:r>
          </a:p>
        </p:txBody>
      </p:sp>
      <p:pic>
        <p:nvPicPr>
          <p:cNvPr id="9" name="Picture Placeholder 20">
            <a:extLst>
              <a:ext uri="{FF2B5EF4-FFF2-40B4-BE49-F238E27FC236}">
                <a16:creationId xmlns:a16="http://schemas.microsoft.com/office/drawing/2014/main" id="{1E4B736F-216B-49D9-AD6B-02F0D0B97B3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739" r="6739"/>
          <a:stretch/>
        </p:blipFill>
        <p:spPr>
          <a:xfrm>
            <a:off x="0" y="11420"/>
            <a:ext cx="6113634" cy="6375310"/>
          </a:xfrm>
          <a:custGeom>
            <a:avLst/>
            <a:gdLst>
              <a:gd name="connsiteX0" fmla="*/ 0 w 3658111"/>
              <a:gd name="connsiteY0" fmla="*/ 0 h 6858000"/>
              <a:gd name="connsiteX1" fmla="*/ 3658111 w 3658111"/>
              <a:gd name="connsiteY1" fmla="*/ 0 h 6858000"/>
              <a:gd name="connsiteX2" fmla="*/ 3658111 w 3658111"/>
              <a:gd name="connsiteY2" fmla="*/ 6858000 h 6858000"/>
              <a:gd name="connsiteX3" fmla="*/ 0 w 3658111"/>
              <a:gd name="connsiteY3" fmla="*/ 6858000 h 6858000"/>
              <a:gd name="connsiteX4" fmla="*/ 0 w 3658111"/>
              <a:gd name="connsiteY4" fmla="*/ 0 h 6858000"/>
              <a:gd name="connsiteX0" fmla="*/ 0 w 6113634"/>
              <a:gd name="connsiteY0" fmla="*/ 0 h 6878548"/>
              <a:gd name="connsiteX1" fmla="*/ 3658111 w 6113634"/>
              <a:gd name="connsiteY1" fmla="*/ 0 h 6878548"/>
              <a:gd name="connsiteX2" fmla="*/ 6113634 w 6113634"/>
              <a:gd name="connsiteY2" fmla="*/ 6878548 h 6878548"/>
              <a:gd name="connsiteX3" fmla="*/ 0 w 6113634"/>
              <a:gd name="connsiteY3" fmla="*/ 6858000 h 6878548"/>
              <a:gd name="connsiteX4" fmla="*/ 0 w 6113634"/>
              <a:gd name="connsiteY4" fmla="*/ 0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634" h="6878548">
                <a:moveTo>
                  <a:pt x="0" y="0"/>
                </a:moveTo>
                <a:lnTo>
                  <a:pt x="3658111" y="0"/>
                </a:lnTo>
                <a:lnTo>
                  <a:pt x="6113634" y="6878548"/>
                </a:lnTo>
                <a:lnTo>
                  <a:pt x="0" y="6858000"/>
                </a:lnTo>
                <a:lnTo>
                  <a:pt x="0" y="0"/>
                </a:lnTo>
                <a:close/>
              </a:path>
            </a:pathLst>
          </a:custGeom>
          <a:noFill/>
        </p:spPr>
      </p:pic>
      <p:cxnSp>
        <p:nvCxnSpPr>
          <p:cNvPr id="10" name="Straight Connector 9">
            <a:extLst>
              <a:ext uri="{FF2B5EF4-FFF2-40B4-BE49-F238E27FC236}">
                <a16:creationId xmlns:a16="http://schemas.microsoft.com/office/drawing/2014/main" id="{C50E217B-FCE8-42F9-9866-9600C283212B}"/>
              </a:ext>
            </a:extLst>
          </p:cNvPr>
          <p:cNvCxnSpPr/>
          <p:nvPr/>
        </p:nvCxnSpPr>
        <p:spPr>
          <a:xfrm>
            <a:off x="6113706" y="3232952"/>
            <a:ext cx="6067538"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F35E82D-A18A-40F1-97C1-DCC41FEE1441}"/>
              </a:ext>
            </a:extLst>
          </p:cNvPr>
          <p:cNvPicPr>
            <a:picLocks noChangeAspect="1"/>
          </p:cNvPicPr>
          <p:nvPr/>
        </p:nvPicPr>
        <p:blipFill>
          <a:blip r:embed="rId4"/>
          <a:stretch>
            <a:fillRect/>
          </a:stretch>
        </p:blipFill>
        <p:spPr>
          <a:xfrm>
            <a:off x="6710980" y="3307994"/>
            <a:ext cx="4924425" cy="2935940"/>
          </a:xfrm>
          <a:prstGeom prst="rect">
            <a:avLst/>
          </a:prstGeom>
        </p:spPr>
      </p:pic>
      <p:sp>
        <p:nvSpPr>
          <p:cNvPr id="12" name="Date Placeholder 11">
            <a:extLst>
              <a:ext uri="{FF2B5EF4-FFF2-40B4-BE49-F238E27FC236}">
                <a16:creationId xmlns:a16="http://schemas.microsoft.com/office/drawing/2014/main" id="{30611910-F765-4905-B0A1-6450C2AD0CAB}"/>
              </a:ext>
            </a:extLst>
          </p:cNvPr>
          <p:cNvSpPr>
            <a:spLocks noGrp="1"/>
          </p:cNvSpPr>
          <p:nvPr>
            <p:ph type="dt" sz="half" idx="10"/>
          </p:nvPr>
        </p:nvSpPr>
        <p:spPr/>
        <p:txBody>
          <a:bodyPr/>
          <a:lstStyle/>
          <a:p>
            <a:fld id="{C3955C8E-E9BF-46C1-A5D1-1830284D8765}" type="datetime1">
              <a:rPr lang="en-IN" smtClean="0"/>
              <a:t>11-05-2021</a:t>
            </a:fld>
            <a:endParaRPr lang="en-IN"/>
          </a:p>
        </p:txBody>
      </p:sp>
      <p:sp>
        <p:nvSpPr>
          <p:cNvPr id="13" name="Slide Number Placeholder 12">
            <a:extLst>
              <a:ext uri="{FF2B5EF4-FFF2-40B4-BE49-F238E27FC236}">
                <a16:creationId xmlns:a16="http://schemas.microsoft.com/office/drawing/2014/main" id="{D8684016-77EE-4B14-B40C-9934F303C4CD}"/>
              </a:ext>
            </a:extLst>
          </p:cNvPr>
          <p:cNvSpPr>
            <a:spLocks noGrp="1"/>
          </p:cNvSpPr>
          <p:nvPr>
            <p:ph type="sldNum" sz="quarter" idx="12"/>
          </p:nvPr>
        </p:nvSpPr>
        <p:spPr/>
        <p:txBody>
          <a:bodyPr/>
          <a:lstStyle/>
          <a:p>
            <a:fld id="{9BF3F56C-11E5-4751-B662-D93305FD03B9}" type="slidenum">
              <a:rPr lang="en-IN" smtClean="0"/>
              <a:t>59</a:t>
            </a:fld>
            <a:endParaRPr lang="en-IN"/>
          </a:p>
        </p:txBody>
      </p:sp>
    </p:spTree>
    <p:extLst>
      <p:ext uri="{BB962C8B-B14F-4D97-AF65-F5344CB8AC3E}">
        <p14:creationId xmlns:p14="http://schemas.microsoft.com/office/powerpoint/2010/main" val="264039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41B0FC-E696-4D8A-A914-8E9880249F68}"/>
              </a:ext>
            </a:extLst>
          </p:cNvPr>
          <p:cNvSpPr>
            <a:spLocks noGrp="1"/>
          </p:cNvSpPr>
          <p:nvPr>
            <p:ph idx="1"/>
          </p:nvPr>
        </p:nvSpPr>
        <p:spPr>
          <a:xfrm>
            <a:off x="739942" y="1941342"/>
            <a:ext cx="10712116" cy="4287180"/>
          </a:xfrm>
        </p:spPr>
        <p:txBody>
          <a:bodyPr>
            <a:normAutofit/>
          </a:bodyPr>
          <a:lstStyle/>
          <a:p>
            <a:pPr algn="just">
              <a:buFont typeface="Wingdings" panose="05000000000000000000" pitchFamily="2" charset="2"/>
              <a:buChar char="Ø"/>
            </a:pPr>
            <a:r>
              <a:rPr lang="en-US" sz="2400" spc="-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The</a:t>
            </a:r>
            <a:r>
              <a:rPr lang="en-US" sz="2400" spc="-16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eligibility</a:t>
            </a:r>
            <a:r>
              <a:rPr lang="en-US" sz="2400" spc="-1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conditions</a:t>
            </a:r>
            <a:r>
              <a:rPr lang="en-US" sz="2400" spc="-11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any</a:t>
            </a:r>
            <a:r>
              <a:rPr lang="en-US" sz="2400" spc="-15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health</a:t>
            </a:r>
            <a:r>
              <a:rPr lang="en-US" sz="2400" spc="-15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facility</a:t>
            </a:r>
            <a:r>
              <a:rPr lang="en-US" sz="2400" spc="-12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a:t>
            </a:r>
            <a:r>
              <a:rPr lang="en-US" sz="2400" spc="-1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registration</a:t>
            </a:r>
            <a:r>
              <a:rPr lang="en-US" sz="2400" spc="-1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as</a:t>
            </a:r>
            <a:r>
              <a:rPr lang="en-US" sz="2400" spc="-14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a:t>
            </a:r>
            <a:r>
              <a:rPr lang="en-US" sz="2400" spc="-14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CVC</a:t>
            </a:r>
            <a:r>
              <a:rPr lang="en-US" sz="2400" spc="-11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also</a:t>
            </a:r>
            <a:r>
              <a:rPr lang="en-US" sz="2400" spc="-155"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remain unchanged.</a:t>
            </a:r>
          </a:p>
          <a:p>
            <a:pPr algn="just">
              <a:buFont typeface="Wingdings" panose="05000000000000000000" pitchFamily="2" charset="2"/>
              <a:buChar char="Ø"/>
            </a:pPr>
            <a:r>
              <a:rPr lang="en-US" sz="2400" spc="-5" dirty="0">
                <a:latin typeface="Times New Roman" panose="02020603050405020304" pitchFamily="18" charset="0"/>
                <a:cs typeface="Times New Roman" panose="02020603050405020304" pitchFamily="18" charset="0"/>
              </a:rPr>
              <a:t>There will be no need for the existing private CVC, which is already on Co-</a:t>
            </a:r>
            <a:r>
              <a:rPr lang="en-US" sz="2400" spc="-5" dirty="0" err="1">
                <a:latin typeface="Times New Roman" panose="02020603050405020304" pitchFamily="18" charset="0"/>
                <a:cs typeface="Times New Roman" panose="02020603050405020304" pitchFamily="18" charset="0"/>
              </a:rPr>
              <a:t>WlN</a:t>
            </a:r>
            <a:r>
              <a:rPr lang="en-US" sz="2400" spc="-5" dirty="0">
                <a:latin typeface="Times New Roman" panose="02020603050405020304" pitchFamily="18" charset="0"/>
                <a:cs typeface="Times New Roman" panose="02020603050405020304" pitchFamily="18" charset="0"/>
              </a:rPr>
              <a:t>, to re-register on the COWIN system</a:t>
            </a:r>
          </a:p>
          <a:p>
            <a:pPr algn="just">
              <a:buFont typeface="Wingdings" panose="05000000000000000000" pitchFamily="2" charset="2"/>
              <a:buChar char="Ø"/>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For</a:t>
            </a:r>
            <a:r>
              <a:rPr lang="en-US" sz="24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any</a:t>
            </a:r>
            <a:r>
              <a:rPr lang="en-US" sz="2400" spc="-2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Private</a:t>
            </a:r>
            <a:r>
              <a:rPr lang="en-US" sz="2400" spc="-19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Health</a:t>
            </a:r>
            <a:r>
              <a:rPr lang="en-US" sz="2400" spc="-20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Facility</a:t>
            </a:r>
            <a:r>
              <a:rPr lang="en-US" sz="2400" spc="-18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to</a:t>
            </a:r>
            <a:r>
              <a:rPr lang="en-US" sz="2400" spc="-2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be</a:t>
            </a:r>
            <a:r>
              <a:rPr lang="en-US" sz="2400"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operated</a:t>
            </a:r>
            <a:r>
              <a:rPr lang="en-US" sz="2400" spc="-18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as</a:t>
            </a:r>
            <a:r>
              <a:rPr lang="en-US" sz="2400" spc="-2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a:t>
            </a:r>
            <a:r>
              <a:rPr lang="en-US" sz="2400"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CVC,</a:t>
            </a:r>
            <a:r>
              <a:rPr lang="en-US" sz="2400" spc="-2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z="2400" spc="-2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facility</a:t>
            </a:r>
            <a:r>
              <a:rPr lang="en-US" sz="2400" spc="-20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must have the following</a:t>
            </a:r>
            <a:r>
              <a:rPr lang="en-US" sz="2400" spc="11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800100" lvl="1" indent="-342900" algn="just">
              <a:lnSpc>
                <a:spcPts val="1470"/>
              </a:lnSpc>
              <a:spcBef>
                <a:spcPts val="1215"/>
              </a:spcBef>
              <a:buSzPts val="1250"/>
              <a:buFont typeface="Arial" panose="020B0604020202020204" pitchFamily="34" charset="0"/>
              <a:buAutoNum type="arabicPeriod"/>
              <a:tabLst>
                <a:tab pos="1405890" algn="l"/>
                <a:tab pos="1406525" algn="l"/>
              </a:tabLst>
            </a:pP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Sufficient Cold Chain equipment and</a:t>
            </a:r>
            <a:r>
              <a:rPr lang="en-US" sz="2000"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capacity: Exclusive Refrigerator or ILR for vaccines</a:t>
            </a:r>
            <a:endParaRPr lang="en-IN" sz="2000" spc="-5" dirty="0">
              <a:effectLst/>
              <a:latin typeface="Times New Roman" panose="02020603050405020304" pitchFamily="18" charset="0"/>
              <a:ea typeface="Arial" panose="020B0604020202020204" pitchFamily="34" charset="0"/>
              <a:cs typeface="Times New Roman" panose="02020603050405020304" pitchFamily="18" charset="0"/>
            </a:endParaRPr>
          </a:p>
          <a:p>
            <a:pPr marL="800100" marR="372745" lvl="1" indent="-342900" algn="just">
              <a:lnSpc>
                <a:spcPct val="95000"/>
              </a:lnSpc>
              <a:spcBef>
                <a:spcPts val="40"/>
              </a:spcBef>
              <a:buSzPts val="1250"/>
              <a:buFont typeface="Arial" panose="020B0604020202020204" pitchFamily="34" charset="0"/>
              <a:buAutoNum type="arabicPeriod"/>
              <a:tabLst>
                <a:tab pos="1405890" algn="l"/>
                <a:tab pos="1406525" algn="l"/>
              </a:tabLst>
            </a:pP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Sufficient rooms/space for waiting area, vaccination and observation post vaccination.</a:t>
            </a:r>
            <a:endParaRPr lang="en-IN" sz="2000" spc="-5" dirty="0">
              <a:effectLst/>
              <a:latin typeface="Times New Roman" panose="02020603050405020304" pitchFamily="18" charset="0"/>
              <a:ea typeface="Arial" panose="020B0604020202020204" pitchFamily="34" charset="0"/>
              <a:cs typeface="Times New Roman" panose="02020603050405020304" pitchFamily="18" charset="0"/>
            </a:endParaRPr>
          </a:p>
          <a:p>
            <a:pPr marL="800100" lvl="1" indent="-342900" algn="just">
              <a:lnSpc>
                <a:spcPts val="1365"/>
              </a:lnSpc>
              <a:buSzPts val="1250"/>
              <a:buFont typeface="Arial" panose="020B0604020202020204" pitchFamily="34" charset="0"/>
              <a:buAutoNum type="arabicPeriod"/>
              <a:tabLst>
                <a:tab pos="1400810" algn="l"/>
                <a:tab pos="1401445" algn="l"/>
              </a:tabLst>
            </a:pP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Sufficient number of trained vaccinators and</a:t>
            </a:r>
            <a:r>
              <a:rPr lang="en-US" sz="2000"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verifiers</a:t>
            </a:r>
            <a:endParaRPr lang="en-IN" sz="2000" spc="-5" dirty="0">
              <a:latin typeface="Times New Roman" panose="02020603050405020304" pitchFamily="18" charset="0"/>
              <a:ea typeface="Arial" panose="020B0604020202020204" pitchFamily="34" charset="0"/>
              <a:cs typeface="Times New Roman" panose="02020603050405020304" pitchFamily="18" charset="0"/>
            </a:endParaRPr>
          </a:p>
          <a:p>
            <a:pPr marL="800100" lvl="1" indent="-342900" algn="just">
              <a:lnSpc>
                <a:spcPts val="1365"/>
              </a:lnSpc>
              <a:buSzPts val="1250"/>
              <a:buFont typeface="Arial" panose="020B0604020202020204" pitchFamily="34" charset="0"/>
              <a:buAutoNum type="arabicPeriod"/>
              <a:tabLst>
                <a:tab pos="1400810" algn="l"/>
                <a:tab pos="1401445" algn="l"/>
              </a:tabLs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Ability</a:t>
            </a:r>
            <a:r>
              <a:rPr lang="en-US" sz="2000"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to</a:t>
            </a:r>
            <a:r>
              <a:rPr lang="en-US" sz="2000" spc="-17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manage</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z="2000" spc="-15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Adverse</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Events</a:t>
            </a:r>
            <a:r>
              <a:rPr lang="en-US" sz="2000"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Following</a:t>
            </a:r>
            <a:r>
              <a:rPr lang="en-US" sz="2000"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Immunization</a:t>
            </a:r>
            <a:r>
              <a:rPr lang="en-US" sz="2000" spc="-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(AEFI),</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as</a:t>
            </a:r>
            <a:r>
              <a:rPr lang="en-US" sz="2000"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per the norms </a:t>
            </a:r>
          </a:p>
          <a:p>
            <a:pPr marL="457200" lvl="1" indent="0" algn="just">
              <a:lnSpc>
                <a:spcPts val="1365"/>
              </a:lnSpc>
              <a:buSzPts val="1250"/>
              <a:buNone/>
              <a:tabLst>
                <a:tab pos="1400810" algn="l"/>
                <a:tab pos="1401445" algn="l"/>
              </a:tabLst>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     and guidelines of the</a:t>
            </a:r>
            <a:r>
              <a:rPr lang="en-US" sz="2000" spc="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Ministry.</a:t>
            </a:r>
            <a:endParaRPr lang="en-IN" sz="36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80114AF6-50D0-47D4-9EAE-017CE5489B57}"/>
              </a:ext>
            </a:extLst>
          </p:cNvPr>
          <p:cNvSpPr>
            <a:spLocks noGrp="1"/>
          </p:cNvSpPr>
          <p:nvPr>
            <p:ph type="dt" sz="half" idx="10"/>
          </p:nvPr>
        </p:nvSpPr>
        <p:spPr/>
        <p:txBody>
          <a:bodyPr/>
          <a:lstStyle/>
          <a:p>
            <a:fld id="{E7519AFC-8C2B-4BA8-A43B-BD5A2E04B651}" type="datetime1">
              <a:rPr lang="en-IN" smtClean="0"/>
              <a:t>11-05-2021</a:t>
            </a:fld>
            <a:endParaRPr lang="en-IN"/>
          </a:p>
        </p:txBody>
      </p:sp>
      <p:sp>
        <p:nvSpPr>
          <p:cNvPr id="5" name="Slide Number Placeholder 4">
            <a:extLst>
              <a:ext uri="{FF2B5EF4-FFF2-40B4-BE49-F238E27FC236}">
                <a16:creationId xmlns:a16="http://schemas.microsoft.com/office/drawing/2014/main" id="{67D0890B-39F5-4F35-AFDD-A774F8AFF19F}"/>
              </a:ext>
            </a:extLst>
          </p:cNvPr>
          <p:cNvSpPr>
            <a:spLocks noGrp="1"/>
          </p:cNvSpPr>
          <p:nvPr>
            <p:ph type="sldNum" sz="quarter" idx="12"/>
          </p:nvPr>
        </p:nvSpPr>
        <p:spPr/>
        <p:txBody>
          <a:bodyPr/>
          <a:lstStyle/>
          <a:p>
            <a:fld id="{C34E9697-A014-4C2F-AF9D-B2CECD323871}" type="slidenum">
              <a:rPr lang="en-IN" smtClean="0"/>
              <a:t>6</a:t>
            </a:fld>
            <a:endParaRPr lang="en-IN"/>
          </a:p>
        </p:txBody>
      </p:sp>
      <p:sp>
        <p:nvSpPr>
          <p:cNvPr id="7" name="Title 6">
            <a:extLst>
              <a:ext uri="{FF2B5EF4-FFF2-40B4-BE49-F238E27FC236}">
                <a16:creationId xmlns:a16="http://schemas.microsoft.com/office/drawing/2014/main" id="{DEAE2548-CF52-499C-9780-54831C809E0F}"/>
              </a:ext>
            </a:extLst>
          </p:cNvPr>
          <p:cNvSpPr>
            <a:spLocks noGrp="1"/>
          </p:cNvSpPr>
          <p:nvPr>
            <p:ph type="title"/>
          </p:nvPr>
        </p:nvSpPr>
        <p:spPr>
          <a:xfrm>
            <a:off x="1066800" y="248653"/>
            <a:ext cx="10058400" cy="1450757"/>
          </a:xfrm>
        </p:spPr>
        <p:txBody>
          <a:bodyPr>
            <a:normAutofit/>
          </a:bodyPr>
          <a:lstStyle/>
          <a:p>
            <a:r>
              <a:rPr lang="en-US" sz="4000" dirty="0"/>
              <a:t>Registration of COVID Vaccination Center (CVCs)</a:t>
            </a:r>
            <a:endParaRPr lang="en-IN" sz="4000" dirty="0"/>
          </a:p>
        </p:txBody>
      </p:sp>
    </p:spTree>
    <p:extLst>
      <p:ext uri="{BB962C8B-B14F-4D97-AF65-F5344CB8AC3E}">
        <p14:creationId xmlns:p14="http://schemas.microsoft.com/office/powerpoint/2010/main" val="3613542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44CC6-7009-4603-9E96-0D2BA16F49D5}"/>
              </a:ext>
            </a:extLst>
          </p:cNvPr>
          <p:cNvPicPr>
            <a:picLocks noChangeAspect="1"/>
          </p:cNvPicPr>
          <p:nvPr/>
        </p:nvPicPr>
        <p:blipFill>
          <a:blip r:embed="rId2"/>
          <a:stretch>
            <a:fillRect/>
          </a:stretch>
        </p:blipFill>
        <p:spPr>
          <a:xfrm>
            <a:off x="132598" y="1010653"/>
            <a:ext cx="11915023" cy="5630779"/>
          </a:xfrm>
          <a:prstGeom prst="rect">
            <a:avLst/>
          </a:prstGeom>
        </p:spPr>
      </p:pic>
      <p:sp>
        <p:nvSpPr>
          <p:cNvPr id="4" name="Google Shape;189;p12">
            <a:extLst>
              <a:ext uri="{FF2B5EF4-FFF2-40B4-BE49-F238E27FC236}">
                <a16:creationId xmlns:a16="http://schemas.microsoft.com/office/drawing/2014/main" id="{697E04C3-77A1-4F95-92B3-864B62A7D9FC}"/>
              </a:ext>
            </a:extLst>
          </p:cNvPr>
          <p:cNvSpPr txBox="1">
            <a:spLocks/>
          </p:cNvSpPr>
          <p:nvPr/>
        </p:nvSpPr>
        <p:spPr>
          <a:xfrm>
            <a:off x="132598" y="249609"/>
            <a:ext cx="11889274" cy="761044"/>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3200" b="1" i="0" u="none" strike="noStrike" kern="1200" cap="none" spc="0" normalizeH="0" baseline="0" noProof="0" dirty="0">
                <a:ln>
                  <a:noFill/>
                </a:ln>
                <a:solidFill>
                  <a:prstClr val="black"/>
                </a:solidFill>
                <a:effectLst/>
                <a:uLnTx/>
                <a:uFillTx/>
                <a:latin typeface="Arial"/>
                <a:ea typeface="Arial Unicode MS"/>
                <a:cs typeface="+mj-cs"/>
              </a:rPr>
              <a:t>Frontline Worker Categories</a:t>
            </a:r>
          </a:p>
        </p:txBody>
      </p:sp>
    </p:spTree>
    <p:extLst>
      <p:ext uri="{BB962C8B-B14F-4D97-AF65-F5344CB8AC3E}">
        <p14:creationId xmlns:p14="http://schemas.microsoft.com/office/powerpoint/2010/main" val="1907783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79C6B-BAF0-4EEE-8E82-882EEE51EC1A}"/>
              </a:ext>
            </a:extLst>
          </p:cNvPr>
          <p:cNvPicPr>
            <a:picLocks noChangeAspect="1"/>
          </p:cNvPicPr>
          <p:nvPr/>
        </p:nvPicPr>
        <p:blipFill>
          <a:blip r:embed="rId2"/>
          <a:stretch>
            <a:fillRect/>
          </a:stretch>
        </p:blipFill>
        <p:spPr>
          <a:xfrm>
            <a:off x="0" y="224589"/>
            <a:ext cx="12192000" cy="6176212"/>
          </a:xfrm>
          <a:prstGeom prst="rect">
            <a:avLst/>
          </a:prstGeom>
        </p:spPr>
      </p:pic>
    </p:spTree>
    <p:extLst>
      <p:ext uri="{BB962C8B-B14F-4D97-AF65-F5344CB8AC3E}">
        <p14:creationId xmlns:p14="http://schemas.microsoft.com/office/powerpoint/2010/main" val="182162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05EDC-A31A-48F1-BC14-0F8E6FE6EF4B}"/>
              </a:ext>
            </a:extLst>
          </p:cNvPr>
          <p:cNvSpPr>
            <a:spLocks noGrp="1"/>
          </p:cNvSpPr>
          <p:nvPr>
            <p:ph idx="1"/>
          </p:nvPr>
        </p:nvSpPr>
        <p:spPr>
          <a:xfrm>
            <a:off x="625642" y="1871934"/>
            <a:ext cx="10797732" cy="4104796"/>
          </a:xfrm>
        </p:spPr>
        <p:txBody>
          <a:bodyPr>
            <a:noAutofit/>
          </a:bodyPr>
          <a:lstStyle/>
          <a:p>
            <a:pPr algn="just">
              <a:buFont typeface="Wingdings" panose="05000000000000000000" pitchFamily="2" charset="2"/>
              <a:buChar char="Ø"/>
            </a:pP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Wherever</a:t>
            </a:r>
            <a:r>
              <a:rPr lang="en-US" sz="2000" spc="-20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an</a:t>
            </a:r>
            <a:r>
              <a:rPr lang="en-US" sz="2000" spc="-2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Industrial</a:t>
            </a:r>
            <a:r>
              <a:rPr lang="en-US" sz="2000" spc="-2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Establishment</a:t>
            </a:r>
            <a:r>
              <a:rPr lang="en-US" sz="2000" spc="-20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has</a:t>
            </a:r>
            <a:r>
              <a:rPr lang="en-US" sz="2000"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a</a:t>
            </a:r>
            <a:r>
              <a:rPr lang="en-US" sz="2000" spc="-2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hospital</a:t>
            </a:r>
            <a:r>
              <a:rPr lang="en-US" sz="2000" spc="-2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that</a:t>
            </a:r>
            <a:r>
              <a:rPr lang="en-US" sz="2000"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is</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eligible</a:t>
            </a:r>
            <a:r>
              <a:rPr lang="en-US" sz="2000"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for</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registration as a CVC as per the eligibility conditions mentioned previously such industrial establishment hospital can be registered on Co-</a:t>
            </a:r>
            <a:r>
              <a:rPr lang="en-US" sz="2000" spc="-5" dirty="0" err="1">
                <a:effectLst/>
                <a:latin typeface="Times New Roman" panose="02020603050405020304" pitchFamily="18" charset="0"/>
                <a:ea typeface="Arial" panose="020B0604020202020204" pitchFamily="34" charset="0"/>
                <a:cs typeface="Times New Roman" panose="02020603050405020304" pitchFamily="18" charset="0"/>
              </a:rPr>
              <a:t>WlN</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as an Industrial Establishment</a:t>
            </a:r>
            <a:r>
              <a:rPr lang="en-US" sz="2000" spc="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CVC.</a:t>
            </a:r>
          </a:p>
          <a:p>
            <a:pPr algn="just">
              <a:buFont typeface="Wingdings" panose="05000000000000000000" pitchFamily="2" charset="2"/>
              <a:buChar char="Ø"/>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z="2000" spc="-1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Industrial</a:t>
            </a:r>
            <a:r>
              <a:rPr lang="en-US" sz="2000" spc="-1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Establishments</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without</a:t>
            </a:r>
            <a:r>
              <a:rPr lang="en-US" sz="2000" spc="-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such</a:t>
            </a:r>
            <a:r>
              <a:rPr lang="en-US" sz="2000"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suitable</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hospital</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may</a:t>
            </a:r>
            <a:r>
              <a:rPr lang="en-US" sz="2000" spc="-1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be</a:t>
            </a:r>
            <a:r>
              <a:rPr lang="en-US" sz="2000"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registered as</a:t>
            </a:r>
            <a:r>
              <a:rPr lang="en-US" sz="2000" spc="-19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an</a:t>
            </a:r>
            <a:r>
              <a:rPr lang="en-US" sz="20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Industrial</a:t>
            </a:r>
            <a:r>
              <a:rPr lang="en-US" sz="2000"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Workplace</a:t>
            </a:r>
            <a:r>
              <a:rPr lang="en-US" sz="2000"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CVC,</a:t>
            </a:r>
            <a:r>
              <a:rPr lang="en-US" sz="2000"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with</a:t>
            </a:r>
            <a:r>
              <a:rPr lang="en-US" sz="20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mapping</a:t>
            </a:r>
            <a:r>
              <a:rPr lang="en-US" sz="2000"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to</a:t>
            </a:r>
            <a:r>
              <a:rPr lang="en-US" sz="2000"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any</a:t>
            </a:r>
            <a:r>
              <a:rPr lang="en-US" sz="2000"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other</a:t>
            </a:r>
            <a:r>
              <a:rPr lang="en-US" sz="2000" spc="-18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existing</a:t>
            </a:r>
            <a:r>
              <a:rPr lang="en-US" sz="2000"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private</a:t>
            </a:r>
            <a:r>
              <a:rPr lang="en-US" sz="2000"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CVC</a:t>
            </a:r>
            <a:r>
              <a:rPr lang="en-US" sz="2000" spc="-5" dirty="0">
                <a:latin typeface="Times New Roman" panose="02020603050405020304" pitchFamily="18" charset="0"/>
                <a:ea typeface="Arial" panose="020B0604020202020204" pitchFamily="34" charset="0"/>
                <a:cs typeface="Times New Roman" panose="02020603050405020304" pitchFamily="18" charset="0"/>
              </a:rPr>
              <a:t>.</a:t>
            </a:r>
          </a:p>
          <a:p>
            <a:pPr algn="just">
              <a:buFont typeface="Wingdings" panose="05000000000000000000" pitchFamily="2" charset="2"/>
              <a:buChar char="Ø"/>
            </a:pPr>
            <a:r>
              <a:rPr lang="en-US" sz="2000" b="1"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For </a:t>
            </a:r>
            <a:r>
              <a:rPr lang="en-US" sz="2000" spc="-5" dirty="0">
                <a:latin typeface="Times New Roman" panose="02020603050405020304" pitchFamily="18" charset="0"/>
                <a:ea typeface="Arial" panose="020B0604020202020204" pitchFamily="34" charset="0"/>
                <a:cs typeface="Times New Roman" panose="02020603050405020304" pitchFamily="18" charset="0"/>
              </a:rPr>
              <a:t>inclusion of new non-empaneled private CVC or industrial/office CVC, a request has to be sent to State control room/ DD-immunization (</a:t>
            </a:r>
            <a:r>
              <a:rPr lang="en-US" sz="2000" spc="-5" dirty="0">
                <a:latin typeface="Times New Roman" panose="02020603050405020304" pitchFamily="18" charset="0"/>
                <a:ea typeface="Arial" panose="020B0604020202020204" pitchFamily="34" charset="0"/>
                <a:cs typeface="Times New Roman" panose="02020603050405020304" pitchFamily="18" charset="0"/>
                <a:hlinkClick r:id="rId2"/>
              </a:rPr>
              <a:t>ddimmkar@gmail.com</a:t>
            </a:r>
            <a:r>
              <a:rPr lang="en-US" sz="2000" spc="-5" dirty="0">
                <a:latin typeface="Times New Roman" panose="02020603050405020304" pitchFamily="18" charset="0"/>
                <a:ea typeface="Arial" panose="020B0604020202020204" pitchFamily="34" charset="0"/>
                <a:cs typeface="Times New Roman" panose="02020603050405020304" pitchFamily="18" charset="0"/>
              </a:rPr>
              <a:t>) for approval. District RCHO should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ensure that request should be sent only for facilities eligible as per the criteria specified</a:t>
            </a:r>
          </a:p>
          <a:p>
            <a:pPr algn="just">
              <a:buFont typeface="Wingdings" panose="05000000000000000000" pitchFamily="2" charset="2"/>
              <a:buChar char="Ø"/>
            </a:pPr>
            <a:r>
              <a:rPr lang="en-US" sz="2000" spc="-25" dirty="0">
                <a:latin typeface="Times New Roman" panose="02020603050405020304" pitchFamily="18" charset="0"/>
                <a:ea typeface="Arial" panose="020B0604020202020204" pitchFamily="34" charset="0"/>
                <a:cs typeface="Times New Roman" panose="02020603050405020304" pitchFamily="18" charset="0"/>
              </a:rPr>
              <a:t>State shall communicate the approval status within 2 days</a:t>
            </a:r>
          </a:p>
          <a:p>
            <a:pPr algn="just">
              <a:buFont typeface="Wingdings" panose="05000000000000000000" pitchFamily="2" charset="2"/>
              <a:buChar char="Ø"/>
            </a:pPr>
            <a:r>
              <a:rPr lang="en-US" sz="2000" spc="-25" dirty="0">
                <a:latin typeface="Times New Roman" panose="02020603050405020304" pitchFamily="18" charset="0"/>
                <a:cs typeface="Times New Roman" panose="02020603050405020304" pitchFamily="18" charset="0"/>
              </a:rPr>
              <a:t> Once approved, r</a:t>
            </a:r>
            <a:r>
              <a:rPr lang="en-US" sz="2000" spc="-5" dirty="0">
                <a:latin typeface="Times New Roman" panose="02020603050405020304" pitchFamily="18" charset="0"/>
                <a:cs typeface="Times New Roman" panose="02020603050405020304" pitchFamily="18" charset="0"/>
              </a:rPr>
              <a:t>egistration of CVCs, on the Co-WIN system, will done by district RCHO</a:t>
            </a:r>
          </a:p>
          <a:p>
            <a:pPr algn="just">
              <a:buFont typeface="Wingdings" panose="05000000000000000000" pitchFamily="2" charset="2"/>
              <a:buChar char="Ø"/>
            </a:pPr>
            <a:endParaRPr lang="en-US" sz="2000" spc="-5"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buNone/>
            </a:pPr>
            <a:endParaRPr lang="en-IN" sz="2000" spc="-5" dirty="0">
              <a:effectLst/>
              <a:latin typeface="Times New Roman" panose="02020603050405020304" pitchFamily="18" charset="0"/>
              <a:ea typeface="Arial" panose="020B0604020202020204" pitchFamily="34" charset="0"/>
              <a:cs typeface="Times New Roman" panose="02020603050405020304" pitchFamily="18" charset="0"/>
            </a:endParaRPr>
          </a:p>
          <a:p>
            <a:pPr algn="just">
              <a:buFont typeface="Wingdings" panose="05000000000000000000" pitchFamily="2" charset="2"/>
              <a:buChar char="Ø"/>
            </a:pPr>
            <a:endParaRPr lang="en-IN"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82587B7-527D-4D26-94AC-52BB33C0B952}"/>
              </a:ext>
            </a:extLst>
          </p:cNvPr>
          <p:cNvSpPr>
            <a:spLocks noGrp="1"/>
          </p:cNvSpPr>
          <p:nvPr>
            <p:ph type="dt" sz="half" idx="10"/>
          </p:nvPr>
        </p:nvSpPr>
        <p:spPr/>
        <p:txBody>
          <a:bodyPr/>
          <a:lstStyle/>
          <a:p>
            <a:fld id="{3D6B5D61-298F-45C8-9B76-0D6A2CB8AA2A}" type="datetime1">
              <a:rPr lang="en-IN" smtClean="0"/>
              <a:t>11-05-2021</a:t>
            </a:fld>
            <a:endParaRPr lang="en-IN"/>
          </a:p>
        </p:txBody>
      </p:sp>
      <p:sp>
        <p:nvSpPr>
          <p:cNvPr id="5" name="Slide Number Placeholder 4">
            <a:extLst>
              <a:ext uri="{FF2B5EF4-FFF2-40B4-BE49-F238E27FC236}">
                <a16:creationId xmlns:a16="http://schemas.microsoft.com/office/drawing/2014/main" id="{AA661AE1-8E7A-4A8E-9A02-F61742F20168}"/>
              </a:ext>
            </a:extLst>
          </p:cNvPr>
          <p:cNvSpPr>
            <a:spLocks noGrp="1"/>
          </p:cNvSpPr>
          <p:nvPr>
            <p:ph type="sldNum" sz="quarter" idx="12"/>
          </p:nvPr>
        </p:nvSpPr>
        <p:spPr/>
        <p:txBody>
          <a:bodyPr/>
          <a:lstStyle/>
          <a:p>
            <a:fld id="{C34E9697-A014-4C2F-AF9D-B2CECD323871}" type="slidenum">
              <a:rPr lang="en-IN" smtClean="0"/>
              <a:t>7</a:t>
            </a:fld>
            <a:endParaRPr lang="en-IN"/>
          </a:p>
        </p:txBody>
      </p:sp>
      <p:sp>
        <p:nvSpPr>
          <p:cNvPr id="7" name="Title 6">
            <a:extLst>
              <a:ext uri="{FF2B5EF4-FFF2-40B4-BE49-F238E27FC236}">
                <a16:creationId xmlns:a16="http://schemas.microsoft.com/office/drawing/2014/main" id="{9B9189EA-A480-4D98-8775-4512DC7B0131}"/>
              </a:ext>
            </a:extLst>
          </p:cNvPr>
          <p:cNvSpPr>
            <a:spLocks noGrp="1"/>
          </p:cNvSpPr>
          <p:nvPr>
            <p:ph type="title"/>
          </p:nvPr>
        </p:nvSpPr>
        <p:spPr/>
        <p:txBody>
          <a:bodyPr>
            <a:normAutofit/>
          </a:bodyPr>
          <a:lstStyle/>
          <a:p>
            <a:r>
              <a:rPr lang="en-US" sz="4400" dirty="0"/>
              <a:t>Registration of Industrial Establishment CVCs</a:t>
            </a:r>
            <a:endParaRPr lang="en-IN" sz="4400" dirty="0"/>
          </a:p>
        </p:txBody>
      </p:sp>
    </p:spTree>
    <p:extLst>
      <p:ext uri="{BB962C8B-B14F-4D97-AF65-F5344CB8AC3E}">
        <p14:creationId xmlns:p14="http://schemas.microsoft.com/office/powerpoint/2010/main" val="3520093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AF4EE-B222-4137-BA53-7AAFCFF24081}"/>
              </a:ext>
            </a:extLst>
          </p:cNvPr>
          <p:cNvSpPr>
            <a:spLocks noGrp="1"/>
          </p:cNvSpPr>
          <p:nvPr>
            <p:ph idx="1"/>
          </p:nvPr>
        </p:nvSpPr>
        <p:spPr>
          <a:xfrm>
            <a:off x="1097280" y="2079707"/>
            <a:ext cx="10115203" cy="4037731"/>
          </a:xfrm>
        </p:spPr>
        <p:txBody>
          <a:bodyPr>
            <a:normAutofit lnSpcReduction="10000"/>
          </a:bodyPr>
          <a:lstStyle/>
          <a:p>
            <a:pPr algn="just">
              <a:buFont typeface="Arial" panose="020B0604020202020204" pitchFamily="34" charset="0"/>
              <a:buChar char="•"/>
            </a:pPr>
            <a:r>
              <a:rPr lang="en-US" spc="-5" dirty="0">
                <a:effectLst/>
                <a:latin typeface="Times New Roman" panose="02020603050405020304" pitchFamily="18" charset="0"/>
                <a:ea typeface="Arial" panose="020B0604020202020204" pitchFamily="34" charset="0"/>
                <a:cs typeface="Times New Roman" panose="02020603050405020304" pitchFamily="18" charset="0"/>
              </a:rPr>
              <a:t> The</a:t>
            </a:r>
            <a:r>
              <a:rPr lang="en-US" spc="-19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private</a:t>
            </a:r>
            <a:r>
              <a:rPr lang="en-US"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hospitals</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industrial</a:t>
            </a:r>
            <a:r>
              <a:rPr lang="en-US"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establishments</a:t>
            </a:r>
            <a:r>
              <a:rPr lang="en-US"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(through</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their</a:t>
            </a:r>
            <a:r>
              <a:rPr lang="en-US"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hospitals),</a:t>
            </a:r>
            <a:r>
              <a:rPr lang="en-US"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willing to</a:t>
            </a:r>
            <a:r>
              <a:rPr lang="en-US" spc="-9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provide</a:t>
            </a:r>
            <a:r>
              <a:rPr lang="en-US" spc="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vaccination services,</a:t>
            </a:r>
            <a:r>
              <a:rPr lang="en-US"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may</a:t>
            </a:r>
            <a:r>
              <a:rPr lang="en-US" spc="-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procure</a:t>
            </a:r>
            <a:r>
              <a:rPr lang="en-US"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vaccine</a:t>
            </a:r>
            <a:r>
              <a:rPr lang="en-US" spc="-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doses from</a:t>
            </a:r>
            <a:r>
              <a:rPr lang="en-US" spc="-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manufacturers</a:t>
            </a:r>
          </a:p>
          <a:p>
            <a:pPr algn="just">
              <a:buFont typeface="Arial" panose="020B0604020202020204" pitchFamily="34" charset="0"/>
              <a:buChar char="•"/>
            </a:pPr>
            <a:endParaRPr lang="en-US" spc="-5" dirty="0">
              <a:effectLst/>
              <a:latin typeface="Times New Roman" panose="02020603050405020304" pitchFamily="18" charset="0"/>
              <a:ea typeface="Arial" panose="020B0604020202020204" pitchFamily="34" charset="0"/>
              <a:cs typeface="Times New Roman" panose="02020603050405020304" pitchFamily="18" charset="0"/>
            </a:endParaRPr>
          </a:p>
          <a:p>
            <a:pPr algn="just">
              <a:buFont typeface="Arial" panose="020B0604020202020204" pitchFamily="34" charset="0"/>
              <a:buChar char="•"/>
            </a:pPr>
            <a:r>
              <a:rPr lang="en-US" spc="-5" dirty="0">
                <a:latin typeface="Times New Roman" panose="02020603050405020304" pitchFamily="18" charset="0"/>
                <a:ea typeface="Arial" panose="020B0604020202020204" pitchFamily="34" charset="0"/>
                <a:cs typeface="Times New Roman" panose="02020603050405020304" pitchFamily="18" charset="0"/>
              </a:rPr>
              <a:t> Government will not be issuing vaccines to private CVCs from May 1</a:t>
            </a:r>
            <a:r>
              <a:rPr lang="en-US" spc="-5" baseline="30000" dirty="0">
                <a:latin typeface="Times New Roman" panose="02020603050405020304" pitchFamily="18" charset="0"/>
                <a:ea typeface="Arial" panose="020B0604020202020204" pitchFamily="34" charset="0"/>
                <a:cs typeface="Times New Roman" panose="02020603050405020304" pitchFamily="18" charset="0"/>
              </a:rPr>
              <a:t>st</a:t>
            </a:r>
            <a:r>
              <a:rPr lang="en-US" spc="-5" dirty="0">
                <a:latin typeface="Times New Roman" panose="02020603050405020304" pitchFamily="18" charset="0"/>
                <a:ea typeface="Arial" panose="020B0604020202020204" pitchFamily="34" charset="0"/>
                <a:cs typeface="Times New Roman" panose="02020603050405020304" pitchFamily="18" charset="0"/>
              </a:rPr>
              <a:t> onwards.</a:t>
            </a:r>
          </a:p>
          <a:p>
            <a:pPr algn="just">
              <a:buFont typeface="Arial" panose="020B0604020202020204" pitchFamily="34" charset="0"/>
              <a:buChar char="•"/>
            </a:pPr>
            <a:endParaRPr lang="en-US" spc="-5" dirty="0">
              <a:latin typeface="Times New Roman" panose="02020603050405020304" pitchFamily="18" charset="0"/>
              <a:ea typeface="Arial" panose="020B0604020202020204" pitchFamily="34" charset="0"/>
              <a:cs typeface="Times New Roman" panose="02020603050405020304" pitchFamily="18" charset="0"/>
            </a:endParaRPr>
          </a:p>
          <a:p>
            <a:pPr algn="just">
              <a:buFont typeface="Arial" panose="020B0604020202020204" pitchFamily="34" charset="0"/>
              <a:buChar char="•"/>
            </a:pPr>
            <a:r>
              <a:rPr lang="en-US" dirty="0">
                <a:effectLst/>
                <a:latin typeface="Times New Roman" panose="02020603050405020304" pitchFamily="18" charset="0"/>
                <a:ea typeface="Arial" panose="020B0604020202020204" pitchFamily="34" charset="0"/>
                <a:cs typeface="Times New Roman" panose="02020603050405020304" pitchFamily="18" charset="0"/>
              </a:rPr>
              <a:t>Each</a:t>
            </a:r>
            <a:r>
              <a:rPr lang="en-US" spc="-19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private</a:t>
            </a:r>
            <a:r>
              <a:rPr lang="en-US"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CVC,</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including</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already</a:t>
            </a:r>
            <a:r>
              <a:rPr lang="en-US"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registered</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CVCs,</a:t>
            </a:r>
            <a:r>
              <a:rPr lang="en-US" spc="-17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must</a:t>
            </a:r>
            <a:r>
              <a:rPr lang="en-US"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declare</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on</a:t>
            </a:r>
            <a:r>
              <a:rPr lang="en-US" spc="-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Co-WIN, the</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vaccine</a:t>
            </a:r>
            <a:r>
              <a:rPr lang="en-US"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type(s),</a:t>
            </a:r>
            <a:r>
              <a:rPr lang="en-US" spc="-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stocks</a:t>
            </a:r>
            <a:r>
              <a:rPr lang="en-US"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of</a:t>
            </a:r>
            <a:r>
              <a:rPr lang="en-US" spc="-13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\vaccines</a:t>
            </a:r>
            <a:r>
              <a:rPr lang="en-US"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prices</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decided</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by</a:t>
            </a:r>
            <a:r>
              <a:rPr lang="en-US"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CVC</a:t>
            </a:r>
            <a:r>
              <a:rPr lang="en-US" spc="-13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to</a:t>
            </a:r>
            <a:r>
              <a:rPr lang="en-US"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be charged to the citizens, for vaccination services being offered 1</a:t>
            </a:r>
            <a:r>
              <a:rPr lang="en-US" baseline="30000" dirty="0">
                <a:effectLst/>
                <a:latin typeface="Times New Roman" panose="02020603050405020304" pitchFamily="18" charset="0"/>
                <a:ea typeface="Arial" panose="020B0604020202020204" pitchFamily="34" charset="0"/>
                <a:cs typeface="Times New Roman" panose="02020603050405020304" pitchFamily="18" charset="0"/>
              </a:rPr>
              <a:t>st</a:t>
            </a:r>
            <a:r>
              <a:rPr lang="en-US" dirty="0">
                <a:effectLst/>
                <a:latin typeface="Times New Roman" panose="02020603050405020304" pitchFamily="18" charset="0"/>
                <a:ea typeface="Arial" panose="020B0604020202020204" pitchFamily="34" charset="0"/>
                <a:cs typeface="Times New Roman" panose="02020603050405020304" pitchFamily="18" charset="0"/>
              </a:rPr>
              <a:t> May 2021 onwards.</a:t>
            </a:r>
          </a:p>
          <a:p>
            <a:pPr algn="just">
              <a:buFont typeface="Arial" panose="020B0604020202020204" pitchFamily="34" charset="0"/>
              <a:buChar char="•"/>
            </a:pPr>
            <a:endParaRPr lang="en-US" dirty="0">
              <a:effectLst/>
              <a:latin typeface="Times New Roman" panose="02020603050405020304" pitchFamily="18" charset="0"/>
              <a:ea typeface="Arial" panose="020B0604020202020204" pitchFamily="34" charset="0"/>
              <a:cs typeface="Times New Roman" panose="02020603050405020304" pitchFamily="18" charset="0"/>
            </a:endParaRPr>
          </a:p>
          <a:p>
            <a:pPr algn="just">
              <a:buFont typeface="Arial" panose="020B0604020202020204" pitchFamily="34" charset="0"/>
              <a:buChar char="•"/>
            </a:pPr>
            <a:r>
              <a:rPr lang="en-US" dirty="0">
                <a:latin typeface="Times New Roman" panose="02020603050405020304" pitchFamily="18" charset="0"/>
                <a:ea typeface="Arial" panose="020B0604020202020204" pitchFamily="34" charset="0"/>
                <a:cs typeface="Times New Roman" panose="02020603050405020304" pitchFamily="18" charset="0"/>
              </a:rPr>
              <a:t>As per Government of Karnataka notification, private CVC can charge maximum service charge of Rs:100 per dose apart from cost of vaccine.</a:t>
            </a:r>
            <a:endParaRPr lang="en-US"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859F67B-7264-4B87-AEC8-103346B42963}"/>
              </a:ext>
            </a:extLst>
          </p:cNvPr>
          <p:cNvSpPr>
            <a:spLocks noGrp="1"/>
          </p:cNvSpPr>
          <p:nvPr>
            <p:ph type="dt" sz="half" idx="10"/>
          </p:nvPr>
        </p:nvSpPr>
        <p:spPr/>
        <p:txBody>
          <a:bodyPr/>
          <a:lstStyle/>
          <a:p>
            <a:fld id="{20008506-B172-4558-8BE5-A80F0D31CF88}" type="datetime1">
              <a:rPr lang="en-IN" smtClean="0"/>
              <a:t>11-05-2021</a:t>
            </a:fld>
            <a:endParaRPr lang="en-IN"/>
          </a:p>
        </p:txBody>
      </p:sp>
      <p:sp>
        <p:nvSpPr>
          <p:cNvPr id="5" name="Slide Number Placeholder 4">
            <a:extLst>
              <a:ext uri="{FF2B5EF4-FFF2-40B4-BE49-F238E27FC236}">
                <a16:creationId xmlns:a16="http://schemas.microsoft.com/office/drawing/2014/main" id="{34FF351B-22E1-4C0C-A10D-6B5F0AB5854B}"/>
              </a:ext>
            </a:extLst>
          </p:cNvPr>
          <p:cNvSpPr>
            <a:spLocks noGrp="1"/>
          </p:cNvSpPr>
          <p:nvPr>
            <p:ph type="sldNum" sz="quarter" idx="12"/>
          </p:nvPr>
        </p:nvSpPr>
        <p:spPr/>
        <p:txBody>
          <a:bodyPr/>
          <a:lstStyle/>
          <a:p>
            <a:fld id="{C34E9697-A014-4C2F-AF9D-B2CECD323871}" type="slidenum">
              <a:rPr lang="en-IN" smtClean="0"/>
              <a:t>8</a:t>
            </a:fld>
            <a:endParaRPr lang="en-IN"/>
          </a:p>
        </p:txBody>
      </p:sp>
      <p:sp>
        <p:nvSpPr>
          <p:cNvPr id="7" name="Title 6">
            <a:extLst>
              <a:ext uri="{FF2B5EF4-FFF2-40B4-BE49-F238E27FC236}">
                <a16:creationId xmlns:a16="http://schemas.microsoft.com/office/drawing/2014/main" id="{E4851EE5-64DD-41B5-98CE-4CBDD93EABE9}"/>
              </a:ext>
            </a:extLst>
          </p:cNvPr>
          <p:cNvSpPr>
            <a:spLocks noGrp="1"/>
          </p:cNvSpPr>
          <p:nvPr>
            <p:ph type="title"/>
          </p:nvPr>
        </p:nvSpPr>
        <p:spPr/>
        <p:txBody>
          <a:bodyPr>
            <a:normAutofit/>
          </a:bodyPr>
          <a:lstStyle/>
          <a:p>
            <a:r>
              <a:rPr lang="en-US" sz="4400" dirty="0"/>
              <a:t>Procurement of vaccine doses and declaration of stocks and prices</a:t>
            </a:r>
            <a:endParaRPr lang="en-IN" sz="4400" dirty="0"/>
          </a:p>
        </p:txBody>
      </p:sp>
    </p:spTree>
    <p:extLst>
      <p:ext uri="{BB962C8B-B14F-4D97-AF65-F5344CB8AC3E}">
        <p14:creationId xmlns:p14="http://schemas.microsoft.com/office/powerpoint/2010/main" val="48320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AF4EE-B222-4137-BA53-7AAFCFF24081}"/>
              </a:ext>
            </a:extLst>
          </p:cNvPr>
          <p:cNvSpPr>
            <a:spLocks noGrp="1"/>
          </p:cNvSpPr>
          <p:nvPr>
            <p:ph idx="1"/>
          </p:nvPr>
        </p:nvSpPr>
        <p:spPr>
          <a:xfrm>
            <a:off x="1097280" y="1965503"/>
            <a:ext cx="10259833" cy="4342532"/>
          </a:xfrm>
        </p:spPr>
        <p:txBody>
          <a:bodyPr>
            <a:normAutofit/>
          </a:bodyPr>
          <a:lstStyle/>
          <a:p>
            <a:pPr algn="just">
              <a:buFont typeface="Arial" panose="020B0604020202020204" pitchFamily="34" charset="0"/>
              <a:buChar char="•"/>
            </a:pPr>
            <a:r>
              <a:rPr lang="en-US" b="1" spc="-5" dirty="0">
                <a:effectLst/>
                <a:latin typeface="Times New Roman" panose="02020603050405020304" pitchFamily="18" charset="0"/>
                <a:ea typeface="Arial" panose="020B0604020202020204" pitchFamily="34" charset="0"/>
                <a:cs typeface="Times New Roman" panose="02020603050405020304" pitchFamily="18" charset="0"/>
              </a:rPr>
              <a:t> The</a:t>
            </a:r>
            <a:r>
              <a:rPr lang="en-US" b="1" spc="-170"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vaccine</a:t>
            </a:r>
            <a:r>
              <a:rPr lang="en-US" b="1" spc="-16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types</a:t>
            </a:r>
            <a:r>
              <a:rPr lang="en-US" b="1"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and</a:t>
            </a:r>
            <a:r>
              <a:rPr lang="en-US" b="1"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theirs</a:t>
            </a:r>
            <a:r>
              <a:rPr lang="en-US" b="1"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prices</a:t>
            </a:r>
            <a:r>
              <a:rPr lang="en-US" b="1"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will</a:t>
            </a:r>
            <a:r>
              <a:rPr lang="en-US" b="1" spc="-190"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be</a:t>
            </a:r>
            <a:r>
              <a:rPr lang="en-US" b="1"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displayed</a:t>
            </a:r>
            <a:r>
              <a:rPr lang="en-US" b="1" spc="-130"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in</a:t>
            </a:r>
            <a:r>
              <a:rPr lang="en-US" b="1" spc="-180"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the</a:t>
            </a:r>
            <a:r>
              <a:rPr lang="en-US" b="1"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b="1" spc="-5" dirty="0">
                <a:effectLst/>
                <a:latin typeface="Times New Roman" panose="02020603050405020304" pitchFamily="18" charset="0"/>
                <a:ea typeface="Arial" panose="020B0604020202020204" pitchFamily="34" charset="0"/>
                <a:cs typeface="Times New Roman" panose="02020603050405020304" pitchFamily="18" charset="0"/>
              </a:rPr>
              <a:t>“Appointments</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t>
            </a:r>
            <a:r>
              <a:rPr lang="en-US" spc="-2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module on Co-WIN so that the citizens can make an informed choice at the time of booking a vaccination</a:t>
            </a:r>
            <a:r>
              <a:rPr lang="en-US"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appointment.</a:t>
            </a:r>
            <a:endParaRPr lang="en-US" spc="-5" dirty="0">
              <a:latin typeface="Times New Roman" panose="02020603050405020304" pitchFamily="18" charset="0"/>
              <a:ea typeface="Arial" panose="020B0604020202020204" pitchFamily="34" charset="0"/>
              <a:cs typeface="Times New Roman" panose="02020603050405020304" pitchFamily="18" charset="0"/>
            </a:endParaRPr>
          </a:p>
          <a:p>
            <a:pPr algn="just">
              <a:buFont typeface="Arial" panose="020B0604020202020204" pitchFamily="34" charset="0"/>
              <a:buChar char="•"/>
            </a:pPr>
            <a:r>
              <a:rPr lang="en-US" spc="-5" dirty="0">
                <a:effectLst/>
                <a:latin typeface="Times New Roman" panose="02020603050405020304" pitchFamily="18" charset="0"/>
                <a:ea typeface="Arial" panose="020B0604020202020204" pitchFamily="34" charset="0"/>
                <a:cs typeface="Times New Roman" panose="02020603050405020304" pitchFamily="18" charset="0"/>
              </a:rPr>
              <a:t> The</a:t>
            </a:r>
            <a:r>
              <a:rPr lang="en-US" spc="-9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private</a:t>
            </a:r>
            <a:r>
              <a:rPr lang="en-US" spc="-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CVCs</a:t>
            </a:r>
            <a:r>
              <a:rPr lang="en-US" spc="-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will</a:t>
            </a:r>
            <a:r>
              <a:rPr lang="en-US" spc="-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be</a:t>
            </a:r>
            <a:r>
              <a:rPr lang="en-US" spc="-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able</a:t>
            </a:r>
            <a:r>
              <a:rPr lang="en-US"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to</a:t>
            </a:r>
            <a:r>
              <a:rPr lang="en-US" spc="-8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populate</a:t>
            </a:r>
            <a:r>
              <a:rPr lang="en-US"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their</a:t>
            </a:r>
            <a:r>
              <a:rPr lang="en-US" spc="-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schedule</a:t>
            </a:r>
            <a:r>
              <a:rPr lang="en-US" spc="-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for</a:t>
            </a:r>
            <a:r>
              <a:rPr lang="en-US" spc="-5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offering</a:t>
            </a:r>
            <a:r>
              <a:rPr lang="en-US" spc="-6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appointment slots</a:t>
            </a:r>
            <a:r>
              <a:rPr lang="en-US" spc="-7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for</a:t>
            </a:r>
            <a:r>
              <a:rPr lang="en-US" spc="-4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citizens only</a:t>
            </a:r>
            <a:r>
              <a:rPr lang="en-US"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after</a:t>
            </a:r>
            <a:r>
              <a:rPr lang="en-US" spc="-4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5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requisite</a:t>
            </a:r>
            <a:r>
              <a:rPr lang="en-US"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information .i.e.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vaccine</a:t>
            </a:r>
            <a:r>
              <a:rPr lang="en-US" spc="-14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type(s),</a:t>
            </a:r>
            <a:r>
              <a:rPr lang="en-US" spc="-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5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stocks</a:t>
            </a:r>
            <a:r>
              <a:rPr lang="en-US"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of</a:t>
            </a:r>
            <a:r>
              <a:rPr lang="en-US" spc="-13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\vaccines</a:t>
            </a:r>
            <a:r>
              <a:rPr lang="en-US" spc="-12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pc="-140"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175"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prices</a:t>
            </a:r>
            <a:r>
              <a:rPr lang="en-US" spc="-160"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has been declared on</a:t>
            </a:r>
            <a:r>
              <a:rPr lang="en-US" spc="95" dirty="0">
                <a:effectLst/>
                <a:latin typeface="Times New Roman" panose="02020603050405020304" pitchFamily="18" charset="0"/>
                <a:ea typeface="Arial" panose="020B0604020202020204" pitchFamily="34" charset="0"/>
                <a:cs typeface="Times New Roman" panose="02020603050405020304" pitchFamily="18" charset="0"/>
              </a:rPr>
              <a:t> </a:t>
            </a:r>
            <a:r>
              <a:rPr lang="en-US" spc="-5" dirty="0">
                <a:effectLst/>
                <a:latin typeface="Times New Roman" panose="02020603050405020304" pitchFamily="18" charset="0"/>
                <a:ea typeface="Arial" panose="020B0604020202020204" pitchFamily="34" charset="0"/>
                <a:cs typeface="Times New Roman" panose="02020603050405020304" pitchFamily="18" charset="0"/>
              </a:rPr>
              <a:t>Co-WIN.</a:t>
            </a:r>
          </a:p>
          <a:p>
            <a:pPr algn="just">
              <a:buFont typeface="Arial" panose="020B0604020202020204" pitchFamily="34" charset="0"/>
              <a:buChar char="•"/>
            </a:pPr>
            <a:r>
              <a:rPr lang="en-US" dirty="0">
                <a:latin typeface="Times New Roman" panose="02020603050405020304" pitchFamily="18" charset="0"/>
                <a:ea typeface="Arial" panose="020B0604020202020204" pitchFamily="34" charset="0"/>
                <a:cs typeface="Times New Roman" panose="02020603050405020304" pitchFamily="18" charset="0"/>
              </a:rPr>
              <a:t> All vaccination slots at private CVCs will continue to be </a:t>
            </a:r>
            <a:r>
              <a:rPr lang="en-US" b="1" dirty="0">
                <a:latin typeface="Times New Roman" panose="02020603050405020304" pitchFamily="18" charset="0"/>
                <a:ea typeface="Arial" panose="020B0604020202020204" pitchFamily="34" charset="0"/>
                <a:cs typeface="Times New Roman" panose="02020603050405020304" pitchFamily="18" charset="0"/>
              </a:rPr>
              <a:t>offered only for online appointment</a:t>
            </a:r>
            <a:r>
              <a:rPr lang="en-US" b="1" spc="-155" dirty="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from</a:t>
            </a:r>
            <a:r>
              <a:rPr lang="en-US" spc="-175" dirty="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Co-</a:t>
            </a:r>
            <a:r>
              <a:rPr lang="en-US" dirty="0" err="1">
                <a:latin typeface="Times New Roman" panose="02020603050405020304" pitchFamily="18" charset="0"/>
                <a:ea typeface="Arial" panose="020B0604020202020204" pitchFamily="34" charset="0"/>
                <a:cs typeface="Times New Roman" panose="02020603050405020304" pitchFamily="18" charset="0"/>
              </a:rPr>
              <a:t>WlN</a:t>
            </a:r>
            <a:r>
              <a:rPr lang="en-US" spc="-170" dirty="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or</a:t>
            </a:r>
            <a:r>
              <a:rPr lang="en-US" spc="-185" dirty="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Arogya</a:t>
            </a:r>
            <a:r>
              <a:rPr lang="en-US" spc="-155" dirty="0">
                <a:latin typeface="Times New Roman" panose="02020603050405020304" pitchFamily="18" charset="0"/>
                <a:ea typeface="Arial" panose="020B0604020202020204" pitchFamily="34" charset="0"/>
                <a:cs typeface="Times New Roman" panose="02020603050405020304" pitchFamily="18" charset="0"/>
              </a:rPr>
              <a:t> </a:t>
            </a:r>
            <a:r>
              <a:rPr lang="en-US" spc="-155" dirty="0" err="1">
                <a:latin typeface="Times New Roman" panose="02020603050405020304" pitchFamily="18" charset="0"/>
                <a:ea typeface="Arial" panose="020B0604020202020204" pitchFamily="34" charset="0"/>
                <a:cs typeface="Times New Roman" panose="02020603050405020304" pitchFamily="18" charset="0"/>
              </a:rPr>
              <a:t>s</a:t>
            </a:r>
            <a:r>
              <a:rPr lang="en-US" dirty="0" err="1">
                <a:latin typeface="Times New Roman" panose="02020603050405020304" pitchFamily="18" charset="0"/>
                <a:ea typeface="Arial" panose="020B0604020202020204" pitchFamily="34" charset="0"/>
                <a:cs typeface="Times New Roman" panose="02020603050405020304" pitchFamily="18" charset="0"/>
              </a:rPr>
              <a:t>etu</a:t>
            </a:r>
            <a:r>
              <a:rPr lang="en-US" dirty="0">
                <a:latin typeface="Times New Roman" panose="02020603050405020304" pitchFamily="18" charset="0"/>
                <a:ea typeface="Arial" panose="020B0604020202020204" pitchFamily="34" charset="0"/>
                <a:cs typeface="Times New Roman" panose="02020603050405020304" pitchFamily="18" charset="0"/>
              </a:rPr>
              <a:t>.</a:t>
            </a:r>
          </a:p>
          <a:p>
            <a:pPr algn="just">
              <a:buFont typeface="Arial" panose="020B0604020202020204" pitchFamily="34" charset="0"/>
              <a:buChar char="•"/>
            </a:pPr>
            <a:r>
              <a:rPr lang="en-US" spc="-5" dirty="0">
                <a:latin typeface="Times New Roman" panose="02020603050405020304" pitchFamily="18" charset="0"/>
                <a:ea typeface="Arial" panose="020B0604020202020204" pitchFamily="34" charset="0"/>
                <a:cs typeface="Times New Roman" panose="02020603050405020304" pitchFamily="18" charset="0"/>
              </a:rPr>
              <a:t> On-site/walk-in</a:t>
            </a:r>
            <a:r>
              <a:rPr lang="en-US" spc="-16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registration/appointments</a:t>
            </a:r>
            <a:r>
              <a:rPr lang="en-US" spc="-2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will</a:t>
            </a:r>
            <a:r>
              <a:rPr lang="en-US" spc="-19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be allowed</a:t>
            </a:r>
            <a:r>
              <a:rPr lang="en-US" spc="-16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only,</a:t>
            </a:r>
            <a:r>
              <a:rPr lang="en-US" spc="-17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if</a:t>
            </a:r>
            <a:r>
              <a:rPr lang="en-US" spc="-17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any</a:t>
            </a:r>
            <a:r>
              <a:rPr lang="en-US" spc="-18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doses</a:t>
            </a:r>
            <a:r>
              <a:rPr lang="en-US" spc="-17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are</a:t>
            </a:r>
            <a:r>
              <a:rPr lang="en-US" spc="-2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left</a:t>
            </a:r>
            <a:r>
              <a:rPr lang="en-US" spc="-19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in</a:t>
            </a:r>
            <a:r>
              <a:rPr lang="en-US" spc="-21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the</a:t>
            </a:r>
            <a:r>
              <a:rPr lang="en-US" spc="-18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last</a:t>
            </a:r>
            <a:r>
              <a:rPr lang="en-US" spc="-19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opened</a:t>
            </a:r>
            <a:r>
              <a:rPr lang="en-US" spc="-13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vial(s)</a:t>
            </a:r>
            <a:r>
              <a:rPr lang="en-US" spc="-15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so</a:t>
            </a:r>
            <a:r>
              <a:rPr lang="en-US" spc="-2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as</a:t>
            </a:r>
            <a:r>
              <a:rPr lang="en-US" spc="-19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to</a:t>
            </a:r>
            <a:r>
              <a:rPr lang="en-US" spc="-2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minimize</a:t>
            </a:r>
            <a:r>
              <a:rPr lang="en-US" spc="-15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vaccine wastages.</a:t>
            </a:r>
            <a:endParaRPr lang="en-IN" spc="-5" dirty="0">
              <a:latin typeface="Times New Roman" panose="02020603050405020304" pitchFamily="18" charset="0"/>
              <a:ea typeface="Arial" panose="020B0604020202020204" pitchFamily="34" charset="0"/>
              <a:cs typeface="Times New Roman" panose="02020603050405020304" pitchFamily="18" charset="0"/>
            </a:endParaRPr>
          </a:p>
          <a:p>
            <a:pPr algn="just">
              <a:buFont typeface="Arial" panose="020B0604020202020204" pitchFamily="34" charset="0"/>
              <a:buChar char="•"/>
            </a:pPr>
            <a:r>
              <a:rPr lang="en-US" spc="-5" dirty="0">
                <a:latin typeface="Times New Roman" panose="02020603050405020304" pitchFamily="18" charset="0"/>
                <a:ea typeface="Arial" panose="020B0604020202020204" pitchFamily="34" charset="0"/>
                <a:cs typeface="Times New Roman" panose="02020603050405020304" pitchFamily="18" charset="0"/>
              </a:rPr>
              <a:t> The</a:t>
            </a:r>
            <a:r>
              <a:rPr lang="en-US" spc="-11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provisions</a:t>
            </a:r>
            <a:r>
              <a:rPr lang="en-US" spc="-3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of</a:t>
            </a:r>
            <a:r>
              <a:rPr lang="en-US" spc="-105" dirty="0">
                <a:latin typeface="Times New Roman" panose="02020603050405020304" pitchFamily="18" charset="0"/>
                <a:ea typeface="Arial" panose="020B0604020202020204" pitchFamily="34" charset="0"/>
                <a:cs typeface="Times New Roman" panose="02020603050405020304" pitchFamily="18" charset="0"/>
              </a:rPr>
              <a:t> </a:t>
            </a:r>
            <a:r>
              <a:rPr lang="en-US" b="1" dirty="0">
                <a:latin typeface="Times New Roman" panose="02020603050405020304" pitchFamily="18" charset="0"/>
                <a:ea typeface="Arial" panose="020B0604020202020204" pitchFamily="34" charset="0"/>
                <a:cs typeface="Times New Roman" panose="02020603050405020304" pitchFamily="18" charset="0"/>
              </a:rPr>
              <a:t>online appointment</a:t>
            </a:r>
            <a:r>
              <a:rPr lang="en-US" b="1" spc="-15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will</a:t>
            </a:r>
            <a:r>
              <a:rPr lang="en-US" spc="-1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not</a:t>
            </a:r>
            <a:r>
              <a:rPr lang="en-US" spc="-10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be</a:t>
            </a:r>
            <a:r>
              <a:rPr lang="en-US" spc="-10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applicable</a:t>
            </a:r>
            <a:r>
              <a:rPr lang="en-US" spc="-6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to</a:t>
            </a:r>
            <a:r>
              <a:rPr lang="en-US" spc="-11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Industrial</a:t>
            </a:r>
            <a:r>
              <a:rPr lang="en-US" spc="-7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Establishment</a:t>
            </a:r>
            <a:r>
              <a:rPr lang="en-US" spc="-2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CVCs and</a:t>
            </a:r>
            <a:r>
              <a:rPr lang="en-US" spc="-9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workplace</a:t>
            </a:r>
            <a:r>
              <a:rPr lang="en-US" spc="-4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CVCs</a:t>
            </a:r>
            <a:r>
              <a:rPr lang="en-US" spc="-5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when</a:t>
            </a:r>
            <a:r>
              <a:rPr lang="en-US" spc="-9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these</a:t>
            </a:r>
            <a:r>
              <a:rPr lang="en-US" spc="-4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CVCs</a:t>
            </a:r>
            <a:r>
              <a:rPr lang="en-US" spc="-7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are</a:t>
            </a:r>
            <a:r>
              <a:rPr lang="en-US" spc="-8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operated</a:t>
            </a:r>
            <a:r>
              <a:rPr lang="en-US" spc="-3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exclusively for</a:t>
            </a:r>
            <a:r>
              <a:rPr lang="en-US" spc="-6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a</a:t>
            </a:r>
            <a:r>
              <a:rPr lang="en-US" spc="-10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defined</a:t>
            </a:r>
            <a:r>
              <a:rPr lang="en-US" spc="-40"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group (for example for employees of an industrial establishment</a:t>
            </a:r>
            <a:r>
              <a:rPr lang="en-US" spc="-35" dirty="0">
                <a:latin typeface="Times New Roman" panose="02020603050405020304" pitchFamily="18" charset="0"/>
                <a:ea typeface="Arial" panose="020B0604020202020204" pitchFamily="34" charset="0"/>
                <a:cs typeface="Times New Roman" panose="02020603050405020304" pitchFamily="18" charset="0"/>
              </a:rPr>
              <a:t> </a:t>
            </a:r>
            <a:r>
              <a:rPr lang="en-US" spc="-5" dirty="0">
                <a:latin typeface="Times New Roman" panose="02020603050405020304" pitchFamily="18" charset="0"/>
                <a:ea typeface="Arial" panose="020B0604020202020204" pitchFamily="34" charset="0"/>
                <a:cs typeface="Times New Roman" panose="02020603050405020304" pitchFamily="18" charset="0"/>
              </a:rPr>
              <a:t>etc.).</a:t>
            </a:r>
            <a:endParaRPr lang="en-IN"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B5EB505C-0688-45BF-856E-F34992D3C297}"/>
              </a:ext>
            </a:extLst>
          </p:cNvPr>
          <p:cNvSpPr>
            <a:spLocks noGrp="1"/>
          </p:cNvSpPr>
          <p:nvPr>
            <p:ph type="dt" sz="half" idx="10"/>
          </p:nvPr>
        </p:nvSpPr>
        <p:spPr/>
        <p:txBody>
          <a:bodyPr/>
          <a:lstStyle/>
          <a:p>
            <a:fld id="{AB53CF7C-AB13-469D-87FF-33B61A198D89}" type="datetime1">
              <a:rPr lang="en-IN" smtClean="0"/>
              <a:t>11-05-2021</a:t>
            </a:fld>
            <a:endParaRPr lang="en-IN"/>
          </a:p>
        </p:txBody>
      </p:sp>
      <p:sp>
        <p:nvSpPr>
          <p:cNvPr id="5" name="Slide Number Placeholder 4">
            <a:extLst>
              <a:ext uri="{FF2B5EF4-FFF2-40B4-BE49-F238E27FC236}">
                <a16:creationId xmlns:a16="http://schemas.microsoft.com/office/drawing/2014/main" id="{B25D63B6-D7DB-49F7-A99E-92C152EE981D}"/>
              </a:ext>
            </a:extLst>
          </p:cNvPr>
          <p:cNvSpPr>
            <a:spLocks noGrp="1"/>
          </p:cNvSpPr>
          <p:nvPr>
            <p:ph type="sldNum" sz="quarter" idx="12"/>
          </p:nvPr>
        </p:nvSpPr>
        <p:spPr/>
        <p:txBody>
          <a:bodyPr/>
          <a:lstStyle/>
          <a:p>
            <a:fld id="{C34E9697-A014-4C2F-AF9D-B2CECD323871}" type="slidenum">
              <a:rPr lang="en-IN" smtClean="0"/>
              <a:t>9</a:t>
            </a:fld>
            <a:endParaRPr lang="en-IN"/>
          </a:p>
        </p:txBody>
      </p:sp>
      <p:sp>
        <p:nvSpPr>
          <p:cNvPr id="7" name="Title 6">
            <a:extLst>
              <a:ext uri="{FF2B5EF4-FFF2-40B4-BE49-F238E27FC236}">
                <a16:creationId xmlns:a16="http://schemas.microsoft.com/office/drawing/2014/main" id="{B4A8FD34-29BA-4E2F-87E7-C8250E2EB2F3}"/>
              </a:ext>
            </a:extLst>
          </p:cNvPr>
          <p:cNvSpPr>
            <a:spLocks noGrp="1"/>
          </p:cNvSpPr>
          <p:nvPr>
            <p:ph type="title"/>
          </p:nvPr>
        </p:nvSpPr>
        <p:spPr/>
        <p:txBody>
          <a:bodyPr/>
          <a:lstStyle/>
          <a:p>
            <a:r>
              <a:rPr lang="en-US" dirty="0"/>
              <a:t>Procurement of vaccine doses and declaration of stocks and prices</a:t>
            </a:r>
            <a:endParaRPr lang="en-IN" dirty="0"/>
          </a:p>
        </p:txBody>
      </p:sp>
    </p:spTree>
    <p:extLst>
      <p:ext uri="{BB962C8B-B14F-4D97-AF65-F5344CB8AC3E}">
        <p14:creationId xmlns:p14="http://schemas.microsoft.com/office/powerpoint/2010/main" val="195636572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4576</TotalTime>
  <Words>4416</Words>
  <Application>Microsoft Office PowerPoint</Application>
  <PresentationFormat>Widescreen</PresentationFormat>
  <Paragraphs>467</Paragraphs>
  <Slides>61</Slides>
  <Notes>3</Notes>
  <HiddenSlides>2</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61</vt:i4>
      </vt:variant>
    </vt:vector>
  </HeadingPairs>
  <TitlesOfParts>
    <vt:vector size="74" baseType="lpstr">
      <vt:lpstr>Arial</vt:lpstr>
      <vt:lpstr>Calibri</vt:lpstr>
      <vt:lpstr>Calibri Light</vt:lpstr>
      <vt:lpstr>Century Gothic</vt:lpstr>
      <vt:lpstr>Courier New</vt:lpstr>
      <vt:lpstr>Roboto Condensed</vt:lpstr>
      <vt:lpstr>Roboto Condensed Light</vt:lpstr>
      <vt:lpstr>Symbol</vt:lpstr>
      <vt:lpstr>Times New Roman</vt:lpstr>
      <vt:lpstr>Wingdings</vt:lpstr>
      <vt:lpstr>Wingdings 2</vt:lpstr>
      <vt:lpstr>Retrospect</vt:lpstr>
      <vt:lpstr>Office Theme</vt:lpstr>
      <vt:lpstr>All about phase-3 vaccination in Karnataka</vt:lpstr>
      <vt:lpstr>COVID-19 vaccination – Karnataka</vt:lpstr>
      <vt:lpstr>COVID-19 vaccine doses administered as on 10th May 2021</vt:lpstr>
      <vt:lpstr>GOI fast tracks Emergency Approvals for foreign produced COVID-19 Vaccines that have been granted EUA in other countries to Expand the Basket of Vaccines for Domestic Use and Hasten the Pace and Coverage of Vaccination 13 APR 2021</vt:lpstr>
      <vt:lpstr>Phase 3 Vaccination</vt:lpstr>
      <vt:lpstr>Registration of COVID Vaccination Center (CVCs)</vt:lpstr>
      <vt:lpstr>Registration of Industrial Establishment CVCs</vt:lpstr>
      <vt:lpstr>Procurement of vaccine doses and declaration of stocks and prices</vt:lpstr>
      <vt:lpstr>Procurement of vaccine doses and declaration of stocks and prices</vt:lpstr>
      <vt:lpstr>COVID-19 vaccination for 18-44 age group Karnataka</vt:lpstr>
      <vt:lpstr>COVID-19 vaccination for 18-44 age group Karnataka</vt:lpstr>
      <vt:lpstr>Registration and appointment of expanded cohort (18-44 years)</vt:lpstr>
      <vt:lpstr>COVID-19 vaccination for 18-44 age group Government CVCs</vt:lpstr>
      <vt:lpstr>COVID-19 vaccination Certificate</vt:lpstr>
      <vt:lpstr>PowerPoint Presentation</vt:lpstr>
      <vt:lpstr>PowerPoint Presentation</vt:lpstr>
      <vt:lpstr>PowerPoint Presentation</vt:lpstr>
      <vt:lpstr>PowerPoint Presentation</vt:lpstr>
      <vt:lpstr>PowerPoint Presentation</vt:lpstr>
      <vt:lpstr>3) Declaring Minimum Age and Vaccine by Government CVCs. </vt:lpstr>
      <vt:lpstr>Declaration of age, vaccine and prices by Private CVCs</vt:lpstr>
      <vt:lpstr>  </vt:lpstr>
      <vt:lpstr>Documents Required for vaccination</vt:lpstr>
      <vt:lpstr>SOPs on COVID-19 Vaccination of Persons without prescribed Identity Cards through Co-WIN 6th May 2021: MoHFW GOI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Adverse Event Following Immunization (AEFI) </vt:lpstr>
      <vt:lpstr>AEFI: DEFINITION</vt:lpstr>
      <vt:lpstr>TYPES OF AEFI FOR REPORTING </vt:lpstr>
      <vt:lpstr>Preventable AEFIs</vt:lpstr>
      <vt:lpstr>PowerPoint Presentation</vt:lpstr>
      <vt:lpstr>MANAGING AEFI </vt:lpstr>
      <vt:lpstr>Initial management of Anaphylaxis</vt:lpstr>
      <vt:lpstr>Initial management of Anaphylaxis</vt:lpstr>
      <vt:lpstr>Recording of AEFI</vt:lpstr>
      <vt:lpstr>AEFI Reporting:</vt:lpstr>
      <vt:lpstr>PowerPoint Presentation</vt:lpstr>
      <vt:lpstr>Statement of the WHO Global Advisory Committee on Vaccine Safety (GACVS) COVID-19 subcommittee on safety signals related to the AstraZeneca COVID-19 vaccine 19 March 2021 Statement</vt:lpstr>
      <vt:lpstr>Statement of the WHO Global Advisory Committee on Vaccine Safety (GACVS) COVID-19 subcommittee on safety signals related to the AstraZeneca COVID-19 vaccine 19 March 2021 Statement</vt:lpstr>
      <vt:lpstr>PowerPoint Presentation</vt:lpstr>
      <vt:lpstr>PowerPoint Presentation</vt:lpstr>
      <vt:lpstr>PowerPoint Presentation</vt:lpstr>
      <vt:lpstr>PowerPoint Presentation</vt:lpstr>
      <vt:lpstr>PowerPoint Presentation</vt:lpstr>
      <vt:lpstr>PowerPoint Presentation</vt:lpstr>
      <vt:lpstr>Deferral criteria for blood donation  Post Covid-19 vaccination MoHFW-DGHS, GOI: 5th May 2021</vt:lpstr>
      <vt:lpstr>Press Information Bureau -Factcheck</vt:lpstr>
      <vt:lpstr>PowerPoint Presentation</vt:lpstr>
      <vt:lpstr>What impact do the new variants of the COVID-19 virus have on vaccines?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ALAHARI, Lokesh</dc:creator>
  <cp:lastModifiedBy>ALAHARI, Lokesh</cp:lastModifiedBy>
  <cp:revision>45</cp:revision>
  <dcterms:created xsi:type="dcterms:W3CDTF">2021-05-08T06:59:25Z</dcterms:created>
  <dcterms:modified xsi:type="dcterms:W3CDTF">2021-05-11T12:03:41Z</dcterms:modified>
</cp:coreProperties>
</file>