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58" autoAdjust="0"/>
    <p:restoredTop sz="94660"/>
  </p:normalViewPr>
  <p:slideViewPr>
    <p:cSldViewPr>
      <p:cViewPr varScale="1">
        <p:scale>
          <a:sx n="86" d="100"/>
          <a:sy n="86" d="100"/>
        </p:scale>
        <p:origin x="-150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26FDAD-3D3A-47A2-9EF5-1D18ABE89473}" type="datetimeFigureOut">
              <a:rPr lang="en-US" smtClean="0"/>
              <a:pPr/>
              <a:t>6/22/2015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FA86D4-C692-40F2-974A-3E037BADC08A}" type="slidenum">
              <a:rPr lang="en-US" smtClean="0"/>
              <a:pPr/>
              <a:t>‹#›</a:t>
            </a:fld>
            <a:endParaRPr lang="en-US"/>
          </a:p>
        </p:txBody>
      </p:sp>
    </p:spTree>
    <p:extLst>
      <p:ext uri="{BB962C8B-B14F-4D97-AF65-F5344CB8AC3E}">
        <p14:creationId xmlns:p14="http://schemas.microsoft.com/office/powerpoint/2010/main" xmlns="" val="1222728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6C42DB-9ACF-4BF3-9594-18D21123FBC1}" type="datetime1">
              <a:rPr lang="en-US" smtClean="0"/>
              <a:pPr/>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49D6C8-3360-4410-A21D-71E789CB50EE}" type="datetime1">
              <a:rPr lang="en-US" smtClean="0"/>
              <a:pPr/>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55AD86-6ABE-47F5-A8CF-2A8517FB6808}" type="datetime1">
              <a:rPr lang="en-US" smtClean="0"/>
              <a:pPr/>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A9B0C0-00EF-4347-AB81-62A169ECD845}" type="datetime1">
              <a:rPr lang="en-US" smtClean="0"/>
              <a:pPr/>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D8400A-9BE3-4F3D-B24A-01500622CA06}" type="datetime1">
              <a:rPr lang="en-US" smtClean="0"/>
              <a:pPr/>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DBE06D-115A-4C07-9A4B-0BAF05624C7B}" type="datetime1">
              <a:rPr lang="en-US" smtClean="0"/>
              <a:pPr/>
              <a:t>6/22/2015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50E9AB-B2CB-4392-BB5F-68DA7E81936E}" type="datetime1">
              <a:rPr lang="en-US" smtClean="0"/>
              <a:pPr/>
              <a:t>6/22/2015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1A6276-DC99-427B-A256-401FE9FBE61D}" type="datetime1">
              <a:rPr lang="en-US" smtClean="0"/>
              <a:pPr/>
              <a:t>6/22/2015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477CC-DB68-49D5-8CD7-D3DCAD8D6F0F}" type="datetime1">
              <a:rPr lang="en-US" smtClean="0"/>
              <a:pPr/>
              <a:t>6/22/2015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8393C5-CF76-44DE-85AF-1F57BE4F5FBF}" type="datetime1">
              <a:rPr lang="en-US" smtClean="0"/>
              <a:pPr/>
              <a:t>6/22/2015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FA21E-0910-491F-8D2C-FAD2CC22A2C1}" type="datetime1">
              <a:rPr lang="en-US" smtClean="0"/>
              <a:pPr/>
              <a:t>6/22/2015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D0158F-0263-4C6C-B0C7-255CD5890823}" type="datetime1">
              <a:rPr lang="en-US" smtClean="0"/>
              <a:pPr/>
              <a:t>6/22/2015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ksudarshan@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icmr.nic.in/bioethics.htm" TargetMode="External"/><Relationship Id="rId2" Type="http://schemas.openxmlformats.org/officeDocument/2006/relationships/hyperlink" Target="http://cpcsea.nic.in/"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cpcsea.nic.in/"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8001000" cy="1470025"/>
          </a:xfrm>
        </p:spPr>
        <p:txBody>
          <a:bodyPr>
            <a:normAutofit/>
          </a:bodyPr>
          <a:lstStyle/>
          <a:p>
            <a:r>
              <a:rPr lang="en-IN" sz="4000" b="1" u="sng" dirty="0">
                <a:solidFill>
                  <a:srgbClr val="FF0000"/>
                </a:solidFill>
              </a:rPr>
              <a:t>Ethics in bio-medical, clinical </a:t>
            </a:r>
            <a:r>
              <a:rPr lang="en-IN" sz="4000" b="1" u="sng" dirty="0" smtClean="0">
                <a:solidFill>
                  <a:srgbClr val="FF0000"/>
                </a:solidFill>
              </a:rPr>
              <a:t>and </a:t>
            </a:r>
            <a:r>
              <a:rPr lang="en-IN" sz="4000" b="1" u="sng" dirty="0">
                <a:solidFill>
                  <a:srgbClr val="FF0000"/>
                </a:solidFill>
              </a:rPr>
              <a:t>public health </a:t>
            </a:r>
            <a:r>
              <a:rPr lang="en-IN" sz="4000" b="1" u="sng" dirty="0" smtClean="0">
                <a:solidFill>
                  <a:srgbClr val="FF0000"/>
                </a:solidFill>
              </a:rPr>
              <a:t>research</a:t>
            </a:r>
            <a:endParaRPr lang="en-US" sz="4000" dirty="0">
              <a:solidFill>
                <a:srgbClr val="FF0000"/>
              </a:solidFill>
            </a:endParaRPr>
          </a:p>
        </p:txBody>
      </p:sp>
      <p:sp>
        <p:nvSpPr>
          <p:cNvPr id="3" name="Subtitle 2"/>
          <p:cNvSpPr>
            <a:spLocks noGrp="1"/>
          </p:cNvSpPr>
          <p:nvPr>
            <p:ph type="subTitle" idx="1"/>
          </p:nvPr>
        </p:nvSpPr>
        <p:spPr>
          <a:xfrm>
            <a:off x="609600" y="2133600"/>
            <a:ext cx="8153400" cy="2286000"/>
          </a:xfrm>
        </p:spPr>
        <p:txBody>
          <a:bodyPr>
            <a:noAutofit/>
          </a:bodyPr>
          <a:lstStyle/>
          <a:p>
            <a:r>
              <a:rPr lang="en-IN" sz="2800" b="1" dirty="0">
                <a:solidFill>
                  <a:schemeClr val="tx1"/>
                </a:solidFill>
              </a:rPr>
              <a:t>Dr.M.K.Sudarshan, MD (BHU), FAMS, Hon.FFPH (</a:t>
            </a:r>
            <a:r>
              <a:rPr lang="en-IN" sz="2800" b="1" dirty="0" smtClean="0">
                <a:solidFill>
                  <a:schemeClr val="tx1"/>
                </a:solidFill>
              </a:rPr>
              <a:t>UK)</a:t>
            </a:r>
          </a:p>
          <a:p>
            <a:r>
              <a:rPr lang="en-IN" sz="2800" b="1" dirty="0" smtClean="0">
                <a:solidFill>
                  <a:schemeClr val="tx1"/>
                </a:solidFill>
              </a:rPr>
              <a:t>Professor </a:t>
            </a:r>
            <a:r>
              <a:rPr lang="en-IN" sz="2800" b="1" dirty="0">
                <a:solidFill>
                  <a:schemeClr val="tx1"/>
                </a:solidFill>
              </a:rPr>
              <a:t>and </a:t>
            </a:r>
            <a:r>
              <a:rPr lang="en-IN" sz="2800" b="1" dirty="0" smtClean="0">
                <a:solidFill>
                  <a:schemeClr val="tx1"/>
                </a:solidFill>
              </a:rPr>
              <a:t>Head</a:t>
            </a:r>
            <a:endParaRPr lang="en-US" sz="2800" dirty="0">
              <a:solidFill>
                <a:schemeClr val="tx1"/>
              </a:solidFill>
            </a:endParaRPr>
          </a:p>
          <a:p>
            <a:r>
              <a:rPr lang="en-IN" sz="2800" b="1" dirty="0">
                <a:solidFill>
                  <a:schemeClr val="tx1"/>
                </a:solidFill>
              </a:rPr>
              <a:t>Rajiv Gandhi Institute of Public Health and Centre for Disease </a:t>
            </a:r>
            <a:r>
              <a:rPr lang="en-IN" sz="2800" b="1" dirty="0" smtClean="0">
                <a:solidFill>
                  <a:schemeClr val="tx1"/>
                </a:solidFill>
              </a:rPr>
              <a:t>Control</a:t>
            </a:r>
            <a:endParaRPr lang="en-US" sz="2800" dirty="0">
              <a:solidFill>
                <a:schemeClr val="tx1"/>
              </a:solidFill>
            </a:endParaRPr>
          </a:p>
          <a:p>
            <a:r>
              <a:rPr lang="en-IN" sz="2800" b="1" dirty="0">
                <a:solidFill>
                  <a:schemeClr val="tx1"/>
                </a:solidFill>
              </a:rPr>
              <a:t>Rajiv Gandhi University of Health Sciences</a:t>
            </a:r>
            <a:endParaRPr lang="en-US" sz="2800" dirty="0">
              <a:solidFill>
                <a:schemeClr val="tx1"/>
              </a:solidFill>
            </a:endParaRPr>
          </a:p>
          <a:p>
            <a:r>
              <a:rPr lang="en-IN" sz="2800" b="1" dirty="0" smtClean="0">
                <a:solidFill>
                  <a:schemeClr val="tx1"/>
                </a:solidFill>
              </a:rPr>
              <a:t>Bangalore.</a:t>
            </a:r>
            <a:endParaRPr lang="en-US" sz="2800" dirty="0">
              <a:solidFill>
                <a:schemeClr val="tx1"/>
              </a:solidFill>
            </a:endParaRPr>
          </a:p>
          <a:p>
            <a:r>
              <a:rPr lang="en-IN" sz="2800" b="1" dirty="0">
                <a:solidFill>
                  <a:schemeClr val="tx1"/>
                </a:solidFill>
              </a:rPr>
              <a:t>E- Mail: </a:t>
            </a:r>
            <a:r>
              <a:rPr lang="en-IN" sz="2800" b="1" u="sng" dirty="0">
                <a:solidFill>
                  <a:schemeClr val="tx1"/>
                </a:solidFill>
                <a:hlinkClick r:id="rId2"/>
              </a:rPr>
              <a:t>mksudarshan@gmail.com</a:t>
            </a:r>
            <a:r>
              <a:rPr lang="en-IN" sz="2800" b="1" dirty="0">
                <a:solidFill>
                  <a:schemeClr val="tx1"/>
                </a:solidFill>
              </a:rPr>
              <a:t> </a:t>
            </a:r>
            <a:endParaRPr lang="en-US" sz="2800" dirty="0">
              <a:solidFill>
                <a:schemeClr val="tx1"/>
              </a:solidFill>
            </a:endParaRPr>
          </a:p>
          <a:p>
            <a:endParaRPr lang="en-US" sz="2800" dirty="0"/>
          </a:p>
        </p:txBody>
      </p:sp>
      <p:sp>
        <p:nvSpPr>
          <p:cNvPr id="4" name="Date Placeholder 3"/>
          <p:cNvSpPr>
            <a:spLocks noGrp="1"/>
          </p:cNvSpPr>
          <p:nvPr>
            <p:ph type="dt" sz="half" idx="10"/>
          </p:nvPr>
        </p:nvSpPr>
        <p:spPr/>
        <p:txBody>
          <a:bodyPr/>
          <a:lstStyle/>
          <a:p>
            <a:fld id="{9DB951F1-E58E-424B-BC5F-702812414EE1}"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xmlns="" val="297698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886" y="177225"/>
            <a:ext cx="5589159" cy="584775"/>
          </a:xfrm>
          <a:prstGeom prst="rect">
            <a:avLst/>
          </a:prstGeom>
        </p:spPr>
        <p:txBody>
          <a:bodyPr wrap="none">
            <a:spAutoFit/>
          </a:bodyPr>
          <a:lstStyle/>
          <a:p>
            <a:pPr algn="just"/>
            <a:r>
              <a:rPr lang="en-IN" sz="3200" dirty="0"/>
              <a:t> </a:t>
            </a:r>
            <a:r>
              <a:rPr lang="en-IN" sz="3200" b="1" u="sng" dirty="0">
                <a:solidFill>
                  <a:srgbClr val="FF0000"/>
                </a:solidFill>
              </a:rPr>
              <a:t>Specific ethical considerations :</a:t>
            </a:r>
            <a:endParaRPr lang="en-US" sz="3200" dirty="0">
              <a:solidFill>
                <a:srgbClr val="FF0000"/>
              </a:solidFill>
            </a:endParaRPr>
          </a:p>
        </p:txBody>
      </p:sp>
      <p:sp>
        <p:nvSpPr>
          <p:cNvPr id="3" name="Rectangle 2"/>
          <p:cNvSpPr/>
          <p:nvPr/>
        </p:nvSpPr>
        <p:spPr>
          <a:xfrm>
            <a:off x="188708" y="1052736"/>
            <a:ext cx="8665586" cy="5262979"/>
          </a:xfrm>
          <a:prstGeom prst="rect">
            <a:avLst/>
          </a:prstGeom>
        </p:spPr>
        <p:txBody>
          <a:bodyPr wrap="square">
            <a:spAutoFit/>
          </a:bodyPr>
          <a:lstStyle/>
          <a:p>
            <a:pPr marL="342900" lvl="0" indent="-342900" algn="just">
              <a:buFont typeface="+mj-lt"/>
              <a:buAutoNum type="alphaLcParenR"/>
            </a:pPr>
            <a:r>
              <a:rPr lang="en-IN" sz="2400" b="1" u="sng" dirty="0">
                <a:solidFill>
                  <a:srgbClr val="002060"/>
                </a:solidFill>
              </a:rPr>
              <a:t>Informed consent</a:t>
            </a:r>
            <a:r>
              <a:rPr lang="en-IN" sz="2400" b="1" dirty="0">
                <a:solidFill>
                  <a:srgbClr val="002060"/>
                </a:solidFill>
              </a:rPr>
              <a:t>:</a:t>
            </a:r>
            <a:r>
              <a:rPr lang="en-IN" sz="2400" dirty="0">
                <a:solidFill>
                  <a:srgbClr val="002060"/>
                </a:solidFill>
              </a:rPr>
              <a:t>  </a:t>
            </a:r>
            <a:r>
              <a:rPr lang="en-IN" sz="2400" dirty="0" smtClean="0">
                <a:solidFill>
                  <a:srgbClr val="002060"/>
                </a:solidFill>
              </a:rPr>
              <a:t>   </a:t>
            </a:r>
            <a:r>
              <a:rPr lang="en-IN" sz="2400" dirty="0" smtClean="0"/>
              <a:t>of </a:t>
            </a:r>
            <a:r>
              <a:rPr lang="en-IN" sz="2400" dirty="0"/>
              <a:t>the individuals is crucial [ video ] </a:t>
            </a:r>
            <a:r>
              <a:rPr lang="en-IN" sz="2400" dirty="0" smtClean="0"/>
              <a:t>.</a:t>
            </a:r>
          </a:p>
          <a:p>
            <a:pPr marL="342900" lvl="0" indent="-342900" algn="just">
              <a:buFont typeface="+mj-lt"/>
              <a:buAutoNum type="alphaLcParenR"/>
            </a:pPr>
            <a:endParaRPr lang="en-US" sz="2400" b="1" dirty="0"/>
          </a:p>
          <a:p>
            <a:pPr marL="342900" lvl="0" indent="-342900" algn="just">
              <a:buFont typeface="+mj-lt"/>
              <a:buAutoNum type="alphaLcParenR"/>
            </a:pPr>
            <a:r>
              <a:rPr lang="en-IN" sz="2400" b="1" u="sng" dirty="0">
                <a:solidFill>
                  <a:srgbClr val="002060"/>
                </a:solidFill>
              </a:rPr>
              <a:t>Community consent</a:t>
            </a:r>
            <a:r>
              <a:rPr lang="en-IN" sz="2400" b="1" dirty="0">
                <a:solidFill>
                  <a:srgbClr val="002060"/>
                </a:solidFill>
              </a:rPr>
              <a:t>:</a:t>
            </a:r>
            <a:r>
              <a:rPr lang="en-IN" sz="2400" dirty="0">
                <a:solidFill>
                  <a:srgbClr val="002060"/>
                </a:solidFill>
              </a:rPr>
              <a:t> </a:t>
            </a:r>
            <a:r>
              <a:rPr lang="en-IN" sz="2400" dirty="0" smtClean="0">
                <a:solidFill>
                  <a:srgbClr val="002060"/>
                </a:solidFill>
              </a:rPr>
              <a:t>  </a:t>
            </a:r>
            <a:r>
              <a:rPr lang="en-IN" sz="2400" dirty="0" smtClean="0"/>
              <a:t>Through </a:t>
            </a:r>
            <a:r>
              <a:rPr lang="en-IN" sz="2400" dirty="0"/>
              <a:t>village leaders, panchayat leaders is </a:t>
            </a:r>
            <a:r>
              <a:rPr lang="en-IN" sz="2400" dirty="0" smtClean="0"/>
              <a:t>essential .</a:t>
            </a:r>
          </a:p>
          <a:p>
            <a:pPr marL="342900" lvl="0" indent="-342900" algn="just">
              <a:buFont typeface="+mj-lt"/>
              <a:buAutoNum type="alphaLcParenR"/>
            </a:pPr>
            <a:endParaRPr lang="en-US" sz="2400" b="1" dirty="0"/>
          </a:p>
          <a:p>
            <a:pPr marL="342900" lvl="0" indent="-342900" algn="just">
              <a:buFont typeface="+mj-lt"/>
              <a:buAutoNum type="alphaLcParenR"/>
            </a:pPr>
            <a:r>
              <a:rPr lang="en-IN" sz="2400" b="1" u="sng" dirty="0">
                <a:solidFill>
                  <a:srgbClr val="002060"/>
                </a:solidFill>
              </a:rPr>
              <a:t>Avoid societal or peer pressures</a:t>
            </a:r>
            <a:r>
              <a:rPr lang="en-IN" sz="2400" dirty="0">
                <a:solidFill>
                  <a:srgbClr val="002060"/>
                </a:solidFill>
              </a:rPr>
              <a:t>: </a:t>
            </a:r>
            <a:r>
              <a:rPr lang="en-IN" sz="2400" dirty="0"/>
              <a:t>Individuals may be compelled to fall in line despite </a:t>
            </a:r>
            <a:r>
              <a:rPr lang="en-IN" sz="2400" dirty="0" smtClean="0"/>
              <a:t> reluctance/discomfort .</a:t>
            </a:r>
          </a:p>
          <a:p>
            <a:pPr marL="342900" lvl="0" indent="-342900" algn="just">
              <a:buFont typeface="+mj-lt"/>
              <a:buAutoNum type="alphaLcParenR"/>
            </a:pPr>
            <a:endParaRPr lang="en-US" sz="2400" b="1" dirty="0"/>
          </a:p>
          <a:p>
            <a:pPr marL="342900" lvl="0" indent="-342900" algn="just">
              <a:buFont typeface="+mj-lt"/>
              <a:buAutoNum type="alphaLcParenR"/>
            </a:pPr>
            <a:r>
              <a:rPr lang="en-IN" sz="2400" b="1" u="sng" dirty="0">
                <a:solidFill>
                  <a:srgbClr val="002060"/>
                </a:solidFill>
              </a:rPr>
              <a:t>No inducements</a:t>
            </a:r>
            <a:r>
              <a:rPr lang="en-IN" sz="2400" b="1" dirty="0">
                <a:solidFill>
                  <a:srgbClr val="002060"/>
                </a:solidFill>
              </a:rPr>
              <a:t>:</a:t>
            </a:r>
            <a:r>
              <a:rPr lang="en-IN" sz="2400" dirty="0">
                <a:solidFill>
                  <a:srgbClr val="002060"/>
                </a:solidFill>
              </a:rPr>
              <a:t> </a:t>
            </a:r>
            <a:r>
              <a:rPr lang="en-IN" sz="2400" dirty="0"/>
              <a:t>like giving money for informants, participants, beyond loss </a:t>
            </a:r>
            <a:r>
              <a:rPr lang="en-IN" sz="2400" dirty="0" smtClean="0"/>
              <a:t>of wages</a:t>
            </a:r>
            <a:r>
              <a:rPr lang="en-IN" sz="2400" dirty="0"/>
              <a:t>, conveyance, etc. </a:t>
            </a:r>
            <a:endParaRPr lang="en-IN" sz="2400" dirty="0" smtClean="0"/>
          </a:p>
          <a:p>
            <a:pPr marL="342900" lvl="0" indent="-342900" algn="just">
              <a:buFont typeface="+mj-lt"/>
              <a:buAutoNum type="alphaLcParenR"/>
            </a:pPr>
            <a:endParaRPr lang="en-US" sz="2400" b="1" dirty="0"/>
          </a:p>
          <a:p>
            <a:pPr marL="342900" lvl="0" indent="-342900" algn="just">
              <a:buFont typeface="+mj-lt"/>
              <a:buAutoNum type="alphaLcParenR"/>
            </a:pPr>
            <a:r>
              <a:rPr lang="en-IN" sz="2400" b="1" u="sng" dirty="0">
                <a:solidFill>
                  <a:srgbClr val="002060"/>
                </a:solidFill>
              </a:rPr>
              <a:t>Privacy</a:t>
            </a:r>
            <a:r>
              <a:rPr lang="en-IN" sz="2400" b="1" dirty="0">
                <a:solidFill>
                  <a:srgbClr val="002060"/>
                </a:solidFill>
              </a:rPr>
              <a:t>:</a:t>
            </a:r>
            <a:r>
              <a:rPr lang="en-IN" sz="2400" dirty="0">
                <a:solidFill>
                  <a:srgbClr val="002060"/>
                </a:solidFill>
              </a:rPr>
              <a:t> </a:t>
            </a:r>
            <a:r>
              <a:rPr lang="en-IN" sz="2400" dirty="0" smtClean="0">
                <a:solidFill>
                  <a:srgbClr val="002060"/>
                </a:solidFill>
              </a:rPr>
              <a:t> </a:t>
            </a:r>
            <a:r>
              <a:rPr lang="en-IN" sz="2400" dirty="0" smtClean="0"/>
              <a:t>Screening </a:t>
            </a:r>
            <a:r>
              <a:rPr lang="en-IN" sz="2400" dirty="0"/>
              <a:t>for ca cx; etc. </a:t>
            </a:r>
            <a:endParaRPr lang="en-IN" sz="2400" dirty="0" smtClean="0"/>
          </a:p>
          <a:p>
            <a:pPr marL="342900" lvl="0" indent="-342900" algn="just">
              <a:buFont typeface="+mj-lt"/>
              <a:buAutoNum type="alphaLcParenR"/>
            </a:pPr>
            <a:endParaRPr lang="en-US" sz="2400" b="1" dirty="0"/>
          </a:p>
          <a:p>
            <a:pPr marL="342900" lvl="0" indent="-342900" algn="just">
              <a:buFont typeface="+mj-lt"/>
              <a:buAutoNum type="alphaLcParenR"/>
            </a:pPr>
            <a:r>
              <a:rPr lang="en-IN" sz="2400" b="1" u="sng" dirty="0">
                <a:solidFill>
                  <a:srgbClr val="002060"/>
                </a:solidFill>
              </a:rPr>
              <a:t>Confidentiality of </a:t>
            </a:r>
            <a:r>
              <a:rPr lang="en-IN" sz="2400" b="1" u="sng" dirty="0" smtClean="0">
                <a:solidFill>
                  <a:srgbClr val="002060"/>
                </a:solidFill>
              </a:rPr>
              <a:t>data:</a:t>
            </a:r>
            <a:r>
              <a:rPr lang="en-IN" sz="2400" b="1" dirty="0" smtClean="0">
                <a:solidFill>
                  <a:srgbClr val="002060"/>
                </a:solidFill>
              </a:rPr>
              <a:t>    </a:t>
            </a:r>
            <a:r>
              <a:rPr lang="en-IN" sz="2400" dirty="0" smtClean="0"/>
              <a:t>needs </a:t>
            </a:r>
            <a:r>
              <a:rPr lang="en-IN" sz="2400" dirty="0"/>
              <a:t>to be maintained </a:t>
            </a:r>
            <a:r>
              <a:rPr lang="en-IN" sz="2400" dirty="0" smtClean="0"/>
              <a:t>.</a:t>
            </a:r>
            <a:endParaRPr lang="en-US" sz="2400" b="1" dirty="0"/>
          </a:p>
        </p:txBody>
      </p:sp>
      <p:sp>
        <p:nvSpPr>
          <p:cNvPr id="4" name="Date Placeholder 3"/>
          <p:cNvSpPr>
            <a:spLocks noGrp="1"/>
          </p:cNvSpPr>
          <p:nvPr>
            <p:ph type="dt" sz="half" idx="10"/>
          </p:nvPr>
        </p:nvSpPr>
        <p:spPr/>
        <p:txBody>
          <a:bodyPr/>
          <a:lstStyle/>
          <a:p>
            <a:fld id="{139E7B33-4ED0-49B6-ADCD-433C381D0B19}"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xmlns="" val="3855233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838199"/>
            <a:ext cx="4851777" cy="584775"/>
          </a:xfrm>
          <a:prstGeom prst="rect">
            <a:avLst/>
          </a:prstGeom>
        </p:spPr>
        <p:txBody>
          <a:bodyPr wrap="none">
            <a:spAutoFit/>
          </a:bodyPr>
          <a:lstStyle/>
          <a:p>
            <a:pPr algn="just"/>
            <a:r>
              <a:rPr lang="en-IN" sz="3200" b="1" u="sng" dirty="0">
                <a:solidFill>
                  <a:srgbClr val="FF0000"/>
                </a:solidFill>
              </a:rPr>
              <a:t>Ethical Review Procedures</a:t>
            </a:r>
            <a:r>
              <a:rPr lang="en-IN" sz="3200" b="1" dirty="0">
                <a:solidFill>
                  <a:srgbClr val="FF0000"/>
                </a:solidFill>
              </a:rPr>
              <a:t>:</a:t>
            </a:r>
            <a:r>
              <a:rPr lang="en-IN" sz="3200" dirty="0">
                <a:solidFill>
                  <a:srgbClr val="FF0000"/>
                </a:solidFill>
              </a:rPr>
              <a:t> </a:t>
            </a:r>
            <a:endParaRPr lang="en-US" sz="3200" dirty="0">
              <a:solidFill>
                <a:srgbClr val="FF0000"/>
              </a:solidFill>
            </a:endParaRPr>
          </a:p>
        </p:txBody>
      </p:sp>
      <p:sp>
        <p:nvSpPr>
          <p:cNvPr id="3" name="Rectangle 2"/>
          <p:cNvSpPr/>
          <p:nvPr/>
        </p:nvSpPr>
        <p:spPr>
          <a:xfrm>
            <a:off x="457200" y="1720840"/>
            <a:ext cx="8382000" cy="3785652"/>
          </a:xfrm>
          <a:prstGeom prst="rect">
            <a:avLst/>
          </a:prstGeom>
        </p:spPr>
        <p:txBody>
          <a:bodyPr wrap="square">
            <a:spAutoFit/>
          </a:bodyPr>
          <a:lstStyle/>
          <a:p>
            <a:pPr algn="just"/>
            <a:r>
              <a:rPr lang="en-IN" sz="2400" dirty="0"/>
              <a:t>In all Ethical Committees at least  </a:t>
            </a:r>
            <a:r>
              <a:rPr lang="en-IN" sz="2400" dirty="0" smtClean="0"/>
              <a:t>one </a:t>
            </a:r>
            <a:r>
              <a:rPr lang="en-IN" sz="2400" dirty="0"/>
              <a:t>or two individuals with an understanding of the principles of epidemiological ethics have to be included. </a:t>
            </a:r>
            <a:endParaRPr lang="en-IN" sz="2400" dirty="0" smtClean="0"/>
          </a:p>
          <a:p>
            <a:pPr algn="just"/>
            <a:endParaRPr lang="en-US" sz="2400" dirty="0" smtClean="0"/>
          </a:p>
          <a:p>
            <a:pPr algn="just"/>
            <a:endParaRPr lang="en-US" sz="2400" dirty="0"/>
          </a:p>
          <a:p>
            <a:pPr algn="just"/>
            <a:r>
              <a:rPr lang="en-IN" sz="2400" dirty="0"/>
              <a:t>These Committees should be independent and comprise of epidemiologists, clinicians, statisticians, social scientists, philosophers, legal experts and representatives from community/ voluntary groups who should be aware of local, social and cultural norms, as this is the most important social control mechanism.</a:t>
            </a:r>
            <a:endParaRPr lang="en-US" sz="2400" dirty="0"/>
          </a:p>
        </p:txBody>
      </p:sp>
      <p:sp>
        <p:nvSpPr>
          <p:cNvPr id="4" name="Date Placeholder 3"/>
          <p:cNvSpPr>
            <a:spLocks noGrp="1"/>
          </p:cNvSpPr>
          <p:nvPr>
            <p:ph type="dt" sz="half" idx="10"/>
          </p:nvPr>
        </p:nvSpPr>
        <p:spPr/>
        <p:txBody>
          <a:bodyPr/>
          <a:lstStyle/>
          <a:p>
            <a:fld id="{470623F5-10CF-4548-9827-0282E9038E79}"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xmlns="" val="100551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8370"/>
            <a:ext cx="6773906" cy="584775"/>
          </a:xfrm>
          <a:prstGeom prst="rect">
            <a:avLst/>
          </a:prstGeom>
        </p:spPr>
        <p:txBody>
          <a:bodyPr wrap="none">
            <a:spAutoFit/>
          </a:bodyPr>
          <a:lstStyle/>
          <a:p>
            <a:pPr lvl="0" algn="just"/>
            <a:r>
              <a:rPr lang="en-US" sz="3200" dirty="0" smtClean="0">
                <a:solidFill>
                  <a:srgbClr val="FF0000"/>
                </a:solidFill>
              </a:rPr>
              <a:t>III.   </a:t>
            </a:r>
            <a:r>
              <a:rPr lang="en-US" sz="3200" u="sng" dirty="0" smtClean="0">
                <a:solidFill>
                  <a:srgbClr val="FF0000"/>
                </a:solidFill>
              </a:rPr>
              <a:t> </a:t>
            </a:r>
            <a:r>
              <a:rPr lang="en-IN" sz="3200" b="1" u="sng" dirty="0">
                <a:solidFill>
                  <a:srgbClr val="FF0000"/>
                </a:solidFill>
              </a:rPr>
              <a:t>Clinical Research [ clinical trials ] : </a:t>
            </a:r>
            <a:endParaRPr lang="en-US" sz="3200" dirty="0">
              <a:solidFill>
                <a:srgbClr val="FF0000"/>
              </a:solidFill>
            </a:endParaRPr>
          </a:p>
        </p:txBody>
      </p:sp>
      <p:sp>
        <p:nvSpPr>
          <p:cNvPr id="3" name="Rectangle 2"/>
          <p:cNvSpPr/>
          <p:nvPr/>
        </p:nvSpPr>
        <p:spPr>
          <a:xfrm>
            <a:off x="345404" y="1412776"/>
            <a:ext cx="8534400" cy="4124206"/>
          </a:xfrm>
          <a:prstGeom prst="rect">
            <a:avLst/>
          </a:prstGeom>
        </p:spPr>
        <p:txBody>
          <a:bodyPr wrap="square">
            <a:spAutoFit/>
          </a:bodyPr>
          <a:lstStyle/>
          <a:p>
            <a:pPr marL="400050" lvl="0" indent="-400050" algn="just">
              <a:buAutoNum type="romanLcPeriod"/>
            </a:pPr>
            <a:r>
              <a:rPr lang="en-IN" sz="2800" b="1" u="sng" dirty="0" smtClean="0">
                <a:solidFill>
                  <a:srgbClr val="002060"/>
                </a:solidFill>
              </a:rPr>
              <a:t>Institutional </a:t>
            </a:r>
            <a:r>
              <a:rPr lang="en-IN" sz="2800" b="1" u="sng" dirty="0">
                <a:solidFill>
                  <a:srgbClr val="002060"/>
                </a:solidFill>
              </a:rPr>
              <a:t>ethics </a:t>
            </a:r>
            <a:r>
              <a:rPr lang="en-IN" sz="2800" b="1" u="sng" dirty="0" smtClean="0">
                <a:solidFill>
                  <a:srgbClr val="002060"/>
                </a:solidFill>
              </a:rPr>
              <a:t>committee(IEC) </a:t>
            </a:r>
            <a:r>
              <a:rPr lang="en-IN" sz="2800" b="1" u="sng" dirty="0">
                <a:solidFill>
                  <a:srgbClr val="002060"/>
                </a:solidFill>
              </a:rPr>
              <a:t>: </a:t>
            </a:r>
            <a:r>
              <a:rPr lang="en-IN" sz="2800" b="1" u="sng" dirty="0" smtClean="0">
                <a:solidFill>
                  <a:srgbClr val="002060"/>
                </a:solidFill>
              </a:rPr>
              <a:t>-</a:t>
            </a:r>
          </a:p>
          <a:p>
            <a:pPr marL="400050" lvl="0" indent="-400050" algn="just">
              <a:buAutoNum type="romanLcPeriod"/>
            </a:pPr>
            <a:endParaRPr lang="en-US" sz="2400" dirty="0"/>
          </a:p>
          <a:p>
            <a:pPr marL="342900" lvl="0" indent="-342900" algn="just">
              <a:buFont typeface="+mj-lt"/>
              <a:buAutoNum type="alphaLcParenR"/>
            </a:pPr>
            <a:r>
              <a:rPr lang="en-IN" sz="2400" dirty="0"/>
              <a:t>Shall protect the rights ,dignity  and well being of the study participants /</a:t>
            </a:r>
            <a:r>
              <a:rPr lang="en-IN" sz="2400" dirty="0" smtClean="0"/>
              <a:t>subjects.</a:t>
            </a:r>
          </a:p>
          <a:p>
            <a:pPr marL="342900" lvl="0" indent="-342900" algn="just">
              <a:buFont typeface="+mj-lt"/>
              <a:buAutoNum type="alphaLcParenR"/>
            </a:pPr>
            <a:endParaRPr lang="en-US" sz="2400" dirty="0"/>
          </a:p>
          <a:p>
            <a:pPr marL="342900" lvl="0" indent="-342900" algn="just">
              <a:buFont typeface="+mj-lt"/>
              <a:buAutoNum type="alphaLcParenR"/>
            </a:pPr>
            <a:r>
              <a:rPr lang="en-IN" sz="2400" dirty="0"/>
              <a:t>Shall ensure that universal ethical values and international scientific standards are </a:t>
            </a:r>
            <a:r>
              <a:rPr lang="en-IN" sz="2400" dirty="0" smtClean="0"/>
              <a:t>maintained.</a:t>
            </a:r>
          </a:p>
          <a:p>
            <a:pPr marL="342900" lvl="0" indent="-342900" algn="just">
              <a:buFont typeface="+mj-lt"/>
              <a:buAutoNum type="alphaLcParenR"/>
            </a:pPr>
            <a:endParaRPr lang="en-US" sz="2400" dirty="0"/>
          </a:p>
          <a:p>
            <a:pPr marL="342900" lvl="0" indent="-342900" algn="just">
              <a:buFont typeface="+mj-lt"/>
              <a:buAutoNum type="alphaLcParenR"/>
            </a:pPr>
            <a:r>
              <a:rPr lang="en-IN" sz="2400" dirty="0"/>
              <a:t>Shall assist in the  development  and education of a research community responsive to local health care requirements </a:t>
            </a:r>
            <a:r>
              <a:rPr lang="en-IN" sz="2400" dirty="0" smtClean="0"/>
              <a:t>.</a:t>
            </a:r>
          </a:p>
          <a:p>
            <a:pPr lvl="0"/>
            <a:endParaRPr lang="en-US" dirty="0"/>
          </a:p>
        </p:txBody>
      </p:sp>
      <p:sp>
        <p:nvSpPr>
          <p:cNvPr id="4" name="Date Placeholder 3"/>
          <p:cNvSpPr>
            <a:spLocks noGrp="1"/>
          </p:cNvSpPr>
          <p:nvPr>
            <p:ph type="dt" sz="half" idx="10"/>
          </p:nvPr>
        </p:nvSpPr>
        <p:spPr/>
        <p:txBody>
          <a:bodyPr/>
          <a:lstStyle/>
          <a:p>
            <a:fld id="{C8FFFFC7-EA12-48C6-92F3-37723613A06B}"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xmlns="" val="157498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152" y="0"/>
            <a:ext cx="8802335" cy="6494085"/>
          </a:xfrm>
          <a:prstGeom prst="rect">
            <a:avLst/>
          </a:prstGeom>
        </p:spPr>
        <p:txBody>
          <a:bodyPr wrap="square">
            <a:spAutoFit/>
          </a:bodyPr>
          <a:lstStyle/>
          <a:p>
            <a:pPr marL="571500" lvl="0" indent="-571500" algn="just">
              <a:buAutoNum type="romanLcPeriod" startAt="2"/>
            </a:pPr>
            <a:r>
              <a:rPr lang="en-IN" sz="3200" b="1" u="sng" dirty="0" smtClean="0">
                <a:solidFill>
                  <a:srgbClr val="FF0000"/>
                </a:solidFill>
              </a:rPr>
              <a:t>Composition </a:t>
            </a:r>
            <a:r>
              <a:rPr lang="en-IN" sz="3200" b="1" u="sng" dirty="0">
                <a:solidFill>
                  <a:srgbClr val="FF0000"/>
                </a:solidFill>
              </a:rPr>
              <a:t>of  institutional ethics </a:t>
            </a:r>
            <a:r>
              <a:rPr lang="en-IN" sz="3200" b="1" u="sng" dirty="0" smtClean="0">
                <a:solidFill>
                  <a:srgbClr val="FF0000"/>
                </a:solidFill>
              </a:rPr>
              <a:t>committee</a:t>
            </a:r>
          </a:p>
          <a:p>
            <a:pPr lvl="0" algn="just"/>
            <a:r>
              <a:rPr lang="en-IN" sz="2400" dirty="0" smtClean="0"/>
              <a:t>      </a:t>
            </a:r>
          </a:p>
          <a:p>
            <a:pPr lvl="0" algn="just"/>
            <a:r>
              <a:rPr lang="en-IN" sz="2400" dirty="0"/>
              <a:t> </a:t>
            </a:r>
            <a:r>
              <a:rPr lang="en-IN" sz="2400" dirty="0" smtClean="0"/>
              <a:t>     1 </a:t>
            </a:r>
            <a:r>
              <a:rPr lang="en-IN" sz="2400" dirty="0"/>
              <a:t>Chairperson – from outside the institution </a:t>
            </a:r>
            <a:endParaRPr lang="en-IN" sz="2400" dirty="0" smtClean="0"/>
          </a:p>
          <a:p>
            <a:pPr lvl="0" algn="just"/>
            <a:endParaRPr lang="en-US" sz="2400" dirty="0"/>
          </a:p>
          <a:p>
            <a:pPr algn="just"/>
            <a:r>
              <a:rPr lang="en-IN" sz="2400" dirty="0" smtClean="0"/>
              <a:t>      1-2 </a:t>
            </a:r>
            <a:r>
              <a:rPr lang="en-IN" sz="2400" dirty="0"/>
              <a:t>basic medical scientists </a:t>
            </a:r>
            <a:endParaRPr lang="en-IN" sz="2400" dirty="0" smtClean="0"/>
          </a:p>
          <a:p>
            <a:pPr algn="just"/>
            <a:endParaRPr lang="en-US" sz="2400" dirty="0"/>
          </a:p>
          <a:p>
            <a:pPr algn="just"/>
            <a:r>
              <a:rPr lang="en-IN" sz="2400" dirty="0" smtClean="0"/>
              <a:t>      1-2 </a:t>
            </a:r>
            <a:r>
              <a:rPr lang="en-IN" sz="2400" dirty="0"/>
              <a:t>clinicians from various institutions </a:t>
            </a:r>
            <a:endParaRPr lang="en-IN" sz="2400" dirty="0" smtClean="0"/>
          </a:p>
          <a:p>
            <a:pPr algn="just"/>
            <a:endParaRPr lang="en-US" sz="2400" dirty="0"/>
          </a:p>
          <a:p>
            <a:pPr algn="just"/>
            <a:r>
              <a:rPr lang="en-IN" sz="2400" dirty="0" smtClean="0"/>
              <a:t>      1 </a:t>
            </a:r>
            <a:r>
              <a:rPr lang="en-IN" sz="2400" dirty="0"/>
              <a:t>legal expert or retired judge </a:t>
            </a:r>
            <a:endParaRPr lang="en-IN" sz="2400" dirty="0" smtClean="0"/>
          </a:p>
          <a:p>
            <a:pPr algn="just"/>
            <a:endParaRPr lang="en-US" sz="2400" dirty="0"/>
          </a:p>
          <a:p>
            <a:pPr algn="just"/>
            <a:r>
              <a:rPr lang="en-IN" sz="2400" dirty="0" smtClean="0"/>
              <a:t>      1 </a:t>
            </a:r>
            <a:r>
              <a:rPr lang="en-IN" sz="2400" dirty="0"/>
              <a:t>social scientist/NGO </a:t>
            </a:r>
            <a:r>
              <a:rPr lang="en-IN" sz="2400" dirty="0" smtClean="0"/>
              <a:t>representative </a:t>
            </a:r>
          </a:p>
          <a:p>
            <a:pPr algn="just"/>
            <a:endParaRPr lang="en-US" sz="2400" dirty="0"/>
          </a:p>
          <a:p>
            <a:pPr algn="just"/>
            <a:r>
              <a:rPr lang="en-IN" sz="2400" dirty="0" smtClean="0"/>
              <a:t>      1 </a:t>
            </a:r>
            <a:r>
              <a:rPr lang="en-IN" sz="2400" dirty="0"/>
              <a:t>Philosopher/ethicist/theologian </a:t>
            </a:r>
            <a:endParaRPr lang="en-IN" sz="2400" dirty="0" smtClean="0"/>
          </a:p>
          <a:p>
            <a:pPr algn="just"/>
            <a:endParaRPr lang="en-US" sz="2400" dirty="0"/>
          </a:p>
          <a:p>
            <a:pPr algn="just"/>
            <a:r>
              <a:rPr lang="en-IN" sz="2400" dirty="0" smtClean="0"/>
              <a:t>      1 </a:t>
            </a:r>
            <a:r>
              <a:rPr lang="en-IN" sz="2400" dirty="0"/>
              <a:t>lay person from the community </a:t>
            </a:r>
            <a:endParaRPr lang="en-IN" sz="2400" dirty="0" smtClean="0"/>
          </a:p>
          <a:p>
            <a:pPr algn="just"/>
            <a:endParaRPr lang="en-US" sz="2400" dirty="0"/>
          </a:p>
          <a:p>
            <a:pPr algn="just"/>
            <a:r>
              <a:rPr lang="en-IN" sz="2400" dirty="0" smtClean="0"/>
              <a:t>      1 </a:t>
            </a:r>
            <a:r>
              <a:rPr lang="en-IN" sz="2400" dirty="0"/>
              <a:t>Member secretary – from the institution </a:t>
            </a:r>
            <a:endParaRPr lang="en-US" sz="2400" dirty="0"/>
          </a:p>
        </p:txBody>
      </p:sp>
      <p:sp>
        <p:nvSpPr>
          <p:cNvPr id="3" name="Date Placeholder 2"/>
          <p:cNvSpPr>
            <a:spLocks noGrp="1"/>
          </p:cNvSpPr>
          <p:nvPr>
            <p:ph type="dt" sz="half" idx="10"/>
          </p:nvPr>
        </p:nvSpPr>
        <p:spPr/>
        <p:txBody>
          <a:bodyPr/>
          <a:lstStyle/>
          <a:p>
            <a:fld id="{E4FF4D8D-5286-4E2D-AF00-95513827DB05}" type="datetime1">
              <a:rPr lang="en-US" smtClean="0"/>
              <a:pPr/>
              <a:t>6/22/2015</a:t>
            </a:fld>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xmlns="" val="2734769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642918"/>
            <a:ext cx="8960296" cy="5693866"/>
          </a:xfrm>
          <a:prstGeom prst="rect">
            <a:avLst/>
          </a:prstGeom>
        </p:spPr>
        <p:txBody>
          <a:bodyPr wrap="square">
            <a:spAutoFit/>
          </a:bodyPr>
          <a:lstStyle/>
          <a:p>
            <a:pPr lvl="0" algn="just"/>
            <a:endParaRPr lang="en-IN" sz="2800" dirty="0" smtClean="0"/>
          </a:p>
          <a:p>
            <a:pPr marL="400050" lvl="0" indent="-400050" algn="just">
              <a:buAutoNum type="romanLcPeriod" startAt="3"/>
            </a:pPr>
            <a:r>
              <a:rPr lang="en-IN" sz="2800" dirty="0" smtClean="0"/>
              <a:t>IEC </a:t>
            </a:r>
            <a:r>
              <a:rPr lang="en-IN" sz="2800" dirty="0"/>
              <a:t>shall be established under an institution</a:t>
            </a:r>
            <a:r>
              <a:rPr lang="en-IN" sz="2800" dirty="0" smtClean="0"/>
              <a:t>.</a:t>
            </a:r>
          </a:p>
          <a:p>
            <a:pPr marL="400050" lvl="0" indent="-400050" algn="just"/>
            <a:endParaRPr lang="en-US" sz="2800" dirty="0" smtClean="0"/>
          </a:p>
          <a:p>
            <a:pPr marL="400050" lvl="0" indent="-400050" algn="just"/>
            <a:r>
              <a:rPr lang="en-US" sz="2800" dirty="0" smtClean="0"/>
              <a:t>iv. </a:t>
            </a:r>
            <a:r>
              <a:rPr lang="en-US" sz="2800" b="1" dirty="0" smtClean="0"/>
              <a:t>Shall be registered under CDSCO </a:t>
            </a:r>
            <a:r>
              <a:rPr lang="en-US" sz="2800" dirty="0" smtClean="0"/>
              <a:t>[ Central Drug Standards Control Organization, FDA Bhavan, Kotla </a:t>
            </a:r>
            <a:r>
              <a:rPr lang="en-US" sz="2800" dirty="0" smtClean="0"/>
              <a:t>Road, </a:t>
            </a:r>
            <a:r>
              <a:rPr lang="en-US" sz="2800" dirty="0" smtClean="0"/>
              <a:t>DGHS, New Delhi ] [</a:t>
            </a:r>
            <a:r>
              <a:rPr lang="en-US" sz="2800" b="1" dirty="0" smtClean="0">
                <a:solidFill>
                  <a:srgbClr val="002060"/>
                </a:solidFill>
              </a:rPr>
              <a:t>http://cdsco.nic.in</a:t>
            </a:r>
            <a:r>
              <a:rPr lang="en-US" sz="2800" dirty="0" smtClean="0"/>
              <a:t>/]</a:t>
            </a:r>
          </a:p>
          <a:p>
            <a:pPr marL="400050" lvl="0" indent="-400050" algn="just"/>
            <a:endParaRPr lang="en-US" sz="2800" dirty="0"/>
          </a:p>
          <a:p>
            <a:pPr marL="400050" lvl="0" indent="-400050" algn="just"/>
            <a:r>
              <a:rPr lang="en-IN" sz="2800" dirty="0" smtClean="0"/>
              <a:t>v.  Guidelines </a:t>
            </a:r>
            <a:r>
              <a:rPr lang="en-IN" sz="2800" dirty="0"/>
              <a:t>of ICMR, Indian GCP &amp; others to be </a:t>
            </a:r>
            <a:r>
              <a:rPr lang="en-IN" sz="2800" dirty="0" smtClean="0"/>
              <a:t>followed. </a:t>
            </a:r>
          </a:p>
          <a:p>
            <a:pPr marL="400050" lvl="0" indent="-400050" algn="just"/>
            <a:endParaRPr lang="en-US" sz="2800" dirty="0"/>
          </a:p>
          <a:p>
            <a:pPr marL="400050" lvl="0" indent="-400050" algn="just"/>
            <a:r>
              <a:rPr lang="en-IN" sz="2800" dirty="0" smtClean="0"/>
              <a:t>vi. SOPs </a:t>
            </a:r>
            <a:r>
              <a:rPr lang="en-IN" sz="2800" dirty="0"/>
              <a:t>of the IECs is now </a:t>
            </a:r>
            <a:r>
              <a:rPr lang="en-IN" sz="2800" dirty="0" smtClean="0"/>
              <a:t>essential.</a:t>
            </a:r>
          </a:p>
          <a:p>
            <a:pPr marL="400050" lvl="0" indent="-400050" algn="just">
              <a:buAutoNum type="romanLcPeriod" startAt="5"/>
            </a:pPr>
            <a:endParaRPr lang="en-IN" sz="2800" dirty="0" smtClean="0"/>
          </a:p>
          <a:p>
            <a:pPr lvl="0" algn="just"/>
            <a:r>
              <a:rPr lang="en-US" sz="2800" dirty="0" smtClean="0"/>
              <a:t> vii.</a:t>
            </a:r>
            <a:r>
              <a:rPr lang="en-IN" sz="2800" dirty="0" smtClean="0"/>
              <a:t>Registration (online) of </a:t>
            </a:r>
            <a:r>
              <a:rPr lang="en-IN" sz="2800" dirty="0"/>
              <a:t>the clinical trials is mandatory on </a:t>
            </a:r>
            <a:r>
              <a:rPr lang="en-IN" sz="2800" dirty="0" smtClean="0"/>
              <a:t/>
            </a:r>
            <a:br>
              <a:rPr lang="en-IN" sz="2800" dirty="0" smtClean="0"/>
            </a:br>
            <a:r>
              <a:rPr lang="en-IN" sz="2800" dirty="0" smtClean="0"/>
              <a:t>      the </a:t>
            </a:r>
            <a:r>
              <a:rPr lang="en-IN" sz="2800" b="1" dirty="0">
                <a:solidFill>
                  <a:srgbClr val="002060"/>
                </a:solidFill>
              </a:rPr>
              <a:t>website – </a:t>
            </a:r>
            <a:r>
              <a:rPr lang="en-IN" sz="2800" b="1" dirty="0" smtClean="0">
                <a:solidFill>
                  <a:srgbClr val="002060"/>
                </a:solidFill>
              </a:rPr>
              <a:t>clinical </a:t>
            </a:r>
            <a:r>
              <a:rPr lang="en-IN" sz="2800" b="1" dirty="0">
                <a:solidFill>
                  <a:srgbClr val="002060"/>
                </a:solidFill>
              </a:rPr>
              <a:t>trials registry – India [ CTR-I </a:t>
            </a:r>
            <a:r>
              <a:rPr lang="en-IN" sz="2800" b="1" dirty="0" smtClean="0">
                <a:solidFill>
                  <a:srgbClr val="002060"/>
                </a:solidFill>
              </a:rPr>
              <a:t>].</a:t>
            </a:r>
            <a:endParaRPr lang="en-US" sz="2800" b="1" dirty="0">
              <a:solidFill>
                <a:srgbClr val="002060"/>
              </a:solidFill>
            </a:endParaRPr>
          </a:p>
        </p:txBody>
      </p:sp>
      <p:sp>
        <p:nvSpPr>
          <p:cNvPr id="3" name="Date Placeholder 2"/>
          <p:cNvSpPr>
            <a:spLocks noGrp="1"/>
          </p:cNvSpPr>
          <p:nvPr>
            <p:ph type="dt" sz="half" idx="10"/>
          </p:nvPr>
        </p:nvSpPr>
        <p:spPr/>
        <p:txBody>
          <a:bodyPr/>
          <a:lstStyle/>
          <a:p>
            <a:fld id="{CF95DA56-17EE-4A8B-BE02-28D682861EB9}" type="datetime1">
              <a:rPr lang="en-US" smtClean="0"/>
              <a:pPr/>
              <a:t>6/22/2015</a:t>
            </a:fld>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xmlns="" val="282577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06" y="73742"/>
            <a:ext cx="3936847" cy="584775"/>
          </a:xfrm>
          <a:prstGeom prst="rect">
            <a:avLst/>
          </a:prstGeom>
        </p:spPr>
        <p:txBody>
          <a:bodyPr wrap="none">
            <a:spAutoFit/>
          </a:bodyPr>
          <a:lstStyle/>
          <a:p>
            <a:pPr algn="just"/>
            <a:r>
              <a:rPr lang="en-IN" sz="3200" b="1" dirty="0">
                <a:solidFill>
                  <a:srgbClr val="FF0000"/>
                </a:solidFill>
              </a:rPr>
              <a:t>Specific ethical issues:</a:t>
            </a:r>
            <a:endParaRPr lang="en-US" sz="3200" dirty="0">
              <a:solidFill>
                <a:srgbClr val="FF0000"/>
              </a:solidFill>
            </a:endParaRPr>
          </a:p>
        </p:txBody>
      </p:sp>
      <p:sp>
        <p:nvSpPr>
          <p:cNvPr id="3" name="Rectangle 2"/>
          <p:cNvSpPr/>
          <p:nvPr/>
        </p:nvSpPr>
        <p:spPr>
          <a:xfrm>
            <a:off x="179512" y="677937"/>
            <a:ext cx="8856984" cy="5262979"/>
          </a:xfrm>
          <a:prstGeom prst="rect">
            <a:avLst/>
          </a:prstGeom>
        </p:spPr>
        <p:txBody>
          <a:bodyPr wrap="square">
            <a:spAutoFit/>
          </a:bodyPr>
          <a:lstStyle/>
          <a:p>
            <a:pPr algn="just"/>
            <a:r>
              <a:rPr lang="en-IN" sz="2400" b="1" dirty="0"/>
              <a:t> </a:t>
            </a:r>
            <a:endParaRPr lang="en-US" sz="2400" dirty="0"/>
          </a:p>
          <a:p>
            <a:pPr marL="228600" lvl="0" indent="-228600" algn="just">
              <a:buFont typeface="+mj-lt"/>
              <a:buAutoNum type="arabicPeriod"/>
            </a:pPr>
            <a:r>
              <a:rPr lang="en-IN" sz="2400" b="1" dirty="0" smtClean="0">
                <a:solidFill>
                  <a:srgbClr val="002060"/>
                </a:solidFill>
              </a:rPr>
              <a:t> </a:t>
            </a:r>
            <a:r>
              <a:rPr lang="en-IN" sz="2400" b="1" u="sng" dirty="0" smtClean="0">
                <a:solidFill>
                  <a:srgbClr val="002060"/>
                </a:solidFill>
              </a:rPr>
              <a:t>Informed </a:t>
            </a:r>
            <a:r>
              <a:rPr lang="en-IN" sz="2400" b="1" u="sng" dirty="0">
                <a:solidFill>
                  <a:srgbClr val="002060"/>
                </a:solidFill>
              </a:rPr>
              <a:t>consent :</a:t>
            </a:r>
            <a:r>
              <a:rPr lang="en-IN" sz="2400" dirty="0">
                <a:solidFill>
                  <a:srgbClr val="002060"/>
                </a:solidFill>
              </a:rPr>
              <a:t> </a:t>
            </a:r>
            <a:r>
              <a:rPr lang="en-IN" sz="2400" dirty="0"/>
              <a:t>Signed with independent witnesses  / video </a:t>
            </a:r>
            <a:r>
              <a:rPr lang="en-IN" sz="2400" dirty="0" smtClean="0"/>
              <a:t>recorded .</a:t>
            </a:r>
            <a:endParaRPr lang="en-US" sz="2400" dirty="0"/>
          </a:p>
          <a:p>
            <a:pPr marL="228600" lvl="0" indent="-228600" algn="just">
              <a:buFont typeface="+mj-lt"/>
              <a:buAutoNum type="arabicPeriod"/>
            </a:pPr>
            <a:endParaRPr lang="en-IN" sz="2400" b="1" u="sng" dirty="0" smtClean="0"/>
          </a:p>
          <a:p>
            <a:pPr marL="228600" lvl="0" indent="-228600" algn="just">
              <a:buFont typeface="+mj-lt"/>
              <a:buAutoNum type="arabicPeriod"/>
            </a:pPr>
            <a:r>
              <a:rPr lang="en-IN" sz="2400" b="1" dirty="0" smtClean="0">
                <a:solidFill>
                  <a:srgbClr val="002060"/>
                </a:solidFill>
              </a:rPr>
              <a:t> </a:t>
            </a:r>
            <a:r>
              <a:rPr lang="en-IN" sz="2400" b="1" u="sng" dirty="0" smtClean="0">
                <a:solidFill>
                  <a:srgbClr val="002060"/>
                </a:solidFill>
              </a:rPr>
              <a:t>Parental  </a:t>
            </a:r>
            <a:r>
              <a:rPr lang="en-IN" sz="2400" b="1" u="sng" dirty="0">
                <a:solidFill>
                  <a:srgbClr val="002060"/>
                </a:solidFill>
              </a:rPr>
              <a:t>permission :</a:t>
            </a:r>
            <a:r>
              <a:rPr lang="en-IN" sz="2400" u="sng" dirty="0">
                <a:solidFill>
                  <a:srgbClr val="002060"/>
                </a:solidFill>
              </a:rPr>
              <a:t> </a:t>
            </a:r>
            <a:r>
              <a:rPr lang="en-IN" sz="2400" dirty="0"/>
              <a:t>involving children below 18 years </a:t>
            </a:r>
            <a:r>
              <a:rPr lang="en-IN" sz="2400" dirty="0" smtClean="0"/>
              <a:t>.</a:t>
            </a:r>
            <a:endParaRPr lang="en-US" sz="2400" dirty="0"/>
          </a:p>
          <a:p>
            <a:pPr marL="228600" lvl="0" indent="-228600" algn="just">
              <a:buFont typeface="+mj-lt"/>
              <a:buAutoNum type="arabicPeriod"/>
            </a:pPr>
            <a:endParaRPr lang="en-IN" sz="2400" b="1" u="sng" dirty="0" smtClean="0"/>
          </a:p>
          <a:p>
            <a:pPr marL="228600" lvl="0" indent="-228600" algn="just">
              <a:buFont typeface="+mj-lt"/>
              <a:buAutoNum type="arabicPeriod"/>
            </a:pPr>
            <a:r>
              <a:rPr lang="en-IN" sz="2400" b="1" dirty="0" smtClean="0"/>
              <a:t> </a:t>
            </a:r>
            <a:r>
              <a:rPr lang="en-IN" sz="2400" b="1" u="sng" dirty="0" smtClean="0">
                <a:solidFill>
                  <a:srgbClr val="002060"/>
                </a:solidFill>
              </a:rPr>
              <a:t>Children </a:t>
            </a:r>
            <a:r>
              <a:rPr lang="en-IN" sz="2400" b="1" u="sng" dirty="0">
                <a:solidFill>
                  <a:srgbClr val="002060"/>
                </a:solidFill>
              </a:rPr>
              <a:t>assent :</a:t>
            </a:r>
            <a:r>
              <a:rPr lang="en-IN" sz="2400" dirty="0">
                <a:solidFill>
                  <a:srgbClr val="002060"/>
                </a:solidFill>
              </a:rPr>
              <a:t> </a:t>
            </a:r>
            <a:r>
              <a:rPr lang="en-IN" sz="2400" dirty="0"/>
              <a:t>agreement by children of 14-18 years age </a:t>
            </a:r>
            <a:r>
              <a:rPr lang="en-IN" sz="2400" dirty="0" smtClean="0"/>
              <a:t>.</a:t>
            </a:r>
            <a:endParaRPr lang="en-US" sz="2400" dirty="0"/>
          </a:p>
          <a:p>
            <a:pPr marL="228600" lvl="0" indent="-228600" algn="just">
              <a:buFont typeface="+mj-lt"/>
              <a:buAutoNum type="arabicPeriod"/>
            </a:pPr>
            <a:endParaRPr lang="en-IN" sz="2400" b="1" u="sng" dirty="0" smtClean="0"/>
          </a:p>
          <a:p>
            <a:pPr marL="228600" lvl="0" indent="-228600" algn="just">
              <a:buFont typeface="+mj-lt"/>
              <a:buAutoNum type="arabicPeriod"/>
            </a:pPr>
            <a:r>
              <a:rPr lang="en-IN" sz="2400" b="1" dirty="0" smtClean="0"/>
              <a:t> </a:t>
            </a:r>
            <a:r>
              <a:rPr lang="en-IN" sz="2400" b="1" u="sng" dirty="0" smtClean="0">
                <a:solidFill>
                  <a:srgbClr val="002060"/>
                </a:solidFill>
              </a:rPr>
              <a:t>Randomization </a:t>
            </a:r>
            <a:r>
              <a:rPr lang="en-IN" sz="2400" b="1" u="sng" dirty="0">
                <a:solidFill>
                  <a:srgbClr val="002060"/>
                </a:solidFill>
              </a:rPr>
              <a:t>:</a:t>
            </a:r>
            <a:r>
              <a:rPr lang="en-IN" sz="2400" dirty="0">
                <a:solidFill>
                  <a:srgbClr val="002060"/>
                </a:solidFill>
              </a:rPr>
              <a:t> </a:t>
            </a:r>
            <a:r>
              <a:rPr lang="en-IN" sz="2400" dirty="0"/>
              <a:t>shall ensure adequate enrolment and informed consent </a:t>
            </a:r>
            <a:r>
              <a:rPr lang="en-IN" sz="2400" dirty="0" smtClean="0"/>
              <a:t>.</a:t>
            </a:r>
            <a:endParaRPr lang="en-US" sz="2400" dirty="0"/>
          </a:p>
          <a:p>
            <a:pPr marL="228600" lvl="0" indent="-228600" algn="just">
              <a:buFont typeface="+mj-lt"/>
              <a:buAutoNum type="arabicPeriod"/>
            </a:pPr>
            <a:endParaRPr lang="en-IN" sz="2400" b="1" u="sng" dirty="0" smtClean="0"/>
          </a:p>
          <a:p>
            <a:pPr marL="228600" lvl="0" indent="-228600" algn="just">
              <a:buFont typeface="+mj-lt"/>
              <a:buAutoNum type="arabicPeriod"/>
            </a:pPr>
            <a:r>
              <a:rPr lang="en-IN" sz="2400" b="1" dirty="0" smtClean="0">
                <a:solidFill>
                  <a:srgbClr val="002060"/>
                </a:solidFill>
              </a:rPr>
              <a:t> </a:t>
            </a:r>
            <a:r>
              <a:rPr lang="en-IN" sz="2400" b="1" u="sng" dirty="0" smtClean="0">
                <a:solidFill>
                  <a:srgbClr val="002060"/>
                </a:solidFill>
              </a:rPr>
              <a:t>Placebos </a:t>
            </a:r>
            <a:r>
              <a:rPr lang="en-IN" sz="2400" b="1" u="sng" dirty="0">
                <a:solidFill>
                  <a:srgbClr val="002060"/>
                </a:solidFill>
              </a:rPr>
              <a:t>:</a:t>
            </a:r>
            <a:r>
              <a:rPr lang="en-IN" sz="2400" dirty="0">
                <a:solidFill>
                  <a:srgbClr val="002060"/>
                </a:solidFill>
              </a:rPr>
              <a:t> </a:t>
            </a:r>
            <a:r>
              <a:rPr lang="en-IN" sz="2400" dirty="0"/>
              <a:t>used in testing   new drugs but is a tricky issue </a:t>
            </a:r>
            <a:r>
              <a:rPr lang="en-IN" sz="2400" dirty="0" smtClean="0"/>
              <a:t>.</a:t>
            </a:r>
            <a:endParaRPr lang="en-US" sz="2400" dirty="0"/>
          </a:p>
          <a:p>
            <a:pPr marL="228600" lvl="0" indent="-228600" algn="just">
              <a:buFont typeface="+mj-lt"/>
              <a:buAutoNum type="arabicPeriod"/>
            </a:pPr>
            <a:endParaRPr lang="en-IN" sz="2400" b="1" u="sng" dirty="0" smtClean="0"/>
          </a:p>
          <a:p>
            <a:pPr marL="228600" lvl="0" indent="-228600" algn="just">
              <a:buFont typeface="+mj-lt"/>
              <a:buAutoNum type="arabicPeriod"/>
            </a:pPr>
            <a:r>
              <a:rPr lang="en-IN" sz="2400" b="1" dirty="0" smtClean="0"/>
              <a:t> </a:t>
            </a:r>
            <a:r>
              <a:rPr lang="en-IN" sz="2400" b="1" u="sng" dirty="0" smtClean="0">
                <a:solidFill>
                  <a:srgbClr val="002060"/>
                </a:solidFill>
              </a:rPr>
              <a:t>Confidentiality </a:t>
            </a:r>
            <a:r>
              <a:rPr lang="en-IN" sz="2400" b="1" u="sng" dirty="0">
                <a:solidFill>
                  <a:srgbClr val="002060"/>
                </a:solidFill>
              </a:rPr>
              <a:t>of information :</a:t>
            </a:r>
            <a:r>
              <a:rPr lang="en-IN" sz="2400" dirty="0">
                <a:solidFill>
                  <a:srgbClr val="002060"/>
                </a:solidFill>
              </a:rPr>
              <a:t> </a:t>
            </a:r>
            <a:r>
              <a:rPr lang="en-IN" sz="2400" dirty="0"/>
              <a:t>shall be disclosed under law </a:t>
            </a:r>
            <a:r>
              <a:rPr lang="en-IN" sz="2400" dirty="0" smtClean="0"/>
              <a:t>.</a:t>
            </a:r>
            <a:endParaRPr lang="en-US" sz="2400" dirty="0"/>
          </a:p>
        </p:txBody>
      </p:sp>
      <p:sp>
        <p:nvSpPr>
          <p:cNvPr id="4" name="Date Placeholder 3"/>
          <p:cNvSpPr>
            <a:spLocks noGrp="1"/>
          </p:cNvSpPr>
          <p:nvPr>
            <p:ph type="dt" sz="half" idx="10"/>
          </p:nvPr>
        </p:nvSpPr>
        <p:spPr/>
        <p:txBody>
          <a:bodyPr/>
          <a:lstStyle/>
          <a:p>
            <a:fld id="{F2B7BB57-2DDC-4592-8102-BF89C497CEA3}"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xmlns="" val="378196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123"/>
            <a:ext cx="9252520" cy="6001643"/>
          </a:xfrm>
          <a:prstGeom prst="rect">
            <a:avLst/>
          </a:prstGeom>
        </p:spPr>
        <p:txBody>
          <a:bodyPr wrap="square">
            <a:spAutoFit/>
          </a:bodyPr>
          <a:lstStyle/>
          <a:p>
            <a:r>
              <a:rPr lang="en-IN" sz="2400" b="1" dirty="0" smtClean="0">
                <a:solidFill>
                  <a:srgbClr val="002060"/>
                </a:solidFill>
              </a:rPr>
              <a:t>7</a:t>
            </a:r>
            <a:r>
              <a:rPr lang="en-IN" sz="2400" dirty="0" smtClean="0">
                <a:solidFill>
                  <a:srgbClr val="002060"/>
                </a:solidFill>
              </a:rPr>
              <a:t>. </a:t>
            </a:r>
            <a:r>
              <a:rPr lang="en-IN" sz="2400" b="1" u="sng" dirty="0" smtClean="0">
                <a:solidFill>
                  <a:srgbClr val="002060"/>
                </a:solidFill>
              </a:rPr>
              <a:t>Participants </a:t>
            </a:r>
            <a:r>
              <a:rPr lang="en-IN" sz="2400" b="1" u="sng" dirty="0">
                <a:solidFill>
                  <a:srgbClr val="002060"/>
                </a:solidFill>
              </a:rPr>
              <a:t>selection :</a:t>
            </a:r>
            <a:r>
              <a:rPr lang="en-IN" sz="2400" dirty="0">
                <a:solidFill>
                  <a:srgbClr val="002060"/>
                </a:solidFill>
              </a:rPr>
              <a:t> </a:t>
            </a:r>
            <a:r>
              <a:rPr lang="en-IN" sz="2400" dirty="0"/>
              <a:t>without any bias and favour ; special care towards special groups, </a:t>
            </a:r>
            <a:r>
              <a:rPr lang="en-IN" sz="2400" dirty="0" smtClean="0"/>
              <a:t>  susceptible </a:t>
            </a:r>
            <a:r>
              <a:rPr lang="en-IN" sz="2400" dirty="0"/>
              <a:t>, captive and vulnerable population  like  pregnant women, young children, </a:t>
            </a:r>
            <a:r>
              <a:rPr lang="en-IN" sz="2400" dirty="0" smtClean="0"/>
              <a:t> labourers</a:t>
            </a:r>
            <a:r>
              <a:rPr lang="en-IN" sz="2400" dirty="0"/>
              <a:t>, employees, prisoners, </a:t>
            </a:r>
            <a:r>
              <a:rPr lang="en-IN" sz="2400" dirty="0" err="1" smtClean="0"/>
              <a:t>students,etc</a:t>
            </a:r>
            <a:r>
              <a:rPr lang="en-IN" sz="2400" dirty="0" smtClean="0"/>
              <a:t>.</a:t>
            </a:r>
          </a:p>
          <a:p>
            <a:pPr lvl="0"/>
            <a:endParaRPr lang="en-IN" sz="2400" dirty="0"/>
          </a:p>
          <a:p>
            <a:pPr lvl="0"/>
            <a:r>
              <a:rPr lang="en-IN" sz="2400" b="1" dirty="0" smtClean="0">
                <a:solidFill>
                  <a:srgbClr val="002060"/>
                </a:solidFill>
              </a:rPr>
              <a:t>8.   </a:t>
            </a:r>
            <a:r>
              <a:rPr lang="en-IN" sz="2400" b="1" u="sng" dirty="0" smtClean="0">
                <a:solidFill>
                  <a:srgbClr val="002060"/>
                </a:solidFill>
              </a:rPr>
              <a:t>Conflict </a:t>
            </a:r>
            <a:r>
              <a:rPr lang="en-IN" sz="2400" b="1" u="sng" dirty="0">
                <a:solidFill>
                  <a:srgbClr val="002060"/>
                </a:solidFill>
              </a:rPr>
              <a:t>of interest :</a:t>
            </a:r>
            <a:r>
              <a:rPr lang="en-IN" sz="2400" dirty="0">
                <a:solidFill>
                  <a:srgbClr val="002060"/>
                </a:solidFill>
              </a:rPr>
              <a:t> </a:t>
            </a:r>
            <a:r>
              <a:rPr lang="en-IN" sz="2400" dirty="0"/>
              <a:t>of the PI ; IEC members; </a:t>
            </a:r>
            <a:r>
              <a:rPr lang="en-IN" sz="2400" dirty="0" smtClean="0"/>
              <a:t>administrators, others.</a:t>
            </a:r>
            <a:endParaRPr lang="en-IN" sz="2400" dirty="0" smtClean="0"/>
          </a:p>
          <a:p>
            <a:pPr lvl="0"/>
            <a:endParaRPr lang="en-US" sz="2400" dirty="0"/>
          </a:p>
          <a:p>
            <a:pPr lvl="0"/>
            <a:r>
              <a:rPr lang="en-IN" sz="2400" b="1" dirty="0" smtClean="0">
                <a:solidFill>
                  <a:srgbClr val="002060"/>
                </a:solidFill>
              </a:rPr>
              <a:t>9.   </a:t>
            </a:r>
            <a:r>
              <a:rPr lang="en-IN" sz="2400" b="1" u="sng" dirty="0" smtClean="0">
                <a:solidFill>
                  <a:srgbClr val="002060"/>
                </a:solidFill>
              </a:rPr>
              <a:t>Compensation </a:t>
            </a:r>
            <a:r>
              <a:rPr lang="en-IN" sz="2400" b="1" u="sng" dirty="0">
                <a:solidFill>
                  <a:srgbClr val="002060"/>
                </a:solidFill>
              </a:rPr>
              <a:t>for participation of subjects:</a:t>
            </a:r>
            <a:r>
              <a:rPr lang="en-IN" sz="2400" dirty="0">
                <a:solidFill>
                  <a:srgbClr val="002060"/>
                </a:solidFill>
              </a:rPr>
              <a:t> </a:t>
            </a:r>
            <a:r>
              <a:rPr lang="en-IN" sz="2400" dirty="0"/>
              <a:t>shall not be an inducement but reasonable for </a:t>
            </a:r>
            <a:r>
              <a:rPr lang="en-IN" sz="2400" dirty="0" smtClean="0"/>
              <a:t> loss of </a:t>
            </a:r>
            <a:r>
              <a:rPr lang="en-IN" sz="2400" dirty="0"/>
              <a:t>wages, travel, food, etc. </a:t>
            </a:r>
            <a:endParaRPr lang="en-IN" sz="2400" dirty="0" smtClean="0"/>
          </a:p>
          <a:p>
            <a:pPr lvl="0"/>
            <a:endParaRPr lang="en-US" sz="2400" dirty="0" smtClean="0"/>
          </a:p>
          <a:p>
            <a:pPr lvl="0"/>
            <a:r>
              <a:rPr lang="en-IN" sz="2400" b="1" dirty="0" smtClean="0">
                <a:solidFill>
                  <a:srgbClr val="002060"/>
                </a:solidFill>
              </a:rPr>
              <a:t>10.  </a:t>
            </a:r>
            <a:r>
              <a:rPr lang="en-IN" sz="2400" b="1" u="sng" dirty="0" smtClean="0">
                <a:solidFill>
                  <a:srgbClr val="002060"/>
                </a:solidFill>
              </a:rPr>
              <a:t>Free </a:t>
            </a:r>
            <a:r>
              <a:rPr lang="en-IN" sz="2400" b="1" u="sng" dirty="0">
                <a:solidFill>
                  <a:srgbClr val="002060"/>
                </a:solidFill>
              </a:rPr>
              <a:t>treatment to the subjects and controls </a:t>
            </a:r>
            <a:r>
              <a:rPr lang="en-IN" sz="2400" b="1" u="sng" dirty="0" smtClean="0">
                <a:solidFill>
                  <a:srgbClr val="002060"/>
                </a:solidFill>
              </a:rPr>
              <a:t>too.</a:t>
            </a:r>
          </a:p>
          <a:p>
            <a:pPr lvl="0"/>
            <a:endParaRPr lang="en-US" sz="2400" dirty="0"/>
          </a:p>
          <a:p>
            <a:pPr lvl="0"/>
            <a:r>
              <a:rPr lang="en-IN" sz="2400" b="1" dirty="0" smtClean="0">
                <a:solidFill>
                  <a:srgbClr val="002060"/>
                </a:solidFill>
              </a:rPr>
              <a:t>11. </a:t>
            </a:r>
            <a:r>
              <a:rPr lang="en-IN" sz="2400" b="1" u="sng" dirty="0" smtClean="0">
                <a:solidFill>
                  <a:srgbClr val="002060"/>
                </a:solidFill>
              </a:rPr>
              <a:t>Permission </a:t>
            </a:r>
            <a:r>
              <a:rPr lang="en-IN" sz="2400" b="1" u="sng" dirty="0">
                <a:solidFill>
                  <a:srgbClr val="002060"/>
                </a:solidFill>
              </a:rPr>
              <a:t>to withdraw from the study</a:t>
            </a:r>
            <a:r>
              <a:rPr lang="en-IN" sz="2400" dirty="0">
                <a:solidFill>
                  <a:srgbClr val="002060"/>
                </a:solidFill>
              </a:rPr>
              <a:t> </a:t>
            </a:r>
            <a:r>
              <a:rPr lang="en-IN" sz="2400" dirty="0"/>
              <a:t>without assigning </a:t>
            </a:r>
            <a:r>
              <a:rPr lang="en-IN" sz="2400" dirty="0" smtClean="0"/>
              <a:t> any reason whatsoever </a:t>
            </a:r>
            <a:r>
              <a:rPr lang="en-IN" sz="2400" dirty="0"/>
              <a:t>and getting the same </a:t>
            </a:r>
            <a:r>
              <a:rPr lang="en-IN" sz="2400" dirty="0" smtClean="0"/>
              <a:t> benefit </a:t>
            </a:r>
            <a:r>
              <a:rPr lang="en-IN" sz="2400" dirty="0"/>
              <a:t>till the end of the study</a:t>
            </a:r>
            <a:r>
              <a:rPr lang="en-IN" sz="2400" dirty="0" smtClean="0"/>
              <a:t>.</a:t>
            </a:r>
          </a:p>
          <a:p>
            <a:pPr lvl="0"/>
            <a:endParaRPr lang="en-US" sz="2400" dirty="0">
              <a:solidFill>
                <a:srgbClr val="002060"/>
              </a:solidFill>
            </a:endParaRPr>
          </a:p>
          <a:p>
            <a:pPr lvl="0"/>
            <a:r>
              <a:rPr lang="en-IN" sz="2400" b="1" dirty="0" smtClean="0">
                <a:solidFill>
                  <a:srgbClr val="002060"/>
                </a:solidFill>
              </a:rPr>
              <a:t>12 . </a:t>
            </a:r>
            <a:r>
              <a:rPr lang="en-IN" sz="2400" b="1" u="sng" dirty="0" smtClean="0">
                <a:solidFill>
                  <a:srgbClr val="002060"/>
                </a:solidFill>
              </a:rPr>
              <a:t>Compliance </a:t>
            </a:r>
            <a:r>
              <a:rPr lang="en-IN" sz="2400" b="1" u="sng" dirty="0">
                <a:solidFill>
                  <a:srgbClr val="002060"/>
                </a:solidFill>
              </a:rPr>
              <a:t>to ICH &amp; GCP norms </a:t>
            </a:r>
            <a:r>
              <a:rPr lang="en-IN" sz="2400" b="1" u="sng" dirty="0" smtClean="0">
                <a:solidFill>
                  <a:srgbClr val="002060"/>
                </a:solidFill>
              </a:rPr>
              <a:t>.</a:t>
            </a:r>
            <a:endParaRPr lang="en-US" sz="2400" dirty="0">
              <a:solidFill>
                <a:srgbClr val="002060"/>
              </a:solidFill>
            </a:endParaRPr>
          </a:p>
        </p:txBody>
      </p:sp>
      <p:sp>
        <p:nvSpPr>
          <p:cNvPr id="3" name="Rectangle 2"/>
          <p:cNvSpPr/>
          <p:nvPr/>
        </p:nvSpPr>
        <p:spPr>
          <a:xfrm>
            <a:off x="291928" y="5758886"/>
            <a:ext cx="8668663" cy="646331"/>
          </a:xfrm>
          <a:prstGeom prst="rect">
            <a:avLst/>
          </a:prstGeom>
        </p:spPr>
        <p:txBody>
          <a:bodyPr wrap="square">
            <a:spAutoFit/>
          </a:bodyPr>
          <a:lstStyle/>
          <a:p>
            <a:pPr algn="just"/>
            <a:r>
              <a:rPr lang="en-IN" sz="1600" dirty="0"/>
              <a:t> </a:t>
            </a:r>
            <a:endParaRPr lang="en-US" sz="1600" dirty="0"/>
          </a:p>
          <a:p>
            <a:pPr algn="just"/>
            <a:r>
              <a:rPr lang="en-IN" sz="2000" b="1" dirty="0">
                <a:solidFill>
                  <a:srgbClr val="FF0000"/>
                </a:solidFill>
              </a:rPr>
              <a:t>IEC approval of the study protocol is mandatory for the start of the study. </a:t>
            </a:r>
            <a:endParaRPr lang="en-US" sz="2000" dirty="0">
              <a:solidFill>
                <a:srgbClr val="FF0000"/>
              </a:solidFill>
            </a:endParaRPr>
          </a:p>
        </p:txBody>
      </p:sp>
      <p:sp>
        <p:nvSpPr>
          <p:cNvPr id="4" name="Date Placeholder 3"/>
          <p:cNvSpPr>
            <a:spLocks noGrp="1"/>
          </p:cNvSpPr>
          <p:nvPr>
            <p:ph type="dt" sz="half" idx="10"/>
          </p:nvPr>
        </p:nvSpPr>
        <p:spPr/>
        <p:txBody>
          <a:bodyPr/>
          <a:lstStyle/>
          <a:p>
            <a:fld id="{71F3CA77-D563-4CFA-8362-3DEDDAF40DF4}"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xmlns="" val="3418081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737417"/>
            <a:ext cx="7323159" cy="584775"/>
          </a:xfrm>
          <a:prstGeom prst="rect">
            <a:avLst/>
          </a:prstGeom>
        </p:spPr>
        <p:txBody>
          <a:bodyPr wrap="none">
            <a:spAutoFit/>
          </a:bodyPr>
          <a:lstStyle/>
          <a:p>
            <a:pPr algn="just"/>
            <a:r>
              <a:rPr lang="en-IN" sz="3200" dirty="0" smtClean="0"/>
              <a:t>      </a:t>
            </a:r>
            <a:r>
              <a:rPr lang="en-IN" sz="3200" b="1" u="sng" dirty="0">
                <a:solidFill>
                  <a:srgbClr val="FF0000"/>
                </a:solidFill>
              </a:rPr>
              <a:t>References / Recommended for study </a:t>
            </a:r>
            <a:r>
              <a:rPr lang="en-IN" sz="2400" b="1" u="sng" dirty="0">
                <a:solidFill>
                  <a:srgbClr val="FF0000"/>
                </a:solidFill>
              </a:rPr>
              <a:t>:</a:t>
            </a:r>
            <a:endParaRPr lang="en-US" sz="2400" dirty="0">
              <a:solidFill>
                <a:srgbClr val="FF0000"/>
              </a:solidFill>
            </a:endParaRPr>
          </a:p>
        </p:txBody>
      </p:sp>
      <p:sp>
        <p:nvSpPr>
          <p:cNvPr id="3" name="Rectangle 2"/>
          <p:cNvSpPr/>
          <p:nvPr/>
        </p:nvSpPr>
        <p:spPr>
          <a:xfrm>
            <a:off x="381000" y="1828800"/>
            <a:ext cx="7772400" cy="4524315"/>
          </a:xfrm>
          <a:prstGeom prst="rect">
            <a:avLst/>
          </a:prstGeom>
        </p:spPr>
        <p:txBody>
          <a:bodyPr wrap="square">
            <a:spAutoFit/>
          </a:bodyPr>
          <a:lstStyle/>
          <a:p>
            <a:pPr marL="342900" lvl="0" indent="-342900" algn="just">
              <a:buFont typeface="+mj-lt"/>
              <a:buAutoNum type="arabicPeriod"/>
            </a:pPr>
            <a:r>
              <a:rPr lang="en-IN" sz="2400" b="1" dirty="0">
                <a:solidFill>
                  <a:srgbClr val="002060"/>
                </a:solidFill>
              </a:rPr>
              <a:t>Indian Council of Medical Research.</a:t>
            </a:r>
            <a:r>
              <a:rPr lang="en-IN" sz="2400" dirty="0">
                <a:solidFill>
                  <a:srgbClr val="002060"/>
                </a:solidFill>
              </a:rPr>
              <a:t> </a:t>
            </a:r>
            <a:r>
              <a:rPr lang="en-IN" sz="2400" dirty="0"/>
              <a:t>Ethical guidelines for biomedical research on human participants, 2006   </a:t>
            </a:r>
            <a:r>
              <a:rPr lang="en-IN" sz="2400" dirty="0" smtClean="0"/>
              <a:t>[ </a:t>
            </a:r>
            <a:r>
              <a:rPr lang="en-IN" sz="2400" dirty="0"/>
              <a:t>free download from  ICMR website</a:t>
            </a:r>
            <a:r>
              <a:rPr lang="en-IN" sz="2400" dirty="0" smtClean="0"/>
              <a:t>].</a:t>
            </a:r>
          </a:p>
          <a:p>
            <a:pPr marL="342900" lvl="0" indent="-342900" algn="just">
              <a:buFont typeface="+mj-lt"/>
              <a:buAutoNum type="arabicPeriod"/>
            </a:pPr>
            <a:endParaRPr lang="en-US" sz="2400" dirty="0"/>
          </a:p>
          <a:p>
            <a:pPr marL="342900" lvl="0" indent="-342900" algn="just">
              <a:buFont typeface="+mj-lt"/>
              <a:buAutoNum type="arabicPeriod"/>
            </a:pPr>
            <a:r>
              <a:rPr lang="en-IN" sz="2400" b="1" dirty="0">
                <a:solidFill>
                  <a:srgbClr val="002060"/>
                </a:solidFill>
              </a:rPr>
              <a:t>Clinical Trials – A beginners guide</a:t>
            </a:r>
            <a:r>
              <a:rPr lang="en-IN" sz="2400" dirty="0">
                <a:solidFill>
                  <a:srgbClr val="002060"/>
                </a:solidFill>
              </a:rPr>
              <a:t>, </a:t>
            </a:r>
            <a:r>
              <a:rPr lang="en-IN" sz="2400" dirty="0"/>
              <a:t>Alice </a:t>
            </a:r>
            <a:r>
              <a:rPr lang="en-IN" sz="2400" dirty="0" err="1"/>
              <a:t>Kuruvilla</a:t>
            </a:r>
            <a:r>
              <a:rPr lang="en-IN" sz="2400" dirty="0"/>
              <a:t> and AD Paul, 1</a:t>
            </a:r>
            <a:r>
              <a:rPr lang="en-IN" sz="2400" baseline="30000" dirty="0"/>
              <a:t>st</a:t>
            </a:r>
            <a:r>
              <a:rPr lang="en-IN" sz="2400" dirty="0"/>
              <a:t> Edition, 2013 , Paras Medical Publisher, Hyderabad [ </a:t>
            </a:r>
            <a:r>
              <a:rPr lang="en-IN" sz="2400" dirty="0" err="1"/>
              <a:t>Rs</a:t>
            </a:r>
            <a:r>
              <a:rPr lang="en-IN" sz="2400" dirty="0"/>
              <a:t>. 200</a:t>
            </a:r>
            <a:r>
              <a:rPr lang="en-IN" sz="2400" dirty="0" smtClean="0"/>
              <a:t>/-].</a:t>
            </a:r>
          </a:p>
          <a:p>
            <a:pPr marL="342900" lvl="0" indent="-342900" algn="just">
              <a:buFont typeface="+mj-lt"/>
              <a:buAutoNum type="arabicPeriod"/>
            </a:pPr>
            <a:endParaRPr lang="en-US" sz="2400" dirty="0"/>
          </a:p>
          <a:p>
            <a:pPr marL="342900" lvl="0" indent="-342900" algn="just">
              <a:buFont typeface="+mj-lt"/>
              <a:buAutoNum type="arabicPeriod"/>
            </a:pPr>
            <a:r>
              <a:rPr lang="en-IN" sz="2400" b="1" dirty="0">
                <a:solidFill>
                  <a:srgbClr val="002060"/>
                </a:solidFill>
              </a:rPr>
              <a:t>CPCSEA website -  </a:t>
            </a:r>
            <a:r>
              <a:rPr lang="en-IN" sz="2400" u="sng" dirty="0">
                <a:hlinkClick r:id="rId2"/>
              </a:rPr>
              <a:t>http://cpcsea.nic.in</a:t>
            </a:r>
            <a:r>
              <a:rPr lang="en-IN" sz="2400" u="sng" dirty="0"/>
              <a:t>. </a:t>
            </a:r>
            <a:endParaRPr lang="en-IN" sz="2400" u="sng" dirty="0" smtClean="0"/>
          </a:p>
          <a:p>
            <a:pPr marL="342900" lvl="0" indent="-342900" algn="just"/>
            <a:endParaRPr lang="en-US" sz="2400" u="sng" dirty="0" smtClean="0"/>
          </a:p>
          <a:p>
            <a:pPr marL="342900" lvl="0" indent="-342900" algn="just"/>
            <a:r>
              <a:rPr lang="en-US" sz="2400" dirty="0" smtClean="0"/>
              <a:t>4.  </a:t>
            </a:r>
            <a:r>
              <a:rPr lang="en-US" sz="2400" b="1" dirty="0" smtClean="0"/>
              <a:t>ICMR Website </a:t>
            </a:r>
            <a:r>
              <a:rPr lang="en-US" sz="2400" dirty="0" smtClean="0"/>
              <a:t>- </a:t>
            </a:r>
            <a:r>
              <a:rPr lang="en-US" sz="2400" dirty="0" smtClean="0">
                <a:hlinkClick r:id="rId3"/>
              </a:rPr>
              <a:t>http://icmr.nic.in/bioethics.htm</a:t>
            </a:r>
            <a:endParaRPr lang="en-US" sz="2400" dirty="0" smtClean="0"/>
          </a:p>
          <a:p>
            <a:pPr marL="342900" lvl="0" indent="-342900" algn="just"/>
            <a:endParaRPr lang="en-US" sz="2400" dirty="0"/>
          </a:p>
        </p:txBody>
      </p:sp>
      <p:sp>
        <p:nvSpPr>
          <p:cNvPr id="4" name="Date Placeholder 3"/>
          <p:cNvSpPr>
            <a:spLocks noGrp="1"/>
          </p:cNvSpPr>
          <p:nvPr>
            <p:ph type="dt" sz="half" idx="10"/>
          </p:nvPr>
        </p:nvSpPr>
        <p:spPr/>
        <p:txBody>
          <a:bodyPr/>
          <a:lstStyle/>
          <a:p>
            <a:fld id="{A43D4DD0-FD3A-4226-BBC0-6B2FC6479155}"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xmlns="" val="18663391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4268" y="2639733"/>
            <a:ext cx="7424918" cy="707886"/>
          </a:xfrm>
          <a:prstGeom prst="rect">
            <a:avLst/>
          </a:prstGeom>
        </p:spPr>
        <p:txBody>
          <a:bodyPr wrap="none">
            <a:spAutoFit/>
          </a:bodyPr>
          <a:lstStyle/>
          <a:p>
            <a:pPr algn="just"/>
            <a:r>
              <a:rPr lang="en-IN" sz="4000" b="1" dirty="0">
                <a:solidFill>
                  <a:srgbClr val="002060"/>
                </a:solidFill>
              </a:rPr>
              <a:t>Thank you for your kind </a:t>
            </a:r>
            <a:r>
              <a:rPr lang="en-IN" sz="4000" b="1" dirty="0" smtClean="0">
                <a:solidFill>
                  <a:srgbClr val="002060"/>
                </a:solidFill>
              </a:rPr>
              <a:t>attention</a:t>
            </a:r>
            <a:r>
              <a:rPr lang="en-IN" sz="2400" b="1" dirty="0" smtClean="0">
                <a:solidFill>
                  <a:srgbClr val="002060"/>
                </a:solidFill>
              </a:rPr>
              <a:t>.</a:t>
            </a:r>
            <a:endParaRPr lang="en-US" sz="2400" dirty="0">
              <a:solidFill>
                <a:srgbClr val="002060"/>
              </a:solidFill>
            </a:endParaRPr>
          </a:p>
        </p:txBody>
      </p:sp>
      <p:sp>
        <p:nvSpPr>
          <p:cNvPr id="3" name="Date Placeholder 2"/>
          <p:cNvSpPr>
            <a:spLocks noGrp="1"/>
          </p:cNvSpPr>
          <p:nvPr>
            <p:ph type="dt" sz="half" idx="10"/>
          </p:nvPr>
        </p:nvSpPr>
        <p:spPr/>
        <p:txBody>
          <a:bodyPr/>
          <a:lstStyle/>
          <a:p>
            <a:fld id="{0233F918-02F6-4A94-AA41-040103EB9AD1}" type="datetime1">
              <a:rPr lang="en-US" smtClean="0"/>
              <a:pPr/>
              <a:t>6/22/2015</a:t>
            </a:fld>
            <a:endParaRPr lang="en-US"/>
          </a:p>
        </p:txBody>
      </p:sp>
      <p:sp>
        <p:nvSpPr>
          <p:cNvPr id="4" name="Slide Number Placeholder 3"/>
          <p:cNvSpPr>
            <a:spLocks noGrp="1"/>
          </p:cNvSpPr>
          <p:nvPr>
            <p:ph type="sldNum" sz="quarter" idx="12"/>
          </p:nvPr>
        </p:nvSpPr>
        <p:spPr>
          <a:xfrm>
            <a:off x="6553200" y="6072206"/>
            <a:ext cx="2133600" cy="649269"/>
          </a:xfrm>
        </p:spPr>
        <p:txBody>
          <a:bodyPr/>
          <a:lstStyle/>
          <a:p>
            <a:r>
              <a:rPr lang="en-US" sz="1800" b="1" dirty="0" smtClean="0">
                <a:solidFill>
                  <a:srgbClr val="FF0000"/>
                </a:solidFill>
              </a:rPr>
              <a:t>Thanks to Dr.BG. Ashiq </a:t>
            </a:r>
          </a:p>
          <a:p>
            <a:r>
              <a:rPr lang="en-US" b="1" dirty="0" smtClean="0">
                <a:solidFill>
                  <a:srgbClr val="FF0000"/>
                </a:solidFill>
              </a:rPr>
              <a:t>                     </a:t>
            </a:r>
            <a:fld id="{B6F15528-21DE-4FAA-801E-634DDDAF4B2B}" type="slidenum">
              <a:rPr lang="en-US" smtClean="0"/>
              <a:pPr/>
              <a:t>18</a:t>
            </a:fld>
            <a:endParaRPr lang="en-US" dirty="0"/>
          </a:p>
        </p:txBody>
      </p:sp>
    </p:spTree>
    <p:extLst>
      <p:ext uri="{BB962C8B-B14F-4D97-AF65-F5344CB8AC3E}">
        <p14:creationId xmlns:p14="http://schemas.microsoft.com/office/powerpoint/2010/main" xmlns="" val="52622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2">
                                            <p:txEl>
                                              <p:pRg st="0" end="0"/>
                                            </p:txEl>
                                          </p:spTgt>
                                        </p:tgtEl>
                                      </p:cBhvr>
                                    </p:animEffect>
                                    <p:anim calcmode="lin" valueType="num">
                                      <p:cBhvr>
                                        <p:cTn id="7" dur="1000"/>
                                        <p:tgtEl>
                                          <p:spTgt spid="2">
                                            <p:txEl>
                                              <p:pRg st="0" end="0"/>
                                            </p:txEl>
                                          </p:spTgt>
                                        </p:tgtEl>
                                        <p:attrNameLst>
                                          <p:attrName>ppt_x</p:attrName>
                                        </p:attrNameLst>
                                      </p:cBhvr>
                                      <p:tavLst>
                                        <p:tav tm="0">
                                          <p:val>
                                            <p:strVal val="ppt_x"/>
                                          </p:val>
                                        </p:tav>
                                        <p:tav tm="100000">
                                          <p:val>
                                            <p:strVal val="ppt_x"/>
                                          </p:val>
                                        </p:tav>
                                      </p:tavLst>
                                    </p:anim>
                                    <p:anim calcmode="lin" valueType="num">
                                      <p:cBhvr>
                                        <p:cTn id="8" dur="1000"/>
                                        <p:tgtEl>
                                          <p:spTgt spid="2">
                                            <p:txEl>
                                              <p:pRg st="0" end="0"/>
                                            </p:txEl>
                                          </p:spTgt>
                                        </p:tgtEl>
                                        <p:attrNameLst>
                                          <p:attrName>ppt_y</p:attrName>
                                        </p:attrNameLst>
                                      </p:cBhvr>
                                      <p:tavLst>
                                        <p:tav tm="0">
                                          <p:val>
                                            <p:strVal val="ppt_y"/>
                                          </p:val>
                                        </p:tav>
                                        <p:tav tm="100000">
                                          <p:val>
                                            <p:strVal val="ppt_y+.1"/>
                                          </p:val>
                                        </p:tav>
                                      </p:tavLst>
                                    </p:anim>
                                    <p:set>
                                      <p:cBhvr>
                                        <p:cTn id="9" dur="1" fill="hold">
                                          <p:stCondLst>
                                            <p:cond delay="999"/>
                                          </p:stCondLst>
                                        </p:cTn>
                                        <p:tgtEl>
                                          <p:spTgt spid="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304800"/>
            <a:ext cx="3505200" cy="838200"/>
          </a:xfrm>
        </p:spPr>
        <p:txBody>
          <a:bodyPr>
            <a:normAutofit/>
          </a:bodyPr>
          <a:lstStyle/>
          <a:p>
            <a:r>
              <a:rPr lang="en-IN" dirty="0"/>
              <a:t> </a:t>
            </a:r>
            <a:r>
              <a:rPr lang="en-IN" sz="3600" b="1" dirty="0">
                <a:solidFill>
                  <a:srgbClr val="FF0000"/>
                </a:solidFill>
              </a:rPr>
              <a:t>What is ETHICS? </a:t>
            </a:r>
            <a:endParaRPr lang="en-US" sz="3600" dirty="0">
              <a:solidFill>
                <a:srgbClr val="FF0000"/>
              </a:solidFill>
            </a:endParaRPr>
          </a:p>
        </p:txBody>
      </p:sp>
      <p:sp>
        <p:nvSpPr>
          <p:cNvPr id="3" name="Content Placeholder 2"/>
          <p:cNvSpPr>
            <a:spLocks noGrp="1"/>
          </p:cNvSpPr>
          <p:nvPr>
            <p:ph idx="1"/>
          </p:nvPr>
        </p:nvSpPr>
        <p:spPr/>
        <p:txBody>
          <a:bodyPr>
            <a:normAutofit lnSpcReduction="10000"/>
          </a:bodyPr>
          <a:lstStyle/>
          <a:p>
            <a:pPr marL="0" indent="0" algn="just">
              <a:buNone/>
            </a:pPr>
            <a:r>
              <a:rPr lang="en-IN" sz="2800" b="1" dirty="0" smtClean="0"/>
              <a:t>           </a:t>
            </a:r>
            <a:r>
              <a:rPr lang="en-IN" sz="2800" b="1" dirty="0" smtClean="0">
                <a:solidFill>
                  <a:srgbClr val="002060"/>
                </a:solidFill>
              </a:rPr>
              <a:t>ETHOS:  </a:t>
            </a:r>
            <a:r>
              <a:rPr lang="en-IN" sz="2800" b="1" dirty="0">
                <a:solidFill>
                  <a:srgbClr val="002060"/>
                </a:solidFill>
              </a:rPr>
              <a:t>a Greek word – it means “Character</a:t>
            </a:r>
            <a:r>
              <a:rPr lang="en-IN" sz="2800" b="1" dirty="0" smtClean="0">
                <a:solidFill>
                  <a:srgbClr val="002060"/>
                </a:solidFill>
              </a:rPr>
              <a:t>”</a:t>
            </a:r>
          </a:p>
          <a:p>
            <a:pPr marL="0" indent="0" algn="just">
              <a:buNone/>
            </a:pPr>
            <a:endParaRPr lang="en-US" sz="2800" b="1" dirty="0"/>
          </a:p>
          <a:p>
            <a:pPr marL="514350" lvl="0" indent="-514350" algn="just">
              <a:buFont typeface="+mj-lt"/>
              <a:buAutoNum type="arabicPeriod"/>
            </a:pPr>
            <a:r>
              <a:rPr lang="en-IN" sz="2800" dirty="0"/>
              <a:t>A set of </a:t>
            </a:r>
            <a:r>
              <a:rPr lang="en-IN" sz="2800" u="sng" dirty="0"/>
              <a:t>moral principles</a:t>
            </a:r>
            <a:r>
              <a:rPr lang="en-IN" sz="2800" dirty="0"/>
              <a:t> that guide a </a:t>
            </a:r>
            <a:r>
              <a:rPr lang="en-IN" sz="2800" u="sng" dirty="0"/>
              <a:t>person's behaviour</a:t>
            </a:r>
            <a:r>
              <a:rPr lang="en-IN" sz="2800" dirty="0" smtClean="0"/>
              <a:t>.</a:t>
            </a:r>
          </a:p>
          <a:p>
            <a:pPr marL="514350" lvl="0" indent="-514350" algn="just">
              <a:buFont typeface="+mj-lt"/>
              <a:buAutoNum type="arabicPeriod"/>
            </a:pPr>
            <a:endParaRPr lang="en-US" sz="2800" dirty="0"/>
          </a:p>
          <a:p>
            <a:pPr marL="514350" indent="-514350" algn="just">
              <a:buFont typeface="+mj-lt"/>
              <a:buAutoNum type="arabicPeriod"/>
            </a:pPr>
            <a:r>
              <a:rPr lang="en-IN" sz="2800" dirty="0" smtClean="0"/>
              <a:t>The </a:t>
            </a:r>
            <a:r>
              <a:rPr lang="en-IN" sz="2800" dirty="0"/>
              <a:t>branch of </a:t>
            </a:r>
            <a:r>
              <a:rPr lang="en-IN" sz="2800" u="sng" dirty="0"/>
              <a:t>philosophy</a:t>
            </a:r>
            <a:r>
              <a:rPr lang="en-IN" sz="2800" dirty="0"/>
              <a:t> that deals with </a:t>
            </a:r>
            <a:r>
              <a:rPr lang="en-IN" sz="2800" u="sng" dirty="0"/>
              <a:t>morality</a:t>
            </a:r>
            <a:r>
              <a:rPr lang="en-IN" sz="2800" dirty="0"/>
              <a:t>. </a:t>
            </a:r>
            <a:r>
              <a:rPr lang="en-IN" sz="2800" i="1" dirty="0"/>
              <a:t>Ethics</a:t>
            </a:r>
            <a:r>
              <a:rPr lang="en-IN" sz="2800" dirty="0"/>
              <a:t> is concerned with distinguishing between </a:t>
            </a:r>
            <a:r>
              <a:rPr lang="en-IN" sz="2800" u="sng" dirty="0"/>
              <a:t>good and evil</a:t>
            </a:r>
            <a:r>
              <a:rPr lang="en-IN" sz="2800" dirty="0"/>
              <a:t> in the world, between </a:t>
            </a:r>
            <a:r>
              <a:rPr lang="en-IN" sz="2800" u="sng" dirty="0"/>
              <a:t>right and wrong</a:t>
            </a:r>
            <a:r>
              <a:rPr lang="en-IN" sz="2800" dirty="0"/>
              <a:t> human actions, and between </a:t>
            </a:r>
            <a:r>
              <a:rPr lang="en-IN" sz="2800" u="sng" dirty="0"/>
              <a:t>virtuous and non-virtuous</a:t>
            </a:r>
            <a:r>
              <a:rPr lang="en-IN" sz="2800" dirty="0"/>
              <a:t> characteristics of people.</a:t>
            </a:r>
            <a:endParaRPr lang="en-US" sz="2800" dirty="0"/>
          </a:p>
          <a:p>
            <a:pPr marL="514350" indent="-514350">
              <a:buFont typeface="+mj-lt"/>
              <a:buAutoNum type="arabicPeriod"/>
            </a:pPr>
            <a:endParaRPr lang="en-US" sz="2400" b="1" dirty="0"/>
          </a:p>
        </p:txBody>
      </p:sp>
      <p:sp>
        <p:nvSpPr>
          <p:cNvPr id="4" name="Date Placeholder 3"/>
          <p:cNvSpPr>
            <a:spLocks noGrp="1"/>
          </p:cNvSpPr>
          <p:nvPr>
            <p:ph type="dt" sz="half" idx="10"/>
          </p:nvPr>
        </p:nvSpPr>
        <p:spPr/>
        <p:txBody>
          <a:bodyPr/>
          <a:lstStyle/>
          <a:p>
            <a:fld id="{73F3A331-65E1-4ED1-B978-F904CF067044}"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xmlns="" val="413394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31" y="548680"/>
            <a:ext cx="9144000" cy="1143000"/>
          </a:xfrm>
        </p:spPr>
        <p:txBody>
          <a:bodyPr>
            <a:normAutofit fontScale="90000"/>
          </a:bodyPr>
          <a:lstStyle/>
          <a:p>
            <a:r>
              <a:rPr lang="en-IN" sz="4000" b="1" u="sng" dirty="0">
                <a:solidFill>
                  <a:srgbClr val="FF0000"/>
                </a:solidFill>
              </a:rPr>
              <a:t>Four cardinal /founding principles of ethics  </a:t>
            </a:r>
            <a:r>
              <a:rPr lang="en-IN" sz="4000" b="1" u="sng" dirty="0" smtClean="0">
                <a:solidFill>
                  <a:srgbClr val="FF0000"/>
                </a:solidFill>
              </a:rPr>
              <a:t/>
            </a:r>
            <a:br>
              <a:rPr lang="en-IN" sz="4000" b="1" u="sng" dirty="0" smtClean="0">
                <a:solidFill>
                  <a:srgbClr val="FF0000"/>
                </a:solidFill>
              </a:rPr>
            </a:br>
            <a:r>
              <a:rPr lang="en-IN" sz="4000" b="1" u="sng" dirty="0" smtClean="0">
                <a:solidFill>
                  <a:srgbClr val="FF0000"/>
                </a:solidFill>
              </a:rPr>
              <a:t>( </a:t>
            </a:r>
            <a:r>
              <a:rPr lang="en-IN" sz="4000" b="1" u="sng" dirty="0">
                <a:solidFill>
                  <a:srgbClr val="FF0000"/>
                </a:solidFill>
              </a:rPr>
              <a:t>Belmont report , 1979 ) :</a:t>
            </a:r>
            <a:r>
              <a:rPr lang="en-IN" sz="4000" b="1" dirty="0">
                <a:solidFill>
                  <a:srgbClr val="FF0000"/>
                </a:solidFill>
              </a:rPr>
              <a:t> </a:t>
            </a:r>
            <a:r>
              <a:rPr lang="en-US" sz="2400" b="1" dirty="0" smtClean="0"/>
              <a:t/>
            </a:r>
            <a:br>
              <a:rPr lang="en-US" sz="2400" b="1" dirty="0" smtClean="0"/>
            </a:br>
            <a:endParaRPr lang="en-US" sz="2400" b="1" dirty="0"/>
          </a:p>
        </p:txBody>
      </p:sp>
      <p:sp>
        <p:nvSpPr>
          <p:cNvPr id="3" name="Content Placeholder 2"/>
          <p:cNvSpPr>
            <a:spLocks noGrp="1"/>
          </p:cNvSpPr>
          <p:nvPr>
            <p:ph idx="1"/>
          </p:nvPr>
        </p:nvSpPr>
        <p:spPr>
          <a:xfrm>
            <a:off x="467544" y="1916832"/>
            <a:ext cx="8229600" cy="4525963"/>
          </a:xfrm>
        </p:spPr>
        <p:txBody>
          <a:bodyPr>
            <a:normAutofit/>
          </a:bodyPr>
          <a:lstStyle/>
          <a:p>
            <a:pPr lvl="0" algn="just">
              <a:buFont typeface="+mj-lt"/>
              <a:buAutoNum type="arabicPeriod"/>
            </a:pPr>
            <a:r>
              <a:rPr lang="en-IN" sz="2800" b="1" dirty="0" smtClean="0">
                <a:solidFill>
                  <a:srgbClr val="002060"/>
                </a:solidFill>
              </a:rPr>
              <a:t>Autonomy </a:t>
            </a:r>
            <a:r>
              <a:rPr lang="en-IN" sz="2800" b="1" dirty="0" smtClean="0"/>
              <a:t>              </a:t>
            </a:r>
            <a:r>
              <a:rPr lang="en-IN" sz="2800" b="1" dirty="0"/>
              <a:t>:</a:t>
            </a:r>
            <a:r>
              <a:rPr lang="en-IN" sz="2800" dirty="0"/>
              <a:t>   </a:t>
            </a:r>
            <a:r>
              <a:rPr lang="en-IN" sz="2800" dirty="0" smtClean="0"/>
              <a:t>Respect </a:t>
            </a:r>
            <a:r>
              <a:rPr lang="en-IN" sz="2800" dirty="0"/>
              <a:t>for persons </a:t>
            </a:r>
            <a:endParaRPr lang="en-IN" sz="2800" dirty="0" smtClean="0"/>
          </a:p>
          <a:p>
            <a:pPr lvl="0" algn="just">
              <a:buFont typeface="+mj-lt"/>
              <a:buAutoNum type="arabicPeriod"/>
            </a:pPr>
            <a:endParaRPr lang="en-US" sz="2800" dirty="0"/>
          </a:p>
          <a:p>
            <a:pPr lvl="0" algn="just">
              <a:buFont typeface="+mj-lt"/>
              <a:buAutoNum type="arabicPeriod"/>
            </a:pPr>
            <a:r>
              <a:rPr lang="en-IN" sz="2800" b="1" dirty="0">
                <a:solidFill>
                  <a:srgbClr val="002060"/>
                </a:solidFill>
              </a:rPr>
              <a:t>Beneficence </a:t>
            </a:r>
            <a:r>
              <a:rPr lang="en-IN" sz="2800" b="1" dirty="0" smtClean="0">
                <a:solidFill>
                  <a:srgbClr val="002060"/>
                </a:solidFill>
              </a:rPr>
              <a:t> </a:t>
            </a:r>
            <a:r>
              <a:rPr lang="en-IN" sz="2800" b="1" dirty="0" smtClean="0"/>
              <a:t>          :</a:t>
            </a:r>
            <a:r>
              <a:rPr lang="en-IN" sz="2800" dirty="0" smtClean="0"/>
              <a:t>  Maximize </a:t>
            </a:r>
            <a:r>
              <a:rPr lang="en-IN" sz="2800" dirty="0"/>
              <a:t>the benefits </a:t>
            </a:r>
            <a:endParaRPr lang="en-IN" sz="2800" dirty="0" smtClean="0"/>
          </a:p>
          <a:p>
            <a:pPr lvl="0" algn="just">
              <a:buFont typeface="+mj-lt"/>
              <a:buAutoNum type="arabicPeriod"/>
            </a:pPr>
            <a:endParaRPr lang="en-US" sz="2800" dirty="0"/>
          </a:p>
          <a:p>
            <a:pPr lvl="0" algn="just">
              <a:buFont typeface="+mj-lt"/>
              <a:buAutoNum type="arabicPeriod"/>
            </a:pPr>
            <a:r>
              <a:rPr lang="en-IN" sz="2800" b="1" dirty="0">
                <a:solidFill>
                  <a:srgbClr val="002060"/>
                </a:solidFill>
              </a:rPr>
              <a:t>Non-malfeasance </a:t>
            </a:r>
            <a:r>
              <a:rPr lang="en-IN" sz="2800" b="1" dirty="0" smtClean="0"/>
              <a:t> :</a:t>
            </a:r>
            <a:r>
              <a:rPr lang="en-IN" sz="2800" dirty="0" smtClean="0"/>
              <a:t>  Avoid </a:t>
            </a:r>
            <a:r>
              <a:rPr lang="en-IN" sz="2800" dirty="0"/>
              <a:t>harm </a:t>
            </a:r>
            <a:endParaRPr lang="en-IN" sz="2800" dirty="0" smtClean="0"/>
          </a:p>
          <a:p>
            <a:pPr lvl="0" algn="just">
              <a:buFont typeface="+mj-lt"/>
              <a:buAutoNum type="arabicPeriod"/>
            </a:pPr>
            <a:endParaRPr lang="en-US" sz="2800" dirty="0"/>
          </a:p>
          <a:p>
            <a:pPr lvl="0" algn="just">
              <a:buFont typeface="+mj-lt"/>
              <a:buAutoNum type="arabicPeriod"/>
            </a:pPr>
            <a:r>
              <a:rPr lang="en-IN" sz="2800" b="1" dirty="0">
                <a:solidFill>
                  <a:srgbClr val="002060"/>
                </a:solidFill>
              </a:rPr>
              <a:t>Justice </a:t>
            </a:r>
            <a:r>
              <a:rPr lang="en-IN" sz="2800" b="1" dirty="0" smtClean="0">
                <a:solidFill>
                  <a:srgbClr val="002060"/>
                </a:solidFill>
              </a:rPr>
              <a:t> </a:t>
            </a:r>
            <a:r>
              <a:rPr lang="en-IN" sz="2800" b="1" dirty="0" smtClean="0"/>
              <a:t>                    :</a:t>
            </a:r>
            <a:r>
              <a:rPr lang="en-IN" sz="2800" dirty="0" smtClean="0"/>
              <a:t>  Fairness </a:t>
            </a:r>
            <a:r>
              <a:rPr lang="en-IN" sz="2800" dirty="0"/>
              <a:t>in selection of </a:t>
            </a:r>
            <a:r>
              <a:rPr lang="en-IN" sz="2800" dirty="0" smtClean="0"/>
              <a:t> subjects </a:t>
            </a:r>
            <a:endParaRPr lang="en-US" sz="2800" dirty="0"/>
          </a:p>
          <a:p>
            <a:endParaRPr lang="en-US" sz="2800" dirty="0"/>
          </a:p>
          <a:p>
            <a:endParaRPr lang="en-US" sz="2800" dirty="0"/>
          </a:p>
        </p:txBody>
      </p:sp>
      <p:sp>
        <p:nvSpPr>
          <p:cNvPr id="4" name="Date Placeholder 3"/>
          <p:cNvSpPr>
            <a:spLocks noGrp="1"/>
          </p:cNvSpPr>
          <p:nvPr>
            <p:ph type="dt" sz="half" idx="10"/>
          </p:nvPr>
        </p:nvSpPr>
        <p:spPr/>
        <p:txBody>
          <a:bodyPr/>
          <a:lstStyle/>
          <a:p>
            <a:fld id="{14EC691A-2B32-4780-8D9D-1BFAFDC7F763}"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xmlns="" val="2390888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71500" lvl="0" indent="-571500" algn="just">
              <a:buFont typeface="+mj-lt"/>
              <a:buAutoNum type="romanUcPeriod"/>
            </a:pPr>
            <a:r>
              <a:rPr lang="en-GB" sz="3200" b="1" u="sng" dirty="0">
                <a:solidFill>
                  <a:srgbClr val="FF0000"/>
                </a:solidFill>
              </a:rPr>
              <a:t>Animal Research</a:t>
            </a:r>
            <a:r>
              <a:rPr lang="en-GB" sz="3200" b="1" dirty="0">
                <a:solidFill>
                  <a:srgbClr val="FF0000"/>
                </a:solidFill>
              </a:rPr>
              <a:t>: </a:t>
            </a:r>
            <a:endParaRPr lang="en-US" sz="3200" dirty="0">
              <a:solidFill>
                <a:srgbClr val="FF0000"/>
              </a:solidFill>
            </a:endParaRPr>
          </a:p>
        </p:txBody>
      </p:sp>
      <p:pic>
        <p:nvPicPr>
          <p:cNvPr id="4" name="Content Placeholder 3" descr="C:\Users\Happy\Desktop\1(2).jpg"/>
          <p:cNvPicPr>
            <a:picLocks noGrp="1"/>
          </p:cNvPicPr>
          <p:nvPr>
            <p:ph idx="1"/>
          </p:nvPr>
        </p:nvPicPr>
        <p:blipFill>
          <a:blip r:embed="rId2"/>
          <a:srcRect/>
          <a:stretch>
            <a:fillRect/>
          </a:stretch>
        </p:blipFill>
        <p:spPr bwMode="auto">
          <a:xfrm>
            <a:off x="1187624" y="1844824"/>
            <a:ext cx="6629400" cy="4048125"/>
          </a:xfrm>
          <a:prstGeom prst="rect">
            <a:avLst/>
          </a:prstGeom>
          <a:noFill/>
          <a:ln w="9525">
            <a:noFill/>
            <a:miter lim="800000"/>
            <a:headEnd/>
            <a:tailEnd/>
          </a:ln>
        </p:spPr>
      </p:pic>
      <p:sp>
        <p:nvSpPr>
          <p:cNvPr id="3" name="Date Placeholder 2"/>
          <p:cNvSpPr>
            <a:spLocks noGrp="1"/>
          </p:cNvSpPr>
          <p:nvPr>
            <p:ph type="dt" sz="half" idx="10"/>
          </p:nvPr>
        </p:nvSpPr>
        <p:spPr/>
        <p:txBody>
          <a:bodyPr/>
          <a:lstStyle/>
          <a:p>
            <a:fld id="{C3916873-1BCE-451F-9354-70FE7A6957A4}"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xmlns="" val="53501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02704" y="13393"/>
            <a:ext cx="8458200" cy="6632585"/>
          </a:xfrm>
          <a:prstGeom prst="rect">
            <a:avLst/>
          </a:prstGeom>
          <a:noFill/>
        </p:spPr>
        <p:txBody>
          <a:bodyPr wrap="square" rtlCol="0">
            <a:spAutoFit/>
          </a:bodyPr>
          <a:lstStyle/>
          <a:p>
            <a:pPr algn="ctr"/>
            <a:r>
              <a:rPr lang="en-GB" b="1" dirty="0"/>
              <a:t> </a:t>
            </a:r>
            <a:endParaRPr lang="en-GB" sz="2400" b="1" dirty="0"/>
          </a:p>
          <a:p>
            <a:pPr lvl="0" algn="ctr"/>
            <a:r>
              <a:rPr lang="en-GB" sz="2400" b="1" dirty="0">
                <a:solidFill>
                  <a:srgbClr val="FF0000"/>
                </a:solidFill>
              </a:rPr>
              <a:t>Committee for the purpose of control and supervision of experiments on animals [ CPCSEA ] :   </a:t>
            </a:r>
            <a:br>
              <a:rPr lang="en-GB" sz="2400" b="1" dirty="0">
                <a:solidFill>
                  <a:srgbClr val="FF0000"/>
                </a:solidFill>
              </a:rPr>
            </a:br>
            <a:r>
              <a:rPr lang="en-GB" sz="2400" b="1" dirty="0">
                <a:solidFill>
                  <a:srgbClr val="FF0000"/>
                </a:solidFill>
              </a:rPr>
              <a:t>     Ministry of Environment, </a:t>
            </a:r>
            <a:r>
              <a:rPr lang="en-GB" sz="2400" b="1" dirty="0" smtClean="0">
                <a:solidFill>
                  <a:srgbClr val="FF0000"/>
                </a:solidFill>
              </a:rPr>
              <a:t>Government of India, New Delhi.</a:t>
            </a:r>
            <a:endParaRPr lang="en-GB" sz="2400" b="1" dirty="0">
              <a:solidFill>
                <a:srgbClr val="FF0000"/>
              </a:solidFill>
            </a:endParaRPr>
          </a:p>
          <a:p>
            <a:pPr algn="just"/>
            <a:endParaRPr lang="en-US" sz="1600" dirty="0">
              <a:solidFill>
                <a:srgbClr val="002060"/>
              </a:solidFill>
            </a:endParaRPr>
          </a:p>
          <a:p>
            <a:pPr algn="just"/>
            <a:endParaRPr lang="en-GB" sz="2000" b="1" dirty="0" smtClean="0">
              <a:solidFill>
                <a:srgbClr val="002060"/>
              </a:solidFill>
            </a:endParaRPr>
          </a:p>
          <a:p>
            <a:pPr algn="just"/>
            <a:r>
              <a:rPr lang="en-GB" sz="2100" b="1" dirty="0" smtClean="0">
                <a:solidFill>
                  <a:srgbClr val="002060"/>
                </a:solidFill>
              </a:rPr>
              <a:t>Experimentations </a:t>
            </a:r>
            <a:r>
              <a:rPr lang="en-GB" sz="2100" b="1" dirty="0">
                <a:solidFill>
                  <a:srgbClr val="002060"/>
                </a:solidFill>
              </a:rPr>
              <a:t>on small animals like Mice, Rats, Guinepigs &amp; Rabbits </a:t>
            </a:r>
            <a:r>
              <a:rPr lang="en-GB" sz="2100" b="1" dirty="0" smtClean="0">
                <a:solidFill>
                  <a:srgbClr val="002060"/>
                </a:solidFill>
              </a:rPr>
              <a:t>.</a:t>
            </a:r>
          </a:p>
          <a:p>
            <a:pPr lvl="0" algn="just"/>
            <a:endParaRPr lang="en-US" sz="1600" b="1" dirty="0">
              <a:solidFill>
                <a:srgbClr val="002060"/>
              </a:solidFill>
            </a:endParaRPr>
          </a:p>
          <a:p>
            <a:pPr algn="just"/>
            <a:r>
              <a:rPr lang="en-GB" b="1" dirty="0">
                <a:solidFill>
                  <a:srgbClr val="002060"/>
                </a:solidFill>
              </a:rPr>
              <a:t> </a:t>
            </a:r>
            <a:endParaRPr lang="en-GB" b="1" dirty="0" smtClean="0">
              <a:solidFill>
                <a:srgbClr val="002060"/>
              </a:solidFill>
            </a:endParaRPr>
          </a:p>
          <a:p>
            <a:pPr lvl="0" algn="just"/>
            <a:r>
              <a:rPr lang="en-GB" b="1" dirty="0" smtClean="0">
                <a:solidFill>
                  <a:srgbClr val="002060"/>
                </a:solidFill>
              </a:rPr>
              <a:t>      </a:t>
            </a:r>
            <a:r>
              <a:rPr lang="en-GB" sz="2400" b="1" dirty="0" smtClean="0">
                <a:solidFill>
                  <a:srgbClr val="002060"/>
                </a:solidFill>
              </a:rPr>
              <a:t>Institutional Animal Ethics Committee [ IAEC]</a:t>
            </a:r>
            <a:endParaRPr lang="en-GB" sz="2400" b="1" u="sng" dirty="0" smtClean="0">
              <a:solidFill>
                <a:srgbClr val="002060"/>
              </a:solidFill>
            </a:endParaRPr>
          </a:p>
          <a:p>
            <a:pPr marL="285750" indent="-285750" algn="just">
              <a:buFont typeface="Calibri" panose="020F0502020204030204" pitchFamily="34" charset="0"/>
              <a:buChar char="⁻"/>
            </a:pPr>
            <a:endParaRPr lang="en-US" sz="2000" dirty="0"/>
          </a:p>
          <a:p>
            <a:pPr marL="285750" lvl="0" indent="-285750" algn="just">
              <a:buFont typeface="Calibri" panose="020F0502020204030204" pitchFamily="34" charset="0"/>
              <a:buChar char="⁻"/>
            </a:pPr>
            <a:r>
              <a:rPr lang="en-IN" sz="2000" dirty="0"/>
              <a:t>IAEC shall consist of 5 (Five) persons (all from science background including one Veterinarian</a:t>
            </a:r>
            <a:r>
              <a:rPr lang="en-IN" sz="2000" dirty="0" smtClean="0"/>
              <a:t>).</a:t>
            </a:r>
          </a:p>
          <a:p>
            <a:pPr marL="285750" lvl="0" indent="-285750" algn="just">
              <a:buFont typeface="Calibri" panose="020F0502020204030204" pitchFamily="34" charset="0"/>
              <a:buChar char="⁻"/>
            </a:pPr>
            <a:endParaRPr lang="en-US" sz="2000" dirty="0"/>
          </a:p>
          <a:p>
            <a:pPr marL="285750" lvl="0" indent="-285750" algn="just">
              <a:buFont typeface="Calibri" panose="020F0502020204030204" pitchFamily="34" charset="0"/>
              <a:buChar char="⁻"/>
            </a:pPr>
            <a:r>
              <a:rPr lang="en-IN" sz="2000" dirty="0"/>
              <a:t>A Biological Scientist. </a:t>
            </a:r>
            <a:endParaRPr lang="en-IN" sz="2000" dirty="0" smtClean="0"/>
          </a:p>
          <a:p>
            <a:pPr marL="285750" lvl="0" indent="-285750" algn="just">
              <a:buFont typeface="Calibri" panose="020F0502020204030204" pitchFamily="34" charset="0"/>
              <a:buChar char="⁻"/>
            </a:pPr>
            <a:endParaRPr lang="en-US" sz="2000" dirty="0"/>
          </a:p>
          <a:p>
            <a:pPr marL="285750" lvl="0" indent="-285750" algn="just">
              <a:buFont typeface="Calibri" panose="020F0502020204030204" pitchFamily="34" charset="0"/>
              <a:buChar char="⁻"/>
            </a:pPr>
            <a:r>
              <a:rPr lang="en-IN" sz="2000" dirty="0"/>
              <a:t>Two Scientists from different biological disciplines.  </a:t>
            </a:r>
            <a:endParaRPr lang="en-IN" sz="2000" dirty="0" smtClean="0"/>
          </a:p>
          <a:p>
            <a:pPr marL="285750" lvl="0" indent="-285750" algn="just">
              <a:buFont typeface="Calibri" panose="020F0502020204030204" pitchFamily="34" charset="0"/>
              <a:buChar char="⁻"/>
            </a:pPr>
            <a:endParaRPr lang="en-US" sz="2000" dirty="0"/>
          </a:p>
          <a:p>
            <a:pPr marL="285750" lvl="0" indent="-285750" algn="just">
              <a:buFont typeface="Calibri" panose="020F0502020204030204" pitchFamily="34" charset="0"/>
              <a:buChar char="⁻"/>
            </a:pPr>
            <a:r>
              <a:rPr lang="en-IN" sz="2000" dirty="0"/>
              <a:t>A Veterinarian involved in the care of Animals.  </a:t>
            </a:r>
            <a:endParaRPr lang="en-IN" sz="2000" dirty="0" smtClean="0"/>
          </a:p>
          <a:p>
            <a:pPr marL="285750" lvl="0" indent="-285750" algn="just">
              <a:buFont typeface="Calibri" panose="020F0502020204030204" pitchFamily="34" charset="0"/>
              <a:buChar char="⁻"/>
            </a:pPr>
            <a:endParaRPr lang="en-US" sz="2000" dirty="0"/>
          </a:p>
          <a:p>
            <a:pPr marL="285750" lvl="0" indent="-285750" algn="just">
              <a:buFont typeface="Calibri" panose="020F0502020204030204" pitchFamily="34" charset="0"/>
              <a:buChar char="⁻"/>
            </a:pPr>
            <a:r>
              <a:rPr lang="en-IN" sz="2000" dirty="0"/>
              <a:t>Scientist In-Charge of Animal House Facility.</a:t>
            </a:r>
            <a:endParaRPr lang="en-US" sz="2000" dirty="0"/>
          </a:p>
        </p:txBody>
      </p:sp>
      <p:sp>
        <p:nvSpPr>
          <p:cNvPr id="2" name="Date Placeholder 1"/>
          <p:cNvSpPr>
            <a:spLocks noGrp="1"/>
          </p:cNvSpPr>
          <p:nvPr>
            <p:ph type="dt" sz="half" idx="10"/>
          </p:nvPr>
        </p:nvSpPr>
        <p:spPr/>
        <p:txBody>
          <a:bodyPr/>
          <a:lstStyle/>
          <a:p>
            <a:fld id="{E42DD2C2-1614-46E2-9611-CC6DCD81DCC2}" type="datetime1">
              <a:rPr lang="en-US" smtClean="0"/>
              <a:pPr/>
              <a:t>6/22/2015</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xmlns="" val="6405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15" end="1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80728"/>
            <a:ext cx="8964488" cy="5201424"/>
          </a:xfrm>
          <a:prstGeom prst="rect">
            <a:avLst/>
          </a:prstGeom>
        </p:spPr>
        <p:txBody>
          <a:bodyPr wrap="square">
            <a:spAutoFit/>
          </a:bodyPr>
          <a:lstStyle/>
          <a:p>
            <a:pPr marL="285750" lvl="0" indent="-285750" algn="just">
              <a:buFont typeface="Calibri" panose="020F0502020204030204" pitchFamily="34" charset="0"/>
              <a:buChar char="⁻"/>
            </a:pPr>
            <a:r>
              <a:rPr lang="en-IN" sz="2800" dirty="0"/>
              <a:t>The Chairman of the Committee (preferably Head of the Institution / Department) and </a:t>
            </a:r>
            <a:endParaRPr lang="en-IN" sz="2800" dirty="0" smtClean="0"/>
          </a:p>
          <a:p>
            <a:pPr marL="285750" lvl="0" indent="-285750" algn="just">
              <a:buFont typeface="Calibri" panose="020F0502020204030204" pitchFamily="34" charset="0"/>
              <a:buChar char="⁻"/>
            </a:pPr>
            <a:endParaRPr lang="en-US" sz="2800" dirty="0"/>
          </a:p>
          <a:p>
            <a:pPr marL="285750" lvl="0" indent="-285750" algn="just">
              <a:buFont typeface="Calibri" panose="020F0502020204030204" pitchFamily="34" charset="0"/>
              <a:buChar char="⁻"/>
            </a:pPr>
            <a:r>
              <a:rPr lang="en-IN" sz="2800" dirty="0"/>
              <a:t>Member Secretary would be nominated by the establishment from the above five IAEC members</a:t>
            </a:r>
            <a:r>
              <a:rPr lang="en-IN" sz="2800" dirty="0" smtClean="0"/>
              <a:t>.</a:t>
            </a:r>
          </a:p>
          <a:p>
            <a:pPr marL="285750" lvl="0" indent="-285750" algn="just">
              <a:buFont typeface="Calibri" panose="020F0502020204030204" pitchFamily="34" charset="0"/>
              <a:buChar char="⁻"/>
            </a:pPr>
            <a:endParaRPr lang="en-US" sz="2800" dirty="0"/>
          </a:p>
          <a:p>
            <a:pPr marL="285750" lvl="0" indent="-285750" algn="just">
              <a:buFont typeface="Calibri" panose="020F0502020204030204" pitchFamily="34" charset="0"/>
              <a:buChar char="⁻"/>
            </a:pPr>
            <a:r>
              <a:rPr lang="en-IN" sz="2800" dirty="0"/>
              <a:t>Other members of the IAEC like Main Nominee, Link Nominee, Scientist from outside the Institute and Non Scientific Socially Aware Member will be nominated by CPCSEA on receipt of the above composition of IAEC for the establishment.</a:t>
            </a:r>
            <a:endParaRPr lang="en-US" sz="2800" dirty="0"/>
          </a:p>
          <a:p>
            <a:pPr algn="just"/>
            <a:r>
              <a:rPr lang="en-GB" sz="2400" b="1" dirty="0"/>
              <a:t> </a:t>
            </a:r>
            <a:endParaRPr lang="en-US" sz="2400" b="1" dirty="0"/>
          </a:p>
        </p:txBody>
      </p:sp>
      <p:sp>
        <p:nvSpPr>
          <p:cNvPr id="3" name="Date Placeholder 2"/>
          <p:cNvSpPr>
            <a:spLocks noGrp="1"/>
          </p:cNvSpPr>
          <p:nvPr>
            <p:ph type="dt" sz="half" idx="10"/>
          </p:nvPr>
        </p:nvSpPr>
        <p:spPr/>
        <p:txBody>
          <a:bodyPr/>
          <a:lstStyle/>
          <a:p>
            <a:fld id="{01DFEB73-404C-418B-8CF6-01841D92FEC1}" type="datetime1">
              <a:rPr lang="en-US" smtClean="0"/>
              <a:pPr/>
              <a:t>6/22/2015</a:t>
            </a:fld>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xmlns="" val="3092912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271" y="842665"/>
            <a:ext cx="4158318" cy="584775"/>
          </a:xfrm>
          <a:prstGeom prst="rect">
            <a:avLst/>
          </a:prstGeom>
        </p:spPr>
        <p:txBody>
          <a:bodyPr wrap="none">
            <a:spAutoFit/>
          </a:bodyPr>
          <a:lstStyle/>
          <a:p>
            <a:pPr algn="just"/>
            <a:r>
              <a:rPr lang="en-IN" sz="3200" b="1" dirty="0">
                <a:solidFill>
                  <a:srgbClr val="FF0000"/>
                </a:solidFill>
              </a:rPr>
              <a:t>CPCSEA Requirements: </a:t>
            </a:r>
            <a:endParaRPr lang="en-US" sz="3200" dirty="0">
              <a:solidFill>
                <a:srgbClr val="FF0000"/>
              </a:solidFill>
            </a:endParaRPr>
          </a:p>
        </p:txBody>
      </p:sp>
      <p:sp>
        <p:nvSpPr>
          <p:cNvPr id="4" name="Rectangle 3"/>
          <p:cNvSpPr/>
          <p:nvPr/>
        </p:nvSpPr>
        <p:spPr>
          <a:xfrm>
            <a:off x="0" y="1720840"/>
            <a:ext cx="8964488" cy="3785652"/>
          </a:xfrm>
          <a:prstGeom prst="rect">
            <a:avLst/>
          </a:prstGeom>
        </p:spPr>
        <p:txBody>
          <a:bodyPr wrap="square">
            <a:spAutoFit/>
          </a:bodyPr>
          <a:lstStyle/>
          <a:p>
            <a:pPr marL="342900" lvl="0" indent="-342900">
              <a:buFont typeface="+mj-lt"/>
              <a:buAutoNum type="arabicPeriod"/>
            </a:pPr>
            <a:r>
              <a:rPr lang="en-IN" sz="2400" dirty="0"/>
              <a:t>For  online registration – Renewal – Reconstitution of IAEC;  Establishing and maintenance of  </a:t>
            </a:r>
            <a:r>
              <a:rPr lang="en-IN" sz="2400" dirty="0" smtClean="0"/>
              <a:t>an animal </a:t>
            </a:r>
            <a:r>
              <a:rPr lang="en-IN" sz="2400" dirty="0"/>
              <a:t>house - </a:t>
            </a:r>
            <a:r>
              <a:rPr lang="en-IN" sz="2400" dirty="0" smtClean="0"/>
              <a:t>guidelines:                                </a:t>
            </a:r>
            <a:r>
              <a:rPr lang="en-IN" sz="2400" b="1" dirty="0" smtClean="0"/>
              <a:t>                                                                            </a:t>
            </a:r>
          </a:p>
          <a:p>
            <a:pPr lvl="0"/>
            <a:r>
              <a:rPr lang="en-IN" sz="2400" b="1" dirty="0"/>
              <a:t> </a:t>
            </a:r>
            <a:r>
              <a:rPr lang="en-IN" sz="2400" b="1" dirty="0" smtClean="0"/>
              <a:t>    Visit </a:t>
            </a:r>
            <a:r>
              <a:rPr lang="en-IN" sz="2400" b="1" dirty="0"/>
              <a:t>the website - </a:t>
            </a:r>
            <a:r>
              <a:rPr lang="en-IN" sz="2400" b="1" u="sng" dirty="0">
                <a:hlinkClick r:id="rId2"/>
              </a:rPr>
              <a:t>http://cpcsea.nic.in</a:t>
            </a:r>
            <a:r>
              <a:rPr lang="en-IN" sz="2400" b="1" u="sng" dirty="0"/>
              <a:t>. </a:t>
            </a:r>
            <a:endParaRPr lang="en-IN" sz="2400" b="1" u="sng" dirty="0" smtClean="0"/>
          </a:p>
          <a:p>
            <a:pPr lvl="0"/>
            <a:endParaRPr lang="en-US" sz="2400" b="1" dirty="0"/>
          </a:p>
          <a:p>
            <a:pPr lvl="0"/>
            <a:r>
              <a:rPr lang="en-US" sz="2400" dirty="0" smtClean="0"/>
              <a:t>2.   </a:t>
            </a:r>
            <a:r>
              <a:rPr lang="en-IN" sz="2400" dirty="0" smtClean="0"/>
              <a:t>For </a:t>
            </a:r>
            <a:r>
              <a:rPr lang="en-IN" sz="2400" dirty="0"/>
              <a:t>any experimentation on small animals </a:t>
            </a:r>
            <a:r>
              <a:rPr lang="en-IN" sz="2400" u="sng" dirty="0"/>
              <a:t>IAEC approval is </a:t>
            </a:r>
            <a:r>
              <a:rPr lang="en-IN" sz="2400" u="sng" dirty="0" smtClean="0"/>
              <a:t> </a:t>
            </a:r>
            <a:br>
              <a:rPr lang="en-IN" sz="2400" u="sng" dirty="0" smtClean="0"/>
            </a:br>
            <a:r>
              <a:rPr lang="en-IN" sz="2400" dirty="0"/>
              <a:t> </a:t>
            </a:r>
            <a:r>
              <a:rPr lang="en-IN" sz="2400" dirty="0" smtClean="0"/>
              <a:t>      </a:t>
            </a:r>
            <a:r>
              <a:rPr lang="en-IN" sz="2400" u="sng" dirty="0" smtClean="0"/>
              <a:t>mandatory </a:t>
            </a:r>
            <a:r>
              <a:rPr lang="en-IN" sz="2400" dirty="0" smtClean="0"/>
              <a:t>.</a:t>
            </a:r>
          </a:p>
          <a:p>
            <a:pPr marL="342900" lvl="0" indent="-342900">
              <a:buFont typeface="+mj-lt"/>
              <a:buAutoNum type="arabicPeriod"/>
            </a:pPr>
            <a:endParaRPr lang="en-US" sz="2400" b="1" dirty="0"/>
          </a:p>
          <a:p>
            <a:pPr lvl="0"/>
            <a:r>
              <a:rPr lang="en-IN" sz="2400" dirty="0" smtClean="0"/>
              <a:t>3. </a:t>
            </a:r>
            <a:r>
              <a:rPr lang="en-IN" sz="2400" dirty="0"/>
              <a:t> </a:t>
            </a:r>
            <a:r>
              <a:rPr lang="en-IN" sz="2400" dirty="0" smtClean="0"/>
              <a:t> IAEC </a:t>
            </a:r>
            <a:r>
              <a:rPr lang="en-IN" sz="2400" dirty="0"/>
              <a:t>approval/clearance (</a:t>
            </a:r>
            <a:r>
              <a:rPr lang="en-IN" sz="2400" u="sng" dirty="0"/>
              <a:t>letter/certificate with the signatures of </a:t>
            </a:r>
            <a:r>
              <a:rPr lang="en-IN" sz="2400" dirty="0" smtClean="0"/>
              <a:t/>
            </a:r>
            <a:br>
              <a:rPr lang="en-IN" sz="2400" dirty="0" smtClean="0"/>
            </a:br>
            <a:r>
              <a:rPr lang="en-IN" sz="2400" dirty="0" smtClean="0"/>
              <a:t>      </a:t>
            </a:r>
            <a:r>
              <a:rPr lang="en-IN" sz="2400" u="sng" dirty="0" smtClean="0"/>
              <a:t>the </a:t>
            </a:r>
            <a:r>
              <a:rPr lang="en-IN" sz="2400" u="sng" dirty="0"/>
              <a:t>chairman &amp; CPCSEA </a:t>
            </a:r>
            <a:r>
              <a:rPr lang="en-IN" sz="2400" dirty="0" smtClean="0"/>
              <a:t> </a:t>
            </a:r>
            <a:r>
              <a:rPr lang="en-IN" sz="2400" u="sng" dirty="0" smtClean="0"/>
              <a:t>nominee</a:t>
            </a:r>
            <a:r>
              <a:rPr lang="en-IN" sz="2400" dirty="0"/>
              <a:t>) of the research proposal is </a:t>
            </a:r>
            <a:r>
              <a:rPr lang="en-IN" sz="2400" dirty="0" smtClean="0"/>
              <a:t/>
            </a:r>
            <a:br>
              <a:rPr lang="en-IN" sz="2400" dirty="0" smtClean="0"/>
            </a:br>
            <a:r>
              <a:rPr lang="en-IN" sz="2400" dirty="0" smtClean="0"/>
              <a:t>      compulsory</a:t>
            </a:r>
            <a:r>
              <a:rPr lang="en-IN" sz="2400" u="sng" dirty="0"/>
              <a:t>. </a:t>
            </a:r>
            <a:endParaRPr lang="en-US" sz="2400" b="1" dirty="0"/>
          </a:p>
        </p:txBody>
      </p:sp>
      <p:sp>
        <p:nvSpPr>
          <p:cNvPr id="3" name="Date Placeholder 2"/>
          <p:cNvSpPr>
            <a:spLocks noGrp="1"/>
          </p:cNvSpPr>
          <p:nvPr>
            <p:ph type="dt" sz="half" idx="10"/>
          </p:nvPr>
        </p:nvSpPr>
        <p:spPr/>
        <p:txBody>
          <a:bodyPr/>
          <a:lstStyle/>
          <a:p>
            <a:fld id="{BB34BD6E-0EE9-4AD3-8F10-B81A34563765}"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xmlns="" val="335164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IN" sz="3200" dirty="0" smtClean="0">
                <a:solidFill>
                  <a:srgbClr val="FF0000"/>
                </a:solidFill>
              </a:rPr>
              <a:t>II</a:t>
            </a:r>
            <a:r>
              <a:rPr lang="en-IN" sz="3200" b="1" dirty="0" smtClean="0">
                <a:solidFill>
                  <a:srgbClr val="FF0000"/>
                </a:solidFill>
              </a:rPr>
              <a:t>.   </a:t>
            </a:r>
            <a:r>
              <a:rPr lang="en-IN" sz="3200" b="1" u="sng" dirty="0" smtClean="0">
                <a:solidFill>
                  <a:srgbClr val="FF0000"/>
                </a:solidFill>
              </a:rPr>
              <a:t>Public </a:t>
            </a:r>
            <a:r>
              <a:rPr lang="en-IN" sz="3200" b="1" u="sng" dirty="0">
                <a:solidFill>
                  <a:srgbClr val="FF0000"/>
                </a:solidFill>
              </a:rPr>
              <a:t>Health [Epidemiological] Research</a:t>
            </a:r>
            <a:r>
              <a:rPr lang="en-IN" sz="3200" b="1" dirty="0">
                <a:solidFill>
                  <a:srgbClr val="FF0000"/>
                </a:solidFill>
              </a:rPr>
              <a:t>: </a:t>
            </a:r>
            <a:endParaRPr lang="en-US" sz="3200" b="1" dirty="0">
              <a:solidFill>
                <a:srgbClr val="FF0000"/>
              </a:solidFill>
            </a:endParaRPr>
          </a:p>
        </p:txBody>
      </p:sp>
      <p:sp>
        <p:nvSpPr>
          <p:cNvPr id="3" name="Content Placeholder 2"/>
          <p:cNvSpPr>
            <a:spLocks noGrp="1"/>
          </p:cNvSpPr>
          <p:nvPr>
            <p:ph idx="1"/>
          </p:nvPr>
        </p:nvSpPr>
        <p:spPr/>
        <p:txBody>
          <a:bodyPr>
            <a:normAutofit/>
          </a:bodyPr>
          <a:lstStyle/>
          <a:p>
            <a:pPr marL="400050" lvl="0" indent="-400050" algn="just">
              <a:buFont typeface="+mj-lt"/>
              <a:buAutoNum type="romanLcPeriod"/>
            </a:pPr>
            <a:r>
              <a:rPr lang="en-IN" sz="2800" dirty="0" smtClean="0"/>
              <a:t>  Involves </a:t>
            </a:r>
            <a:r>
              <a:rPr lang="en-IN" sz="2800" dirty="0"/>
              <a:t>large number of study subjects/community </a:t>
            </a:r>
            <a:r>
              <a:rPr lang="en-IN" sz="2800" dirty="0" smtClean="0"/>
              <a:t/>
            </a:r>
            <a:br>
              <a:rPr lang="en-IN" sz="2800" dirty="0" smtClean="0"/>
            </a:br>
            <a:r>
              <a:rPr lang="en-IN" sz="2800" dirty="0" smtClean="0"/>
              <a:t>  + </a:t>
            </a:r>
            <a:r>
              <a:rPr lang="en-IN" sz="2800" dirty="0"/>
              <a:t>longer duration</a:t>
            </a:r>
            <a:r>
              <a:rPr lang="en-IN" sz="2800" b="1" dirty="0"/>
              <a:t> </a:t>
            </a:r>
            <a:r>
              <a:rPr lang="en-IN" sz="2800" dirty="0"/>
              <a:t>ex. Cohort studies</a:t>
            </a:r>
            <a:r>
              <a:rPr lang="en-IN" sz="2800" b="1" dirty="0"/>
              <a:t> </a:t>
            </a:r>
            <a:r>
              <a:rPr lang="en-IN" sz="2800" b="1" dirty="0" smtClean="0"/>
              <a:t>.</a:t>
            </a:r>
          </a:p>
          <a:p>
            <a:pPr marL="400050" lvl="0" indent="-400050" algn="just">
              <a:buFont typeface="+mj-lt"/>
              <a:buAutoNum type="romanLcPeriod"/>
            </a:pPr>
            <a:endParaRPr lang="en-US" sz="2800" b="1" dirty="0"/>
          </a:p>
          <a:p>
            <a:pPr marL="400050" lvl="0" indent="-400050" algn="just">
              <a:buFont typeface="+mj-lt"/>
              <a:buAutoNum type="romanLcPeriod"/>
            </a:pPr>
            <a:r>
              <a:rPr lang="en-IN" sz="2800" dirty="0" smtClean="0"/>
              <a:t>  Study </a:t>
            </a:r>
            <a:r>
              <a:rPr lang="en-IN" sz="2800" dirty="0"/>
              <a:t>of natural history, incidence, prevalence and </a:t>
            </a:r>
            <a:r>
              <a:rPr lang="en-IN" sz="2800" dirty="0" smtClean="0"/>
              <a:t>  </a:t>
            </a:r>
            <a:br>
              <a:rPr lang="en-IN" sz="2800" dirty="0" smtClean="0"/>
            </a:br>
            <a:r>
              <a:rPr lang="en-IN" sz="2800" dirty="0" smtClean="0"/>
              <a:t>  impact </a:t>
            </a:r>
            <a:r>
              <a:rPr lang="en-IN" sz="2800" dirty="0"/>
              <a:t>on morbidity and mortality of a </a:t>
            </a:r>
            <a:r>
              <a:rPr lang="en-IN" sz="2800" dirty="0" smtClean="0"/>
              <a:t>  </a:t>
            </a:r>
            <a:br>
              <a:rPr lang="en-IN" sz="2800" dirty="0" smtClean="0"/>
            </a:br>
            <a:r>
              <a:rPr lang="en-IN" sz="2800" dirty="0" smtClean="0"/>
              <a:t>  variety </a:t>
            </a:r>
            <a:r>
              <a:rPr lang="en-IN" sz="2800" dirty="0"/>
              <a:t>of diseases need to be understood for </a:t>
            </a:r>
            <a:r>
              <a:rPr lang="en-IN" sz="2800" dirty="0" smtClean="0"/>
              <a:t/>
            </a:r>
            <a:br>
              <a:rPr lang="en-IN" sz="2800" dirty="0" smtClean="0"/>
            </a:br>
            <a:r>
              <a:rPr lang="en-IN" sz="2800" dirty="0" smtClean="0"/>
              <a:t>  planning </a:t>
            </a:r>
            <a:r>
              <a:rPr lang="en-IN" sz="2800" dirty="0"/>
              <a:t>prevention and control strategies </a:t>
            </a:r>
            <a:endParaRPr lang="en-US" sz="2800" dirty="0"/>
          </a:p>
          <a:p>
            <a:pPr marL="0" indent="0" algn="just">
              <a:buNone/>
            </a:pPr>
            <a:r>
              <a:rPr lang="en-IN" sz="2800" dirty="0" smtClean="0"/>
              <a:t>           Ex</a:t>
            </a:r>
            <a:r>
              <a:rPr lang="en-IN" sz="2800" dirty="0"/>
              <a:t>. Framingham heart study in USA for risk  </a:t>
            </a:r>
            <a:r>
              <a:rPr lang="en-IN" sz="2800" dirty="0" smtClean="0"/>
              <a:t>factor </a:t>
            </a:r>
            <a:br>
              <a:rPr lang="en-IN" sz="2800" dirty="0" smtClean="0"/>
            </a:br>
            <a:r>
              <a:rPr lang="en-IN" sz="2800" dirty="0" smtClean="0"/>
              <a:t>                 recognition .</a:t>
            </a:r>
            <a:endParaRPr lang="en-US" sz="2800" dirty="0"/>
          </a:p>
          <a:p>
            <a:endParaRPr lang="en-US" sz="2800" dirty="0"/>
          </a:p>
        </p:txBody>
      </p:sp>
      <p:sp>
        <p:nvSpPr>
          <p:cNvPr id="4" name="Date Placeholder 3"/>
          <p:cNvSpPr>
            <a:spLocks noGrp="1"/>
          </p:cNvSpPr>
          <p:nvPr>
            <p:ph type="dt" sz="half" idx="10"/>
          </p:nvPr>
        </p:nvSpPr>
        <p:spPr/>
        <p:txBody>
          <a:bodyPr/>
          <a:lstStyle/>
          <a:p>
            <a:fld id="{B5E1C290-3E3D-45C7-BAA2-13EC7CC6E3D7}" type="datetime1">
              <a:rPr lang="en-US" smtClean="0"/>
              <a:pPr/>
              <a:t>6/22/2015</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xmlns="" val="129584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6632"/>
            <a:ext cx="8964488" cy="5878532"/>
          </a:xfrm>
          <a:prstGeom prst="rect">
            <a:avLst/>
          </a:prstGeom>
          <a:noFill/>
        </p:spPr>
        <p:txBody>
          <a:bodyPr wrap="square" rtlCol="0">
            <a:spAutoFit/>
          </a:bodyPr>
          <a:lstStyle/>
          <a:p>
            <a:pPr algn="just"/>
            <a:r>
              <a:rPr lang="en-IN" sz="3200" b="1" u="sng" dirty="0">
                <a:solidFill>
                  <a:srgbClr val="FF0000"/>
                </a:solidFill>
              </a:rPr>
              <a:t>Observational studies</a:t>
            </a:r>
            <a:r>
              <a:rPr lang="en-IN" sz="3200" dirty="0">
                <a:solidFill>
                  <a:srgbClr val="FF0000"/>
                </a:solidFill>
              </a:rPr>
              <a:t> :</a:t>
            </a:r>
            <a:endParaRPr lang="en-US" sz="3200" dirty="0">
              <a:solidFill>
                <a:srgbClr val="FF0000"/>
              </a:solidFill>
            </a:endParaRPr>
          </a:p>
          <a:p>
            <a:pPr algn="just"/>
            <a:r>
              <a:rPr lang="en-IN" sz="1600" dirty="0"/>
              <a:t> </a:t>
            </a:r>
            <a:endParaRPr lang="en-US" sz="1600" dirty="0"/>
          </a:p>
          <a:p>
            <a:pPr lvl="0" algn="just"/>
            <a:r>
              <a:rPr lang="en-IN" sz="2400" b="1" dirty="0" smtClean="0">
                <a:solidFill>
                  <a:srgbClr val="002060"/>
                </a:solidFill>
              </a:rPr>
              <a:t>1.   </a:t>
            </a:r>
            <a:r>
              <a:rPr lang="en-IN" sz="2400" b="1" u="sng" dirty="0" smtClean="0">
                <a:solidFill>
                  <a:srgbClr val="002060"/>
                </a:solidFill>
              </a:rPr>
              <a:t>Surveys</a:t>
            </a:r>
            <a:r>
              <a:rPr lang="en-IN" sz="2400" b="1" u="sng" dirty="0">
                <a:solidFill>
                  <a:srgbClr val="002060"/>
                </a:solidFill>
              </a:rPr>
              <a:t>( cross sectional)</a:t>
            </a:r>
            <a:r>
              <a:rPr lang="en-IN" sz="2400" b="1" dirty="0">
                <a:solidFill>
                  <a:srgbClr val="002060"/>
                </a:solidFill>
              </a:rPr>
              <a:t> : </a:t>
            </a:r>
            <a:r>
              <a:rPr lang="en-IN" sz="2400" dirty="0"/>
              <a:t>one time contact ; informed consent would </a:t>
            </a:r>
            <a:r>
              <a:rPr lang="en-IN" sz="2400" dirty="0" smtClean="0"/>
              <a:t>suffice.</a:t>
            </a:r>
          </a:p>
          <a:p>
            <a:pPr lvl="0" algn="just"/>
            <a:endParaRPr lang="en-US" sz="2400" dirty="0"/>
          </a:p>
          <a:p>
            <a:pPr lvl="0" algn="just"/>
            <a:r>
              <a:rPr lang="en-IN" sz="2400" b="1" dirty="0" smtClean="0">
                <a:solidFill>
                  <a:srgbClr val="002060"/>
                </a:solidFill>
              </a:rPr>
              <a:t>2. </a:t>
            </a:r>
            <a:r>
              <a:rPr lang="en-IN" sz="2400" b="1" u="sng" dirty="0" smtClean="0">
                <a:solidFill>
                  <a:srgbClr val="002060"/>
                </a:solidFill>
              </a:rPr>
              <a:t>Case </a:t>
            </a:r>
            <a:r>
              <a:rPr lang="en-IN" sz="2400" b="1" u="sng" dirty="0">
                <a:solidFill>
                  <a:srgbClr val="002060"/>
                </a:solidFill>
              </a:rPr>
              <a:t>–control studies</a:t>
            </a:r>
            <a:r>
              <a:rPr lang="en-IN" sz="2400" b="1" dirty="0">
                <a:solidFill>
                  <a:srgbClr val="002060"/>
                </a:solidFill>
              </a:rPr>
              <a:t> : </a:t>
            </a:r>
            <a:r>
              <a:rPr lang="en-IN" sz="2400" dirty="0"/>
              <a:t>Informed consent(IC) if subjects are in contact with the PI or if </a:t>
            </a:r>
            <a:r>
              <a:rPr lang="en-IN" sz="2400" dirty="0" smtClean="0"/>
              <a:t>  using </a:t>
            </a:r>
            <a:r>
              <a:rPr lang="en-IN" sz="2400" dirty="0"/>
              <a:t>records only waiver of IC by an institutional ethics committee [IEC</a:t>
            </a:r>
            <a:r>
              <a:rPr lang="en-IN" sz="2400" dirty="0" smtClean="0"/>
              <a:t>].</a:t>
            </a:r>
          </a:p>
          <a:p>
            <a:pPr lvl="0" algn="just"/>
            <a:endParaRPr lang="en-US" sz="2400" dirty="0"/>
          </a:p>
          <a:p>
            <a:pPr lvl="0" algn="just"/>
            <a:r>
              <a:rPr lang="en-IN" sz="2400" b="1" dirty="0" smtClean="0">
                <a:solidFill>
                  <a:srgbClr val="002060"/>
                </a:solidFill>
              </a:rPr>
              <a:t>3.   </a:t>
            </a:r>
            <a:r>
              <a:rPr lang="en-IN" sz="2400" b="1" u="sng" dirty="0" smtClean="0">
                <a:solidFill>
                  <a:srgbClr val="002060"/>
                </a:solidFill>
              </a:rPr>
              <a:t>Cohort </a:t>
            </a:r>
            <a:r>
              <a:rPr lang="en-IN" sz="2400" b="1" u="sng" dirty="0">
                <a:solidFill>
                  <a:srgbClr val="002060"/>
                </a:solidFill>
              </a:rPr>
              <a:t>studies</a:t>
            </a:r>
            <a:r>
              <a:rPr lang="en-IN" sz="2400" b="1" dirty="0">
                <a:solidFill>
                  <a:srgbClr val="002060"/>
                </a:solidFill>
              </a:rPr>
              <a:t> : </a:t>
            </a:r>
            <a:r>
              <a:rPr lang="en-IN" sz="2400" dirty="0"/>
              <a:t>IC of both exposed/affected  and control groups needed </a:t>
            </a:r>
            <a:r>
              <a:rPr lang="en-IN" sz="2400" dirty="0" smtClean="0"/>
              <a:t>.</a:t>
            </a:r>
            <a:endParaRPr lang="en-US" sz="2400" dirty="0"/>
          </a:p>
          <a:p>
            <a:pPr algn="just"/>
            <a:endParaRPr lang="en-IN" sz="1600" b="1" u="sng" dirty="0" smtClean="0"/>
          </a:p>
          <a:p>
            <a:pPr algn="just"/>
            <a:r>
              <a:rPr lang="en-IN" sz="3200" b="1" u="sng" dirty="0" smtClean="0">
                <a:solidFill>
                  <a:srgbClr val="FF0000"/>
                </a:solidFill>
              </a:rPr>
              <a:t>Experimental </a:t>
            </a:r>
            <a:r>
              <a:rPr lang="en-IN" sz="3200" b="1" u="sng" dirty="0">
                <a:solidFill>
                  <a:srgbClr val="FF0000"/>
                </a:solidFill>
              </a:rPr>
              <a:t>Studies</a:t>
            </a:r>
            <a:r>
              <a:rPr lang="en-IN" sz="3200" b="1" dirty="0">
                <a:solidFill>
                  <a:srgbClr val="FF0000"/>
                </a:solidFill>
              </a:rPr>
              <a:t> </a:t>
            </a:r>
            <a:endParaRPr lang="en-US" sz="3200" dirty="0">
              <a:solidFill>
                <a:srgbClr val="FF0000"/>
              </a:solidFill>
            </a:endParaRPr>
          </a:p>
          <a:p>
            <a:pPr lvl="0" algn="just"/>
            <a:endParaRPr lang="en-IN" sz="1600" u="sng" dirty="0" smtClean="0"/>
          </a:p>
          <a:p>
            <a:pPr lvl="0" algn="just"/>
            <a:r>
              <a:rPr lang="en-IN" sz="2400" b="1" dirty="0" smtClean="0">
                <a:solidFill>
                  <a:srgbClr val="002060"/>
                </a:solidFill>
              </a:rPr>
              <a:t>4. </a:t>
            </a:r>
            <a:r>
              <a:rPr lang="en-IN" sz="2400" b="1" u="sng" dirty="0" smtClean="0">
                <a:solidFill>
                  <a:srgbClr val="002060"/>
                </a:solidFill>
              </a:rPr>
              <a:t>Randomized </a:t>
            </a:r>
            <a:r>
              <a:rPr lang="en-IN" sz="2400" b="1" u="sng" dirty="0">
                <a:solidFill>
                  <a:srgbClr val="002060"/>
                </a:solidFill>
              </a:rPr>
              <a:t>controlled  trials [RCTs]:</a:t>
            </a:r>
            <a:r>
              <a:rPr lang="en-IN" sz="2400" b="1" dirty="0">
                <a:solidFill>
                  <a:srgbClr val="002060"/>
                </a:solidFill>
              </a:rPr>
              <a:t>  </a:t>
            </a:r>
            <a:r>
              <a:rPr lang="en-IN" sz="2400" dirty="0"/>
              <a:t>Signed informed consent [with </a:t>
            </a:r>
            <a:r>
              <a:rPr lang="en-IN" sz="2400" dirty="0" smtClean="0"/>
              <a:t>video recording</a:t>
            </a:r>
            <a:r>
              <a:rPr lang="en-IN" sz="2400" dirty="0"/>
              <a:t>] </a:t>
            </a:r>
            <a:r>
              <a:rPr lang="en-IN" sz="2400" dirty="0" smtClean="0"/>
              <a:t> is </a:t>
            </a:r>
            <a:r>
              <a:rPr lang="en-IN" sz="2400" dirty="0"/>
              <a:t>mandatory </a:t>
            </a:r>
            <a:r>
              <a:rPr lang="en-IN" sz="2400" dirty="0" smtClean="0"/>
              <a:t>.</a:t>
            </a:r>
            <a:endParaRPr lang="en-US" sz="2400" dirty="0"/>
          </a:p>
        </p:txBody>
      </p:sp>
      <p:sp>
        <p:nvSpPr>
          <p:cNvPr id="2" name="Date Placeholder 1"/>
          <p:cNvSpPr>
            <a:spLocks noGrp="1"/>
          </p:cNvSpPr>
          <p:nvPr>
            <p:ph type="dt" sz="half" idx="10"/>
          </p:nvPr>
        </p:nvSpPr>
        <p:spPr/>
        <p:txBody>
          <a:bodyPr/>
          <a:lstStyle/>
          <a:p>
            <a:fld id="{17A040A7-5E0F-4C57-B74F-DF3C5DFD899A}" type="datetime1">
              <a:rPr lang="en-US" smtClean="0"/>
              <a:pPr/>
              <a:t>6/22/2015</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xmlns="" val="4657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410</TotalTime>
  <Words>834</Words>
  <Application>Microsoft Office PowerPoint</Application>
  <PresentationFormat>On-screen Show (4:3)</PresentationFormat>
  <Paragraphs>193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Ethics in bio-medical, clinical and public health research</vt:lpstr>
      <vt:lpstr> What is ETHICS? </vt:lpstr>
      <vt:lpstr>Four cardinal /founding principles of ethics   ( Belmont report , 1979 ) :  </vt:lpstr>
      <vt:lpstr>Animal Research: </vt:lpstr>
      <vt:lpstr>Slide 5</vt:lpstr>
      <vt:lpstr>Slide 6</vt:lpstr>
      <vt:lpstr>Slide 7</vt:lpstr>
      <vt:lpstr>II.   Public Health [Epidemiological] Research: </vt:lpstr>
      <vt:lpstr>Slide 9</vt:lpstr>
      <vt:lpstr>Slide 10</vt:lpstr>
      <vt:lpstr>Slide 11</vt:lpstr>
      <vt:lpstr>Slide 12</vt:lpstr>
      <vt:lpstr>Slide 13</vt:lpstr>
      <vt:lpstr>Slide 14</vt:lpstr>
      <vt:lpstr>Slide 15</vt:lpstr>
      <vt:lpstr>Slide 16</vt:lpstr>
      <vt:lpstr>Slide 17</vt:lpstr>
      <vt:lpstr>Slide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in bio-medical, clinical and public health research </dc:title>
  <dc:creator>ashiqbg</dc:creator>
  <cp:lastModifiedBy>Happy</cp:lastModifiedBy>
  <cp:revision>53</cp:revision>
  <dcterms:created xsi:type="dcterms:W3CDTF">2006-08-16T00:00:00Z</dcterms:created>
  <dcterms:modified xsi:type="dcterms:W3CDTF">2015-06-22T14:41:41Z</dcterms:modified>
</cp:coreProperties>
</file>