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52" r:id="rId1"/>
  </p:sldMasterIdLst>
  <p:notesMasterIdLst>
    <p:notesMasterId r:id="rId44"/>
  </p:notesMasterIdLst>
  <p:handoutMasterIdLst>
    <p:handoutMasterId r:id="rId45"/>
  </p:handoutMasterIdLst>
  <p:sldIdLst>
    <p:sldId id="369" r:id="rId2"/>
    <p:sldId id="412" r:id="rId3"/>
    <p:sldId id="409" r:id="rId4"/>
    <p:sldId id="403" r:id="rId5"/>
    <p:sldId id="401" r:id="rId6"/>
    <p:sldId id="404" r:id="rId7"/>
    <p:sldId id="402" r:id="rId8"/>
    <p:sldId id="405" r:id="rId9"/>
    <p:sldId id="406" r:id="rId10"/>
    <p:sldId id="408" r:id="rId11"/>
    <p:sldId id="407" r:id="rId12"/>
    <p:sldId id="410" r:id="rId13"/>
    <p:sldId id="411" r:id="rId14"/>
    <p:sldId id="267" r:id="rId15"/>
    <p:sldId id="270" r:id="rId16"/>
    <p:sldId id="399" r:id="rId17"/>
    <p:sldId id="271" r:id="rId18"/>
    <p:sldId id="392" r:id="rId19"/>
    <p:sldId id="268" r:id="rId20"/>
    <p:sldId id="269" r:id="rId21"/>
    <p:sldId id="378" r:id="rId22"/>
    <p:sldId id="379" r:id="rId23"/>
    <p:sldId id="380" r:id="rId24"/>
    <p:sldId id="381" r:id="rId25"/>
    <p:sldId id="382" r:id="rId26"/>
    <p:sldId id="383" r:id="rId27"/>
    <p:sldId id="384" r:id="rId28"/>
    <p:sldId id="385" r:id="rId29"/>
    <p:sldId id="386" r:id="rId30"/>
    <p:sldId id="387" r:id="rId31"/>
    <p:sldId id="388" r:id="rId32"/>
    <p:sldId id="389" r:id="rId33"/>
    <p:sldId id="391" r:id="rId34"/>
    <p:sldId id="332" r:id="rId35"/>
    <p:sldId id="339" r:id="rId36"/>
    <p:sldId id="340" r:id="rId37"/>
    <p:sldId id="397" r:id="rId38"/>
    <p:sldId id="398" r:id="rId39"/>
    <p:sldId id="343" r:id="rId40"/>
    <p:sldId id="400" r:id="rId41"/>
    <p:sldId id="364" r:id="rId42"/>
    <p:sldId id="413" r:id="rId43"/>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charset="0"/>
        <a:ea typeface="ＭＳ Ｐゴシック" charset="-128"/>
        <a:cs typeface="+mn-cs"/>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clrMode="bw"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4308"/>
    <a:srgbClr val="4F6231"/>
    <a:srgbClr val="339933"/>
    <a:srgbClr val="F99605"/>
    <a:srgbClr val="EEB500"/>
    <a:srgbClr val="F8FD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265" autoAdjust="0"/>
    <p:restoredTop sz="95477" autoAdjust="0"/>
  </p:normalViewPr>
  <p:slideViewPr>
    <p:cSldViewPr>
      <p:cViewPr>
        <p:scale>
          <a:sx n="147" d="100"/>
          <a:sy n="147" d="100"/>
        </p:scale>
        <p:origin x="-1808" y="-80"/>
      </p:cViewPr>
      <p:guideLst>
        <p:guide orient="horz" pos="2160"/>
        <p:guide pos="2880"/>
      </p:guideLst>
    </p:cSldViewPr>
  </p:slideViewPr>
  <p:outlineViewPr>
    <p:cViewPr>
      <p:scale>
        <a:sx n="33" d="100"/>
        <a:sy n="33" d="100"/>
      </p:scale>
      <p:origin x="0" y="23160"/>
    </p:cViewPr>
  </p:outlineViewPr>
  <p:notesTextViewPr>
    <p:cViewPr>
      <p:scale>
        <a:sx n="100" d="100"/>
        <a:sy n="100" d="100"/>
      </p:scale>
      <p:origin x="0" y="0"/>
    </p:cViewPr>
  </p:notesTextViewPr>
  <p:sorterViewPr>
    <p:cViewPr>
      <p:scale>
        <a:sx n="85" d="100"/>
        <a:sy n="85" d="100"/>
      </p:scale>
      <p:origin x="0" y="0"/>
    </p:cViewPr>
  </p:sorterViewPr>
  <p:notesViewPr>
    <p:cSldViewPr>
      <p:cViewPr varScale="1">
        <p:scale>
          <a:sx n="63" d="100"/>
          <a:sy n="63" d="100"/>
        </p:scale>
        <p:origin x="-2268" y="-102"/>
      </p:cViewPr>
      <p:guideLst>
        <p:guide orient="horz" pos="3024"/>
        <p:guide pos="2304"/>
      </p:guideLst>
    </p:cSldViewPr>
  </p:notes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printerSettings" Target="printerSettings/printerSettings1.bin"/><Relationship Id="rId47" Type="http://schemas.openxmlformats.org/officeDocument/2006/relationships/presProps" Target="presProps.xml"/><Relationship Id="rId48" Type="http://schemas.openxmlformats.org/officeDocument/2006/relationships/viewProps" Target="viewProps.xml"/><Relationship Id="rId49" Type="http://schemas.openxmlformats.org/officeDocument/2006/relationships/theme" Target="theme/theme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notesMaster" Target="notesMasters/notesMaster1.xml"/><Relationship Id="rId4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ea typeface="+mn-ea"/>
                <a:cs typeface="+mn-cs"/>
              </a:defRPr>
            </a:lvl1pPr>
          </a:lstStyle>
          <a:p>
            <a:pPr>
              <a:defRPr/>
            </a:pPr>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wrap="square" lIns="96661" tIns="48331" rIns="96661" bIns="48331" numCol="1" anchor="t" anchorCtr="0" compatLnSpc="1">
            <a:prstTxWarp prst="textNoShape">
              <a:avLst/>
            </a:prstTxWarp>
          </a:bodyPr>
          <a:lstStyle>
            <a:lvl1pPr algn="r">
              <a:defRPr sz="1300"/>
            </a:lvl1pPr>
          </a:lstStyle>
          <a:p>
            <a:fld id="{3CB2A297-DBCF-4821-BDAF-F4174B870E12}" type="datetime1">
              <a:rPr lang="en-US"/>
              <a:pPr/>
              <a:t>19/06/15</a:t>
            </a:fld>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61" tIns="48331" rIns="96661" bIns="48331" rtlCol="0" anchor="b"/>
          <a:lstStyle>
            <a:lvl1pPr algn="l">
              <a:defRPr sz="1300">
                <a:ea typeface="+mn-ea"/>
                <a:cs typeface="+mn-cs"/>
              </a:defRPr>
            </a:lvl1pPr>
          </a:lstStyle>
          <a:p>
            <a:pPr>
              <a:defRPr/>
            </a:pPr>
            <a:endParaRPr 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wrap="square" lIns="96661" tIns="48331" rIns="96661" bIns="48331" numCol="1" anchor="b" anchorCtr="0" compatLnSpc="1">
            <a:prstTxWarp prst="textNoShape">
              <a:avLst/>
            </a:prstTxWarp>
          </a:bodyPr>
          <a:lstStyle>
            <a:lvl1pPr algn="r">
              <a:defRPr sz="1300"/>
            </a:lvl1pPr>
          </a:lstStyle>
          <a:p>
            <a:fld id="{0998AAEE-A346-4AF4-80DC-DDD23EA4903F}" type="slidenum">
              <a:rPr lang="en-US"/>
              <a:pPr/>
              <a:t>‹#›</a:t>
            </a:fld>
            <a:endParaRPr lang="en-US"/>
          </a:p>
        </p:txBody>
      </p:sp>
    </p:spTree>
    <p:extLst>
      <p:ext uri="{BB962C8B-B14F-4D97-AF65-F5344CB8AC3E}">
        <p14:creationId xmlns:p14="http://schemas.microsoft.com/office/powerpoint/2010/main" val="137870304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fontAlgn="auto">
              <a:spcBef>
                <a:spcPts val="0"/>
              </a:spcBef>
              <a:spcAft>
                <a:spcPts val="0"/>
              </a:spcAft>
              <a:defRPr sz="1300">
                <a:latin typeface="+mn-lt"/>
                <a:ea typeface="+mn-ea"/>
                <a:cs typeface="+mn-cs"/>
              </a:defRPr>
            </a:lvl1pPr>
          </a:lstStyle>
          <a:p>
            <a:pPr>
              <a:defRPr/>
            </a:pPr>
            <a:endParaRPr lang="en-GB"/>
          </a:p>
        </p:txBody>
      </p:sp>
      <p:sp>
        <p:nvSpPr>
          <p:cNvPr id="3" name="Date Placeholder 2"/>
          <p:cNvSpPr>
            <a:spLocks noGrp="1"/>
          </p:cNvSpPr>
          <p:nvPr>
            <p:ph type="dt" idx="1"/>
          </p:nvPr>
        </p:nvSpPr>
        <p:spPr>
          <a:xfrm>
            <a:off x="4143587" y="0"/>
            <a:ext cx="3169920" cy="480060"/>
          </a:xfrm>
          <a:prstGeom prst="rect">
            <a:avLst/>
          </a:prstGeom>
        </p:spPr>
        <p:txBody>
          <a:bodyPr vert="horz" wrap="square" lIns="96661" tIns="48331" rIns="96661" bIns="48331" numCol="1" anchor="t" anchorCtr="0" compatLnSpc="1">
            <a:prstTxWarp prst="textNoShape">
              <a:avLst/>
            </a:prstTxWarp>
          </a:bodyPr>
          <a:lstStyle>
            <a:lvl1pPr algn="r">
              <a:defRPr sz="1300">
                <a:latin typeface="Calibri" charset="0"/>
              </a:defRPr>
            </a:lvl1pPr>
          </a:lstStyle>
          <a:p>
            <a:fld id="{FA198CFD-5F51-44F1-AAFF-A5FF6D9AFDA5}" type="datetime1">
              <a:rPr lang="en-US"/>
              <a:pPr/>
              <a:t>19/06/15</a:t>
            </a:fld>
            <a:endParaRPr lang="en-GB"/>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GB" noProof="0"/>
          </a:p>
        </p:txBody>
      </p:sp>
      <p:sp>
        <p:nvSpPr>
          <p:cNvPr id="5" name="Notes Placeholder 4"/>
          <p:cNvSpPr>
            <a:spLocks noGrp="1"/>
          </p:cNvSpPr>
          <p:nvPr>
            <p:ph type="body" sz="quarter" idx="3"/>
          </p:nvPr>
        </p:nvSpPr>
        <p:spPr>
          <a:xfrm>
            <a:off x="731520" y="4560570"/>
            <a:ext cx="5852160" cy="4320540"/>
          </a:xfrm>
          <a:prstGeom prst="rect">
            <a:avLst/>
          </a:prstGeom>
        </p:spPr>
        <p:txBody>
          <a:bodyPr vert="horz" wrap="square" lIns="96661" tIns="48331" rIns="96661" bIns="48331"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fontAlgn="auto">
              <a:spcBef>
                <a:spcPts val="0"/>
              </a:spcBef>
              <a:spcAft>
                <a:spcPts val="0"/>
              </a:spcAft>
              <a:defRPr sz="1300">
                <a:latin typeface="+mn-lt"/>
                <a:ea typeface="+mn-ea"/>
                <a:cs typeface="+mn-cs"/>
              </a:defRPr>
            </a:lvl1pPr>
          </a:lstStyle>
          <a:p>
            <a:pPr>
              <a:defRPr/>
            </a:pPr>
            <a:endParaRPr lang="en-GB"/>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wrap="square" lIns="96661" tIns="48331" rIns="96661" bIns="48331" numCol="1" anchor="b" anchorCtr="0" compatLnSpc="1">
            <a:prstTxWarp prst="textNoShape">
              <a:avLst/>
            </a:prstTxWarp>
          </a:bodyPr>
          <a:lstStyle>
            <a:lvl1pPr algn="r">
              <a:defRPr sz="1300">
                <a:latin typeface="Calibri" charset="0"/>
              </a:defRPr>
            </a:lvl1pPr>
          </a:lstStyle>
          <a:p>
            <a:fld id="{9C7A05E5-52BE-49F9-AD55-D0408790138D}" type="slidenum">
              <a:rPr lang="en-GB"/>
              <a:pPr/>
              <a:t>‹#›</a:t>
            </a:fld>
            <a:endParaRPr lang="en-GB"/>
          </a:p>
        </p:txBody>
      </p:sp>
    </p:spTree>
    <p:extLst>
      <p:ext uri="{BB962C8B-B14F-4D97-AF65-F5344CB8AC3E}">
        <p14:creationId xmlns:p14="http://schemas.microsoft.com/office/powerpoint/2010/main" val="3845072333"/>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charset="0"/>
                <a:ea typeface="ＭＳ Ｐゴシック" charset="0"/>
              </a:defRPr>
            </a:lvl1pPr>
            <a:lvl2pPr marL="785372" indent="-302066">
              <a:defRPr>
                <a:solidFill>
                  <a:schemeClr val="tx1"/>
                </a:solidFill>
                <a:latin typeface="Tahoma" charset="0"/>
                <a:ea typeface="ＭＳ Ｐゴシック" charset="0"/>
              </a:defRPr>
            </a:lvl2pPr>
            <a:lvl3pPr marL="1208265" indent="-241653">
              <a:defRPr>
                <a:solidFill>
                  <a:schemeClr val="tx1"/>
                </a:solidFill>
                <a:latin typeface="Tahoma" charset="0"/>
                <a:ea typeface="ＭＳ Ｐゴシック" charset="0"/>
              </a:defRPr>
            </a:lvl3pPr>
            <a:lvl4pPr marL="1691571" indent="-241653">
              <a:defRPr>
                <a:solidFill>
                  <a:schemeClr val="tx1"/>
                </a:solidFill>
                <a:latin typeface="Tahoma" charset="0"/>
                <a:ea typeface="ＭＳ Ｐゴシック" charset="0"/>
              </a:defRPr>
            </a:lvl4pPr>
            <a:lvl5pPr marL="2174878" indent="-241653">
              <a:defRPr>
                <a:solidFill>
                  <a:schemeClr val="tx1"/>
                </a:solidFill>
                <a:latin typeface="Tahoma" charset="0"/>
                <a:ea typeface="ＭＳ Ｐゴシック" charset="0"/>
              </a:defRPr>
            </a:lvl5pPr>
            <a:lvl6pPr marL="2658184" indent="-241653" eaLnBrk="0" fontAlgn="base" hangingPunct="0">
              <a:spcBef>
                <a:spcPct val="0"/>
              </a:spcBef>
              <a:spcAft>
                <a:spcPct val="0"/>
              </a:spcAft>
              <a:defRPr>
                <a:solidFill>
                  <a:schemeClr val="tx1"/>
                </a:solidFill>
                <a:latin typeface="Tahoma" charset="0"/>
                <a:ea typeface="ＭＳ Ｐゴシック" charset="0"/>
              </a:defRPr>
            </a:lvl6pPr>
            <a:lvl7pPr marL="3141490" indent="-241653" eaLnBrk="0" fontAlgn="base" hangingPunct="0">
              <a:spcBef>
                <a:spcPct val="0"/>
              </a:spcBef>
              <a:spcAft>
                <a:spcPct val="0"/>
              </a:spcAft>
              <a:defRPr>
                <a:solidFill>
                  <a:schemeClr val="tx1"/>
                </a:solidFill>
                <a:latin typeface="Tahoma" charset="0"/>
                <a:ea typeface="ＭＳ Ｐゴシック" charset="0"/>
              </a:defRPr>
            </a:lvl7pPr>
            <a:lvl8pPr marL="3624796" indent="-241653" eaLnBrk="0" fontAlgn="base" hangingPunct="0">
              <a:spcBef>
                <a:spcPct val="0"/>
              </a:spcBef>
              <a:spcAft>
                <a:spcPct val="0"/>
              </a:spcAft>
              <a:defRPr>
                <a:solidFill>
                  <a:schemeClr val="tx1"/>
                </a:solidFill>
                <a:latin typeface="Tahoma" charset="0"/>
                <a:ea typeface="ＭＳ Ｐゴシック" charset="0"/>
              </a:defRPr>
            </a:lvl8pPr>
            <a:lvl9pPr marL="4108102" indent="-241653" eaLnBrk="0" fontAlgn="base" hangingPunct="0">
              <a:spcBef>
                <a:spcPct val="0"/>
              </a:spcBef>
              <a:spcAft>
                <a:spcPct val="0"/>
              </a:spcAft>
              <a:defRPr>
                <a:solidFill>
                  <a:schemeClr val="tx1"/>
                </a:solidFill>
                <a:latin typeface="Tahoma" charset="0"/>
                <a:ea typeface="ＭＳ Ｐゴシック" charset="0"/>
              </a:defRPr>
            </a:lvl9pPr>
          </a:lstStyle>
          <a:p>
            <a:fld id="{55C27ECD-BB8C-8646-AC9A-05D505CFD054}" type="slidenum">
              <a:rPr lang="en-US"/>
              <a:pPr/>
              <a:t>7</a:t>
            </a:fld>
            <a:endParaRPr lang="en-US"/>
          </a:p>
        </p:txBody>
      </p:sp>
      <p:sp>
        <p:nvSpPr>
          <p:cNvPr id="2457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4580" name="Rectangle 3"/>
          <p:cNvSpPr>
            <a:spLocks noGrp="1" noChangeArrowheads="1"/>
          </p:cNvSpPr>
          <p:nvPr>
            <p:ph type="body" idx="1"/>
          </p:nvPr>
        </p:nvSpPr>
        <p:spPr bwMode="auto">
          <a:xfrm>
            <a:off x="731520" y="4560570"/>
            <a:ext cx="5852160" cy="44005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80000"/>
              </a:lnSpc>
              <a:spcBef>
                <a:spcPct val="0"/>
              </a:spcBef>
            </a:pPr>
            <a:r>
              <a:rPr lang="en-US" sz="1100">
                <a:latin typeface="Calibri" charset="0"/>
              </a:rPr>
              <a:t>Study design begins with the unit of observation.  The unit of observation can be individuals or it can be groups.  Measurements made on individuals can be expressed as grouped summaries, usually the mean or median value of a measurement. For example, individual BP measurements on all participants at baseline in a cohort could be presented as the mean BP.  Or, the incidence of new cases of hypertension in the cohort, assessed at the individual level, can be presented as a summary rate or risk.  </a:t>
            </a:r>
          </a:p>
          <a:p>
            <a:pPr eaLnBrk="1" hangingPunct="1">
              <a:lnSpc>
                <a:spcPct val="80000"/>
              </a:lnSpc>
              <a:spcBef>
                <a:spcPct val="0"/>
              </a:spcBef>
            </a:pPr>
            <a:endParaRPr lang="en-US" sz="1100">
              <a:latin typeface="Calibri" charset="0"/>
            </a:endParaRPr>
          </a:p>
          <a:p>
            <a:pPr eaLnBrk="1" hangingPunct="1">
              <a:lnSpc>
                <a:spcPct val="80000"/>
              </a:lnSpc>
              <a:spcBef>
                <a:spcPct val="0"/>
              </a:spcBef>
            </a:pPr>
            <a:r>
              <a:rPr lang="en-US" sz="1100">
                <a:latin typeface="Calibri" charset="0"/>
              </a:rPr>
              <a:t>In contrast, in ecologic studies, the unit of observations and analysis is a group.  This approach may be used in situations where an exposure can be measured at the group level but would be difficult to measure at the individual level.  For example, air temperature, water supply, etc.  Any set of measurements on individuals can be converted to a group measure by taking the mean, etc., but group means cannot be converted meaningfully to individual measurements since each person will get the same value.</a:t>
            </a:r>
          </a:p>
          <a:p>
            <a:pPr eaLnBrk="1" hangingPunct="1">
              <a:lnSpc>
                <a:spcPct val="80000"/>
              </a:lnSpc>
              <a:spcBef>
                <a:spcPct val="0"/>
              </a:spcBef>
            </a:pPr>
            <a:endParaRPr lang="en-US" sz="1100">
              <a:latin typeface="Calibri" charset="0"/>
            </a:endParaRPr>
          </a:p>
          <a:p>
            <a:pPr eaLnBrk="1" hangingPunct="1">
              <a:lnSpc>
                <a:spcPct val="80000"/>
              </a:lnSpc>
              <a:spcBef>
                <a:spcPct val="0"/>
              </a:spcBef>
            </a:pPr>
            <a:r>
              <a:rPr lang="en-US" sz="1100">
                <a:latin typeface="Calibri" charset="0"/>
              </a:rPr>
              <a:t>Individual measurements are the gold standard, but ecological studies, the common name for studies that use group measurements, have a role.  Associations observed between group variables have often led to individual level research.  Some types of data are only available at the group level.  Some variables only apply to geographic areas; for example, air quality.</a:t>
            </a:r>
          </a:p>
          <a:p>
            <a:pPr eaLnBrk="1" hangingPunct="1">
              <a:lnSpc>
                <a:spcPct val="80000"/>
              </a:lnSpc>
              <a:spcBef>
                <a:spcPct val="0"/>
              </a:spcBef>
            </a:pPr>
            <a:endParaRPr lang="en-US" sz="1100">
              <a:latin typeface="Calibri" charset="0"/>
            </a:endParaRPr>
          </a:p>
          <a:p>
            <a:pPr eaLnBrk="1" hangingPunct="1">
              <a:lnSpc>
                <a:spcPct val="80000"/>
              </a:lnSpc>
              <a:spcBef>
                <a:spcPct val="0"/>
              </a:spcBef>
            </a:pPr>
            <a:r>
              <a:rPr lang="en-US" sz="1100">
                <a:latin typeface="Calibri" charset="0"/>
              </a:rPr>
              <a:t>The danger in looking at associations between variables at the group level is that the association may not hold at the individual level.  This is known as the </a:t>
            </a:r>
            <a:r>
              <a:rPr lang="ja-JP" altLang="en-US" sz="1100">
                <a:latin typeface="Calibri" charset="0"/>
              </a:rPr>
              <a:t>“</a:t>
            </a:r>
            <a:r>
              <a:rPr lang="en-US" sz="1100">
                <a:latin typeface="Calibri" charset="0"/>
              </a:rPr>
              <a:t>ecological fallacy.</a:t>
            </a:r>
            <a:r>
              <a:rPr lang="ja-JP" altLang="en-US" sz="1100">
                <a:latin typeface="Calibri" charset="0"/>
              </a:rPr>
              <a:t>”</a:t>
            </a:r>
            <a:r>
              <a:rPr lang="en-US" sz="1100">
                <a:latin typeface="Calibri" charset="0"/>
              </a:rPr>
              <a:t>  The text book gives an example (p.20) of 3 groups with different income and percent traffic accidents showing a positive association between income and accidents at the group level, but inspection of individual data shows that it is actually the reverse, a negative association between income and accidents. There are at least two potential explanations for this.  One, we don</a:t>
            </a:r>
            <a:r>
              <a:rPr lang="ja-JP" altLang="en-US" sz="1100">
                <a:latin typeface="Calibri" charset="0"/>
              </a:rPr>
              <a:t>’</a:t>
            </a:r>
            <a:r>
              <a:rPr lang="en-US" sz="1100">
                <a:latin typeface="Calibri" charset="0"/>
              </a:rPr>
              <a:t>t know from the group-level data that the same persons with highest income are actually having more accidents.  Two, the group level comparison does not deal with potential confounding factors.  Confounding is a topic we will discuss extensively at the end of the course.  We won</a:t>
            </a:r>
            <a:r>
              <a:rPr lang="ja-JP" altLang="en-US" sz="1100">
                <a:latin typeface="Calibri" charset="0"/>
              </a:rPr>
              <a:t>’</a:t>
            </a:r>
            <a:r>
              <a:rPr lang="en-US" sz="1100">
                <a:latin typeface="Calibri" charset="0"/>
              </a:rPr>
              <a:t>t say anything more about ecological designs today but we let you get some experience with this in one of the homework problems for this week. </a:t>
            </a:r>
          </a:p>
          <a:p>
            <a:pPr eaLnBrk="1" hangingPunct="1">
              <a:lnSpc>
                <a:spcPct val="80000"/>
              </a:lnSpc>
              <a:spcBef>
                <a:spcPct val="0"/>
              </a:spcBef>
            </a:pPr>
            <a:endParaRPr lang="en-US" sz="1100">
              <a:latin typeface="Calibri" charset="0"/>
            </a:endParaRPr>
          </a:p>
          <a:p>
            <a:pPr eaLnBrk="1" hangingPunct="1">
              <a:lnSpc>
                <a:spcPct val="80000"/>
              </a:lnSpc>
              <a:spcBef>
                <a:spcPct val="0"/>
              </a:spcBef>
            </a:pPr>
            <a:r>
              <a:rPr lang="en-US" sz="1100">
                <a:latin typeface="Calibri" charset="0"/>
              </a:rPr>
              <a:t>Individual level studies may also be experimental.</a:t>
            </a:r>
          </a:p>
          <a:p>
            <a:pPr eaLnBrk="1" hangingPunct="1">
              <a:lnSpc>
                <a:spcPct val="80000"/>
              </a:lnSpc>
              <a:spcBef>
                <a:spcPct val="0"/>
              </a:spcBef>
            </a:pPr>
            <a:endParaRPr lang="en-US" sz="1100">
              <a:latin typeface="Calibri"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a:lnSpc>
                <a:spcPct val="80000"/>
              </a:lnSpc>
            </a:pPr>
            <a:r>
              <a:rPr lang="en-US" dirty="0" smtClean="0"/>
              <a:t>10 </a:t>
            </a:r>
            <a:r>
              <a:rPr lang="en-US" dirty="0" smtClean="0">
                <a:solidFill>
                  <a:srgbClr val="4F6228"/>
                </a:solidFill>
                <a:latin typeface="Candara" charset="0"/>
              </a:rPr>
              <a:t>Research aim the most important part of a proposal</a:t>
            </a:r>
          </a:p>
          <a:p>
            <a:pPr>
              <a:lnSpc>
                <a:spcPct val="80000"/>
              </a:lnSpc>
            </a:pPr>
            <a:r>
              <a:rPr lang="en-US" dirty="0" smtClean="0">
                <a:solidFill>
                  <a:srgbClr val="4F6228"/>
                </a:solidFill>
                <a:latin typeface="Candara" charset="0"/>
              </a:rPr>
              <a:t>Should clearly define the specific research question(s)</a:t>
            </a:r>
          </a:p>
          <a:p>
            <a:pPr>
              <a:lnSpc>
                <a:spcPct val="80000"/>
              </a:lnSpc>
            </a:pPr>
            <a:endParaRPr lang="en-US" dirty="0" smtClean="0"/>
          </a:p>
          <a:p>
            <a:pPr>
              <a:lnSpc>
                <a:spcPct val="80000"/>
              </a:lnSpc>
            </a:pPr>
            <a:r>
              <a:rPr lang="en-US" dirty="0" smtClean="0"/>
              <a:t>9 </a:t>
            </a:r>
            <a:r>
              <a:rPr lang="en-US" dirty="0" smtClean="0">
                <a:solidFill>
                  <a:srgbClr val="4F6228"/>
                </a:solidFill>
                <a:latin typeface="Candara" charset="0"/>
              </a:rPr>
              <a:t>Accrual rate realistic</a:t>
            </a:r>
          </a:p>
          <a:p>
            <a:pPr>
              <a:lnSpc>
                <a:spcPct val="80000"/>
              </a:lnSpc>
            </a:pPr>
            <a:r>
              <a:rPr lang="en-US" dirty="0" smtClean="0">
                <a:solidFill>
                  <a:srgbClr val="4F6228"/>
                </a:solidFill>
                <a:latin typeface="Candara" charset="0"/>
              </a:rPr>
              <a:t>Groundwork, infrastructure in place</a:t>
            </a:r>
          </a:p>
          <a:p>
            <a:pPr lvl="1">
              <a:lnSpc>
                <a:spcPct val="80000"/>
              </a:lnSpc>
              <a:buFont typeface="Wingdings" charset="2"/>
              <a:buChar char="§"/>
            </a:pPr>
            <a:r>
              <a:rPr lang="en-US" dirty="0" smtClean="0">
                <a:latin typeface="Candara" charset="0"/>
              </a:rPr>
              <a:t>Importance of preliminary data</a:t>
            </a:r>
          </a:p>
          <a:p>
            <a:pPr>
              <a:lnSpc>
                <a:spcPct val="80000"/>
              </a:lnSpc>
            </a:pPr>
            <a:r>
              <a:rPr lang="en-US" dirty="0" smtClean="0">
                <a:solidFill>
                  <a:srgbClr val="4F6228"/>
                </a:solidFill>
                <a:latin typeface="Candara" charset="0"/>
              </a:rPr>
              <a:t>Focused and specific aims  </a:t>
            </a:r>
          </a:p>
          <a:p>
            <a:pPr>
              <a:lnSpc>
                <a:spcPct val="80000"/>
              </a:lnSpc>
            </a:pPr>
            <a:r>
              <a:rPr lang="en-US" dirty="0" smtClean="0">
                <a:solidFill>
                  <a:srgbClr val="4F6228"/>
                </a:solidFill>
                <a:latin typeface="Candara" charset="0"/>
              </a:rPr>
              <a:t>Reasonable timeline</a:t>
            </a:r>
          </a:p>
          <a:p>
            <a:pPr>
              <a:lnSpc>
                <a:spcPct val="80000"/>
              </a:lnSpc>
            </a:pPr>
            <a:endParaRPr lang="en-US" dirty="0" smtClean="0">
              <a:solidFill>
                <a:srgbClr val="4F6228"/>
              </a:solidFill>
              <a:latin typeface="Candara" charset="0"/>
            </a:endParaRPr>
          </a:p>
          <a:p>
            <a:pPr>
              <a:lnSpc>
                <a:spcPct val="80000"/>
              </a:lnSpc>
            </a:pPr>
            <a:r>
              <a:rPr lang="en-US" dirty="0" smtClean="0">
                <a:solidFill>
                  <a:srgbClr val="4F6228"/>
                </a:solidFill>
                <a:latin typeface="Candara" charset="0"/>
              </a:rPr>
              <a:t>8   Every grant has specifics regarding </a:t>
            </a:r>
          </a:p>
          <a:p>
            <a:pPr lvl="1">
              <a:lnSpc>
                <a:spcPct val="80000"/>
              </a:lnSpc>
              <a:buFont typeface="Wingdings" charset="2"/>
              <a:buChar char="§"/>
            </a:pPr>
            <a:r>
              <a:rPr lang="en-US" dirty="0" smtClean="0">
                <a:latin typeface="Candara" charset="0"/>
              </a:rPr>
              <a:t>Format</a:t>
            </a:r>
          </a:p>
          <a:p>
            <a:pPr lvl="1">
              <a:lnSpc>
                <a:spcPct val="80000"/>
              </a:lnSpc>
              <a:buFont typeface="Wingdings" charset="2"/>
              <a:buChar char="§"/>
            </a:pPr>
            <a:r>
              <a:rPr lang="en-US" dirty="0" smtClean="0">
                <a:latin typeface="Candara" charset="0"/>
              </a:rPr>
              <a:t>Necessary sections</a:t>
            </a:r>
          </a:p>
          <a:p>
            <a:pPr lvl="1">
              <a:lnSpc>
                <a:spcPct val="80000"/>
              </a:lnSpc>
              <a:buFont typeface="Wingdings" charset="2"/>
              <a:buChar char="§"/>
            </a:pPr>
            <a:r>
              <a:rPr lang="en-US" dirty="0" smtClean="0">
                <a:latin typeface="Candara" charset="0"/>
              </a:rPr>
              <a:t>Length</a:t>
            </a:r>
          </a:p>
          <a:p>
            <a:pPr>
              <a:lnSpc>
                <a:spcPct val="80000"/>
              </a:lnSpc>
            </a:pPr>
            <a:r>
              <a:rPr lang="en-US" dirty="0" smtClean="0">
                <a:solidFill>
                  <a:srgbClr val="4F6228"/>
                </a:solidFill>
                <a:latin typeface="Candara" charset="0"/>
              </a:rPr>
              <a:t>Goals of the RFA</a:t>
            </a:r>
          </a:p>
          <a:p>
            <a:pPr>
              <a:lnSpc>
                <a:spcPct val="80000"/>
              </a:lnSpc>
            </a:pPr>
            <a:endParaRPr lang="en-US" dirty="0" smtClean="0">
              <a:solidFill>
                <a:srgbClr val="4F6228"/>
              </a:solidFill>
              <a:latin typeface="Candara" charset="0"/>
            </a:endParaRPr>
          </a:p>
          <a:p>
            <a:pPr>
              <a:lnSpc>
                <a:spcPct val="80000"/>
              </a:lnSpc>
            </a:pPr>
            <a:r>
              <a:rPr lang="en-US" dirty="0" smtClean="0">
                <a:solidFill>
                  <a:srgbClr val="4F6228"/>
                </a:solidFill>
                <a:latin typeface="Candara" charset="0"/>
              </a:rPr>
              <a:t>6 Place the proposed research in the context of other work that has been done on the topic</a:t>
            </a:r>
          </a:p>
          <a:p>
            <a:pPr>
              <a:lnSpc>
                <a:spcPct val="80000"/>
              </a:lnSpc>
            </a:pPr>
            <a:r>
              <a:rPr lang="en-US" dirty="0" smtClean="0">
                <a:solidFill>
                  <a:srgbClr val="4F6228"/>
                </a:solidFill>
                <a:latin typeface="Candara" charset="0"/>
              </a:rPr>
              <a:t>Naturally connect current state of knowledge to the gap that the proposed research will fill</a:t>
            </a:r>
          </a:p>
          <a:p>
            <a:pPr lvl="1">
              <a:lnSpc>
                <a:spcPct val="80000"/>
              </a:lnSpc>
              <a:buFont typeface="Wingdings" charset="2"/>
              <a:buChar char="§"/>
            </a:pPr>
            <a:r>
              <a:rPr lang="en-US" dirty="0" smtClean="0">
                <a:latin typeface="Candara" charset="0"/>
              </a:rPr>
              <a:t>e.g., Extend known findings to new setting</a:t>
            </a:r>
          </a:p>
          <a:p>
            <a:pPr>
              <a:lnSpc>
                <a:spcPct val="80000"/>
              </a:lnSpc>
            </a:pPr>
            <a:r>
              <a:rPr lang="en-US" dirty="0" smtClean="0">
                <a:solidFill>
                  <a:srgbClr val="4F6228"/>
                </a:solidFill>
                <a:latin typeface="Candara" charset="0"/>
              </a:rPr>
              <a:t>End with “significance” – how the proposed work will contribute to the field </a:t>
            </a:r>
          </a:p>
          <a:p>
            <a:pPr>
              <a:lnSpc>
                <a:spcPct val="80000"/>
              </a:lnSpc>
            </a:pPr>
            <a:endParaRPr lang="en-US" dirty="0" smtClean="0"/>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500">
                <a:solidFill>
                  <a:schemeClr val="tx1"/>
                </a:solidFill>
                <a:latin typeface="Arial" charset="0"/>
                <a:ea typeface="ＭＳ Ｐゴシック" charset="-128"/>
              </a:defRPr>
            </a:lvl1pPr>
            <a:lvl2pPr marL="40097626" indent="-39614320" eaLnBrk="0" hangingPunct="0">
              <a:defRPr sz="2500">
                <a:solidFill>
                  <a:schemeClr val="tx1"/>
                </a:solidFill>
                <a:latin typeface="Arial" charset="0"/>
                <a:ea typeface="ＭＳ Ｐゴシック" charset="-128"/>
              </a:defRPr>
            </a:lvl2pPr>
            <a:lvl3pPr eaLnBrk="0" hangingPunct="0">
              <a:defRPr sz="2500">
                <a:solidFill>
                  <a:schemeClr val="tx1"/>
                </a:solidFill>
                <a:latin typeface="Arial" charset="0"/>
                <a:ea typeface="ＭＳ Ｐゴシック" charset="-128"/>
              </a:defRPr>
            </a:lvl3pPr>
            <a:lvl4pPr eaLnBrk="0" hangingPunct="0">
              <a:defRPr sz="2500">
                <a:solidFill>
                  <a:schemeClr val="tx1"/>
                </a:solidFill>
                <a:latin typeface="Arial" charset="0"/>
                <a:ea typeface="ＭＳ Ｐゴシック" charset="-128"/>
              </a:defRPr>
            </a:lvl4pPr>
            <a:lvl5pPr eaLnBrk="0" hangingPunct="0">
              <a:defRPr sz="2500">
                <a:solidFill>
                  <a:schemeClr val="tx1"/>
                </a:solidFill>
                <a:latin typeface="Arial" charset="0"/>
                <a:ea typeface="ＭＳ Ｐゴシック" charset="-128"/>
              </a:defRPr>
            </a:lvl5pPr>
            <a:lvl6pPr marL="483306" eaLnBrk="0" fontAlgn="base" hangingPunct="0">
              <a:spcBef>
                <a:spcPct val="0"/>
              </a:spcBef>
              <a:spcAft>
                <a:spcPct val="0"/>
              </a:spcAft>
              <a:defRPr sz="2500">
                <a:solidFill>
                  <a:schemeClr val="tx1"/>
                </a:solidFill>
                <a:latin typeface="Arial" charset="0"/>
                <a:ea typeface="ＭＳ Ｐゴシック" charset="-128"/>
              </a:defRPr>
            </a:lvl6pPr>
            <a:lvl7pPr marL="966612" eaLnBrk="0" fontAlgn="base" hangingPunct="0">
              <a:spcBef>
                <a:spcPct val="0"/>
              </a:spcBef>
              <a:spcAft>
                <a:spcPct val="0"/>
              </a:spcAft>
              <a:defRPr sz="2500">
                <a:solidFill>
                  <a:schemeClr val="tx1"/>
                </a:solidFill>
                <a:latin typeface="Arial" charset="0"/>
                <a:ea typeface="ＭＳ Ｐゴシック" charset="-128"/>
              </a:defRPr>
            </a:lvl7pPr>
            <a:lvl8pPr marL="1449918" eaLnBrk="0" fontAlgn="base" hangingPunct="0">
              <a:spcBef>
                <a:spcPct val="0"/>
              </a:spcBef>
              <a:spcAft>
                <a:spcPct val="0"/>
              </a:spcAft>
              <a:defRPr sz="2500">
                <a:solidFill>
                  <a:schemeClr val="tx1"/>
                </a:solidFill>
                <a:latin typeface="Arial" charset="0"/>
                <a:ea typeface="ＭＳ Ｐゴシック" charset="-128"/>
              </a:defRPr>
            </a:lvl8pPr>
            <a:lvl9pPr marL="1933224" eaLnBrk="0" fontAlgn="base" hangingPunct="0">
              <a:spcBef>
                <a:spcPct val="0"/>
              </a:spcBef>
              <a:spcAft>
                <a:spcPct val="0"/>
              </a:spcAft>
              <a:defRPr sz="2500">
                <a:solidFill>
                  <a:schemeClr val="tx1"/>
                </a:solidFill>
                <a:latin typeface="Arial" charset="0"/>
                <a:ea typeface="ＭＳ Ｐゴシック" charset="-128"/>
              </a:defRPr>
            </a:lvl9pPr>
          </a:lstStyle>
          <a:p>
            <a:pPr eaLnBrk="1" hangingPunct="1"/>
            <a:fld id="{51DDB148-9EC1-43D2-8EA0-7F7C51A5D1A0}" type="slidenum">
              <a:rPr lang="en-GB" sz="1300">
                <a:latin typeface="Calibri" charset="0"/>
              </a:rPr>
              <a:pPr eaLnBrk="1" hangingPunct="1"/>
              <a:t>19</a:t>
            </a:fld>
            <a:endParaRPr lang="en-GB" sz="1300" dirty="0">
              <a:latin typeface="Calibri"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a:lnSpc>
                <a:spcPct val="90000"/>
              </a:lnSpc>
            </a:pPr>
            <a:r>
              <a:rPr lang="en-US" dirty="0" smtClean="0"/>
              <a:t>5 Appropriate interpretation of nutritional biomarkers</a:t>
            </a:r>
          </a:p>
          <a:p>
            <a:pPr>
              <a:lnSpc>
                <a:spcPct val="90000"/>
              </a:lnSpc>
            </a:pPr>
            <a:r>
              <a:rPr lang="en-US" dirty="0" smtClean="0"/>
              <a:t>Appropriate study design</a:t>
            </a:r>
          </a:p>
          <a:p>
            <a:pPr>
              <a:lnSpc>
                <a:spcPct val="90000"/>
              </a:lnSpc>
            </a:pPr>
            <a:r>
              <a:rPr lang="en-US" dirty="0" smtClean="0"/>
              <a:t>Analytic approach </a:t>
            </a:r>
          </a:p>
          <a:p>
            <a:pPr>
              <a:lnSpc>
                <a:spcPct val="90000"/>
              </a:lnSpc>
            </a:pPr>
            <a:endParaRPr lang="en-US" dirty="0" smtClean="0"/>
          </a:p>
          <a:p>
            <a:pPr>
              <a:lnSpc>
                <a:spcPct val="90000"/>
              </a:lnSpc>
            </a:pPr>
            <a:r>
              <a:rPr lang="en-US" dirty="0" smtClean="0"/>
              <a:t>4</a:t>
            </a:r>
            <a:r>
              <a:rPr lang="en-US" dirty="0" smtClean="0">
                <a:solidFill>
                  <a:srgbClr val="4F6228"/>
                </a:solidFill>
                <a:latin typeface="Candara" charset="0"/>
              </a:rPr>
              <a:t> A proposal without any statistical power statements may be unfavorably reviewed</a:t>
            </a:r>
          </a:p>
          <a:p>
            <a:pPr>
              <a:lnSpc>
                <a:spcPct val="90000"/>
              </a:lnSpc>
            </a:pPr>
            <a:endParaRPr lang="en-US" dirty="0" smtClean="0">
              <a:solidFill>
                <a:srgbClr val="4F6228"/>
              </a:solidFill>
              <a:latin typeface="Candara" charset="0"/>
            </a:endParaRPr>
          </a:p>
          <a:p>
            <a:pPr>
              <a:lnSpc>
                <a:spcPct val="90000"/>
              </a:lnSpc>
            </a:pPr>
            <a:r>
              <a:rPr lang="en-US" dirty="0" smtClean="0">
                <a:solidFill>
                  <a:srgbClr val="4F6228"/>
                </a:solidFill>
                <a:latin typeface="Candara" charset="0"/>
              </a:rPr>
              <a:t>3 </a:t>
            </a:r>
            <a:r>
              <a:rPr lang="en-US" dirty="0" smtClean="0"/>
              <a:t>Should match the scope of the proposal</a:t>
            </a:r>
          </a:p>
          <a:p>
            <a:pPr>
              <a:lnSpc>
                <a:spcPct val="90000"/>
              </a:lnSpc>
            </a:pPr>
            <a:r>
              <a:rPr lang="en-US" dirty="0" smtClean="0"/>
              <a:t>Are resources and personnel for data analyses included?</a:t>
            </a:r>
          </a:p>
          <a:p>
            <a:pPr>
              <a:lnSpc>
                <a:spcPct val="90000"/>
              </a:lnSpc>
            </a:pPr>
            <a:endParaRPr lang="en-US" dirty="0" smtClean="0"/>
          </a:p>
          <a:p>
            <a:pPr>
              <a:lnSpc>
                <a:spcPct val="90000"/>
              </a:lnSpc>
            </a:pPr>
            <a:r>
              <a:rPr lang="en-US" dirty="0" smtClean="0"/>
              <a:t>2 Internal consistency</a:t>
            </a:r>
          </a:p>
          <a:p>
            <a:pPr>
              <a:lnSpc>
                <a:spcPct val="90000"/>
              </a:lnSpc>
            </a:pPr>
            <a:r>
              <a:rPr lang="en-US" dirty="0" smtClean="0"/>
              <a:t>Logical organization</a:t>
            </a:r>
          </a:p>
          <a:p>
            <a:pPr>
              <a:lnSpc>
                <a:spcPct val="90000"/>
              </a:lnSpc>
            </a:pPr>
            <a:r>
              <a:rPr lang="en-US" dirty="0" smtClean="0"/>
              <a:t>Clarity and flow</a:t>
            </a:r>
          </a:p>
          <a:p>
            <a:pPr>
              <a:lnSpc>
                <a:spcPct val="90000"/>
              </a:lnSpc>
            </a:pPr>
            <a:r>
              <a:rPr lang="en-US" dirty="0" smtClean="0"/>
              <a:t>Updated references</a:t>
            </a:r>
          </a:p>
          <a:p>
            <a:pPr>
              <a:lnSpc>
                <a:spcPct val="90000"/>
              </a:lnSpc>
            </a:pPr>
            <a:r>
              <a:rPr lang="en-US" dirty="0" smtClean="0"/>
              <a:t>Multiple revisions</a:t>
            </a:r>
          </a:p>
          <a:p>
            <a:pPr>
              <a:lnSpc>
                <a:spcPct val="90000"/>
              </a:lnSpc>
            </a:pPr>
            <a:r>
              <a:rPr lang="en-US" dirty="0" smtClean="0"/>
              <a:t>Proofreading</a:t>
            </a:r>
          </a:p>
          <a:p>
            <a:pPr>
              <a:lnSpc>
                <a:spcPct val="90000"/>
              </a:lnSpc>
            </a:pPr>
            <a:endParaRPr lang="en-US" dirty="0" smtClean="0"/>
          </a:p>
          <a:p>
            <a:pPr>
              <a:lnSpc>
                <a:spcPct val="90000"/>
              </a:lnSpc>
            </a:pPr>
            <a:r>
              <a:rPr lang="en-US" dirty="0" smtClean="0"/>
              <a:t>1 Clear, specific aims which can be appropriately addressed with the procedures detailed in the methods</a:t>
            </a:r>
          </a:p>
          <a:p>
            <a:pPr>
              <a:lnSpc>
                <a:spcPct val="90000"/>
              </a:lnSpc>
            </a:pPr>
            <a:r>
              <a:rPr lang="en-US" dirty="0" smtClean="0"/>
              <a:t>Define and refine</a:t>
            </a:r>
          </a:p>
          <a:p>
            <a:pPr>
              <a:lnSpc>
                <a:spcPct val="90000"/>
              </a:lnSpc>
            </a:pPr>
            <a:endParaRPr lang="en-US" dirty="0" smtClean="0"/>
          </a:p>
          <a:p>
            <a:pPr>
              <a:lnSpc>
                <a:spcPct val="90000"/>
              </a:lnSpc>
            </a:pPr>
            <a:endParaRPr lang="en-US" dirty="0" smtClean="0">
              <a:solidFill>
                <a:srgbClr val="4F6228"/>
              </a:solidFill>
              <a:latin typeface="Candara" charset="0"/>
            </a:endParaRPr>
          </a:p>
          <a:p>
            <a:pPr>
              <a:lnSpc>
                <a:spcPct val="90000"/>
              </a:lnSpc>
            </a:pPr>
            <a:endParaRPr lang="en-US" dirty="0" smtClean="0"/>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500">
                <a:solidFill>
                  <a:schemeClr val="tx1"/>
                </a:solidFill>
                <a:latin typeface="Arial" charset="0"/>
                <a:ea typeface="ＭＳ Ｐゴシック" charset="-128"/>
              </a:defRPr>
            </a:lvl1pPr>
            <a:lvl2pPr marL="40097626" indent="-39614320" eaLnBrk="0" hangingPunct="0">
              <a:defRPr sz="2500">
                <a:solidFill>
                  <a:schemeClr val="tx1"/>
                </a:solidFill>
                <a:latin typeface="Arial" charset="0"/>
                <a:ea typeface="ＭＳ Ｐゴシック" charset="-128"/>
              </a:defRPr>
            </a:lvl2pPr>
            <a:lvl3pPr eaLnBrk="0" hangingPunct="0">
              <a:defRPr sz="2500">
                <a:solidFill>
                  <a:schemeClr val="tx1"/>
                </a:solidFill>
                <a:latin typeface="Arial" charset="0"/>
                <a:ea typeface="ＭＳ Ｐゴシック" charset="-128"/>
              </a:defRPr>
            </a:lvl3pPr>
            <a:lvl4pPr eaLnBrk="0" hangingPunct="0">
              <a:defRPr sz="2500">
                <a:solidFill>
                  <a:schemeClr val="tx1"/>
                </a:solidFill>
                <a:latin typeface="Arial" charset="0"/>
                <a:ea typeface="ＭＳ Ｐゴシック" charset="-128"/>
              </a:defRPr>
            </a:lvl4pPr>
            <a:lvl5pPr eaLnBrk="0" hangingPunct="0">
              <a:defRPr sz="2500">
                <a:solidFill>
                  <a:schemeClr val="tx1"/>
                </a:solidFill>
                <a:latin typeface="Arial" charset="0"/>
                <a:ea typeface="ＭＳ Ｐゴシック" charset="-128"/>
              </a:defRPr>
            </a:lvl5pPr>
            <a:lvl6pPr marL="483306" eaLnBrk="0" fontAlgn="base" hangingPunct="0">
              <a:spcBef>
                <a:spcPct val="0"/>
              </a:spcBef>
              <a:spcAft>
                <a:spcPct val="0"/>
              </a:spcAft>
              <a:defRPr sz="2500">
                <a:solidFill>
                  <a:schemeClr val="tx1"/>
                </a:solidFill>
                <a:latin typeface="Arial" charset="0"/>
                <a:ea typeface="ＭＳ Ｐゴシック" charset="-128"/>
              </a:defRPr>
            </a:lvl6pPr>
            <a:lvl7pPr marL="966612" eaLnBrk="0" fontAlgn="base" hangingPunct="0">
              <a:spcBef>
                <a:spcPct val="0"/>
              </a:spcBef>
              <a:spcAft>
                <a:spcPct val="0"/>
              </a:spcAft>
              <a:defRPr sz="2500">
                <a:solidFill>
                  <a:schemeClr val="tx1"/>
                </a:solidFill>
                <a:latin typeface="Arial" charset="0"/>
                <a:ea typeface="ＭＳ Ｐゴシック" charset="-128"/>
              </a:defRPr>
            </a:lvl7pPr>
            <a:lvl8pPr marL="1449918" eaLnBrk="0" fontAlgn="base" hangingPunct="0">
              <a:spcBef>
                <a:spcPct val="0"/>
              </a:spcBef>
              <a:spcAft>
                <a:spcPct val="0"/>
              </a:spcAft>
              <a:defRPr sz="2500">
                <a:solidFill>
                  <a:schemeClr val="tx1"/>
                </a:solidFill>
                <a:latin typeface="Arial" charset="0"/>
                <a:ea typeface="ＭＳ Ｐゴシック" charset="-128"/>
              </a:defRPr>
            </a:lvl8pPr>
            <a:lvl9pPr marL="1933224" eaLnBrk="0" fontAlgn="base" hangingPunct="0">
              <a:spcBef>
                <a:spcPct val="0"/>
              </a:spcBef>
              <a:spcAft>
                <a:spcPct val="0"/>
              </a:spcAft>
              <a:defRPr sz="2500">
                <a:solidFill>
                  <a:schemeClr val="tx1"/>
                </a:solidFill>
                <a:latin typeface="Arial" charset="0"/>
                <a:ea typeface="ＭＳ Ｐゴシック" charset="-128"/>
              </a:defRPr>
            </a:lvl9pPr>
          </a:lstStyle>
          <a:p>
            <a:pPr eaLnBrk="1" hangingPunct="1"/>
            <a:fld id="{3C336F56-B113-418E-9C29-9B37E30F2DB0}" type="slidenum">
              <a:rPr lang="en-GB" sz="1300">
                <a:latin typeface="Calibri" charset="0"/>
              </a:rPr>
              <a:pPr eaLnBrk="1" hangingPunct="1"/>
              <a:t>20</a:t>
            </a:fld>
            <a:endParaRPr lang="en-GB" sz="1300" dirty="0">
              <a:latin typeface="Calibri"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849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500">
                <a:solidFill>
                  <a:schemeClr val="tx1"/>
                </a:solidFill>
                <a:latin typeface="Arial" charset="0"/>
                <a:ea typeface="ＭＳ Ｐゴシック" charset="-128"/>
              </a:defRPr>
            </a:lvl1pPr>
            <a:lvl2pPr marL="40097626" indent="-39614320" eaLnBrk="0" hangingPunct="0">
              <a:defRPr sz="2500">
                <a:solidFill>
                  <a:schemeClr val="tx1"/>
                </a:solidFill>
                <a:latin typeface="Arial" charset="0"/>
                <a:ea typeface="ＭＳ Ｐゴシック" charset="-128"/>
              </a:defRPr>
            </a:lvl2pPr>
            <a:lvl3pPr eaLnBrk="0" hangingPunct="0">
              <a:defRPr sz="2500">
                <a:solidFill>
                  <a:schemeClr val="tx1"/>
                </a:solidFill>
                <a:latin typeface="Arial" charset="0"/>
                <a:ea typeface="ＭＳ Ｐゴシック" charset="-128"/>
              </a:defRPr>
            </a:lvl3pPr>
            <a:lvl4pPr eaLnBrk="0" hangingPunct="0">
              <a:defRPr sz="2500">
                <a:solidFill>
                  <a:schemeClr val="tx1"/>
                </a:solidFill>
                <a:latin typeface="Arial" charset="0"/>
                <a:ea typeface="ＭＳ Ｐゴシック" charset="-128"/>
              </a:defRPr>
            </a:lvl4pPr>
            <a:lvl5pPr eaLnBrk="0" hangingPunct="0">
              <a:defRPr sz="2500">
                <a:solidFill>
                  <a:schemeClr val="tx1"/>
                </a:solidFill>
                <a:latin typeface="Arial" charset="0"/>
                <a:ea typeface="ＭＳ Ｐゴシック" charset="-128"/>
              </a:defRPr>
            </a:lvl5pPr>
            <a:lvl6pPr marL="483306" eaLnBrk="0" fontAlgn="base" hangingPunct="0">
              <a:spcBef>
                <a:spcPct val="0"/>
              </a:spcBef>
              <a:spcAft>
                <a:spcPct val="0"/>
              </a:spcAft>
              <a:defRPr sz="2500">
                <a:solidFill>
                  <a:schemeClr val="tx1"/>
                </a:solidFill>
                <a:latin typeface="Arial" charset="0"/>
                <a:ea typeface="ＭＳ Ｐゴシック" charset="-128"/>
              </a:defRPr>
            </a:lvl6pPr>
            <a:lvl7pPr marL="966612" eaLnBrk="0" fontAlgn="base" hangingPunct="0">
              <a:spcBef>
                <a:spcPct val="0"/>
              </a:spcBef>
              <a:spcAft>
                <a:spcPct val="0"/>
              </a:spcAft>
              <a:defRPr sz="2500">
                <a:solidFill>
                  <a:schemeClr val="tx1"/>
                </a:solidFill>
                <a:latin typeface="Arial" charset="0"/>
                <a:ea typeface="ＭＳ Ｐゴシック" charset="-128"/>
              </a:defRPr>
            </a:lvl7pPr>
            <a:lvl8pPr marL="1449918" eaLnBrk="0" fontAlgn="base" hangingPunct="0">
              <a:spcBef>
                <a:spcPct val="0"/>
              </a:spcBef>
              <a:spcAft>
                <a:spcPct val="0"/>
              </a:spcAft>
              <a:defRPr sz="2500">
                <a:solidFill>
                  <a:schemeClr val="tx1"/>
                </a:solidFill>
                <a:latin typeface="Arial" charset="0"/>
                <a:ea typeface="ＭＳ Ｐゴシック" charset="-128"/>
              </a:defRPr>
            </a:lvl8pPr>
            <a:lvl9pPr marL="1933224" eaLnBrk="0" fontAlgn="base" hangingPunct="0">
              <a:spcBef>
                <a:spcPct val="0"/>
              </a:spcBef>
              <a:spcAft>
                <a:spcPct val="0"/>
              </a:spcAft>
              <a:defRPr sz="2500">
                <a:solidFill>
                  <a:schemeClr val="tx1"/>
                </a:solidFill>
                <a:latin typeface="Arial" charset="0"/>
                <a:ea typeface="ＭＳ Ｐゴシック" charset="-128"/>
              </a:defRPr>
            </a:lvl9pPr>
          </a:lstStyle>
          <a:p>
            <a:pPr eaLnBrk="1" hangingPunct="1"/>
            <a:fld id="{768DA67C-9F51-4329-B31C-4237070D92D7}" type="slidenum">
              <a:rPr lang="en-GB" sz="1300">
                <a:latin typeface="Calibri" charset="0"/>
              </a:rPr>
              <a:pPr eaLnBrk="1" hangingPunct="1"/>
              <a:t>36</a:t>
            </a:fld>
            <a:endParaRPr lang="en-GB" sz="1300" dirty="0">
              <a:latin typeface="Calibri"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849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500">
                <a:solidFill>
                  <a:schemeClr val="tx1"/>
                </a:solidFill>
                <a:latin typeface="Arial" charset="0"/>
                <a:ea typeface="ＭＳ Ｐゴシック" charset="-128"/>
              </a:defRPr>
            </a:lvl1pPr>
            <a:lvl2pPr marL="40097626" indent="-39614320" eaLnBrk="0" hangingPunct="0">
              <a:defRPr sz="2500">
                <a:solidFill>
                  <a:schemeClr val="tx1"/>
                </a:solidFill>
                <a:latin typeface="Arial" charset="0"/>
                <a:ea typeface="ＭＳ Ｐゴシック" charset="-128"/>
              </a:defRPr>
            </a:lvl2pPr>
            <a:lvl3pPr eaLnBrk="0" hangingPunct="0">
              <a:defRPr sz="2500">
                <a:solidFill>
                  <a:schemeClr val="tx1"/>
                </a:solidFill>
                <a:latin typeface="Arial" charset="0"/>
                <a:ea typeface="ＭＳ Ｐゴシック" charset="-128"/>
              </a:defRPr>
            </a:lvl3pPr>
            <a:lvl4pPr eaLnBrk="0" hangingPunct="0">
              <a:defRPr sz="2500">
                <a:solidFill>
                  <a:schemeClr val="tx1"/>
                </a:solidFill>
                <a:latin typeface="Arial" charset="0"/>
                <a:ea typeface="ＭＳ Ｐゴシック" charset="-128"/>
              </a:defRPr>
            </a:lvl4pPr>
            <a:lvl5pPr eaLnBrk="0" hangingPunct="0">
              <a:defRPr sz="2500">
                <a:solidFill>
                  <a:schemeClr val="tx1"/>
                </a:solidFill>
                <a:latin typeface="Arial" charset="0"/>
                <a:ea typeface="ＭＳ Ｐゴシック" charset="-128"/>
              </a:defRPr>
            </a:lvl5pPr>
            <a:lvl6pPr marL="483306" eaLnBrk="0" fontAlgn="base" hangingPunct="0">
              <a:spcBef>
                <a:spcPct val="0"/>
              </a:spcBef>
              <a:spcAft>
                <a:spcPct val="0"/>
              </a:spcAft>
              <a:defRPr sz="2500">
                <a:solidFill>
                  <a:schemeClr val="tx1"/>
                </a:solidFill>
                <a:latin typeface="Arial" charset="0"/>
                <a:ea typeface="ＭＳ Ｐゴシック" charset="-128"/>
              </a:defRPr>
            </a:lvl6pPr>
            <a:lvl7pPr marL="966612" eaLnBrk="0" fontAlgn="base" hangingPunct="0">
              <a:spcBef>
                <a:spcPct val="0"/>
              </a:spcBef>
              <a:spcAft>
                <a:spcPct val="0"/>
              </a:spcAft>
              <a:defRPr sz="2500">
                <a:solidFill>
                  <a:schemeClr val="tx1"/>
                </a:solidFill>
                <a:latin typeface="Arial" charset="0"/>
                <a:ea typeface="ＭＳ Ｐゴシック" charset="-128"/>
              </a:defRPr>
            </a:lvl7pPr>
            <a:lvl8pPr marL="1449918" eaLnBrk="0" fontAlgn="base" hangingPunct="0">
              <a:spcBef>
                <a:spcPct val="0"/>
              </a:spcBef>
              <a:spcAft>
                <a:spcPct val="0"/>
              </a:spcAft>
              <a:defRPr sz="2500">
                <a:solidFill>
                  <a:schemeClr val="tx1"/>
                </a:solidFill>
                <a:latin typeface="Arial" charset="0"/>
                <a:ea typeface="ＭＳ Ｐゴシック" charset="-128"/>
              </a:defRPr>
            </a:lvl8pPr>
            <a:lvl9pPr marL="1933224" eaLnBrk="0" fontAlgn="base" hangingPunct="0">
              <a:spcBef>
                <a:spcPct val="0"/>
              </a:spcBef>
              <a:spcAft>
                <a:spcPct val="0"/>
              </a:spcAft>
              <a:defRPr sz="2500">
                <a:solidFill>
                  <a:schemeClr val="tx1"/>
                </a:solidFill>
                <a:latin typeface="Arial" charset="0"/>
                <a:ea typeface="ＭＳ Ｐゴシック" charset="-128"/>
              </a:defRPr>
            </a:lvl9pPr>
          </a:lstStyle>
          <a:p>
            <a:pPr eaLnBrk="1" hangingPunct="1"/>
            <a:fld id="{768DA67C-9F51-4329-B31C-4237070D92D7}" type="slidenum">
              <a:rPr lang="en-GB" sz="1300">
                <a:latin typeface="Calibri" charset="0"/>
              </a:rPr>
              <a:pPr eaLnBrk="1" hangingPunct="1"/>
              <a:t>37</a:t>
            </a:fld>
            <a:endParaRPr lang="en-GB" sz="1300" dirty="0">
              <a:latin typeface="Calibri"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849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500">
                <a:solidFill>
                  <a:schemeClr val="tx1"/>
                </a:solidFill>
                <a:latin typeface="Arial" charset="0"/>
                <a:ea typeface="ＭＳ Ｐゴシック" charset="-128"/>
              </a:defRPr>
            </a:lvl1pPr>
            <a:lvl2pPr marL="40097626" indent="-39614320" eaLnBrk="0" hangingPunct="0">
              <a:defRPr sz="2500">
                <a:solidFill>
                  <a:schemeClr val="tx1"/>
                </a:solidFill>
                <a:latin typeface="Arial" charset="0"/>
                <a:ea typeface="ＭＳ Ｐゴシック" charset="-128"/>
              </a:defRPr>
            </a:lvl2pPr>
            <a:lvl3pPr eaLnBrk="0" hangingPunct="0">
              <a:defRPr sz="2500">
                <a:solidFill>
                  <a:schemeClr val="tx1"/>
                </a:solidFill>
                <a:latin typeface="Arial" charset="0"/>
                <a:ea typeface="ＭＳ Ｐゴシック" charset="-128"/>
              </a:defRPr>
            </a:lvl3pPr>
            <a:lvl4pPr eaLnBrk="0" hangingPunct="0">
              <a:defRPr sz="2500">
                <a:solidFill>
                  <a:schemeClr val="tx1"/>
                </a:solidFill>
                <a:latin typeface="Arial" charset="0"/>
                <a:ea typeface="ＭＳ Ｐゴシック" charset="-128"/>
              </a:defRPr>
            </a:lvl4pPr>
            <a:lvl5pPr eaLnBrk="0" hangingPunct="0">
              <a:defRPr sz="2500">
                <a:solidFill>
                  <a:schemeClr val="tx1"/>
                </a:solidFill>
                <a:latin typeface="Arial" charset="0"/>
                <a:ea typeface="ＭＳ Ｐゴシック" charset="-128"/>
              </a:defRPr>
            </a:lvl5pPr>
            <a:lvl6pPr marL="483306" eaLnBrk="0" fontAlgn="base" hangingPunct="0">
              <a:spcBef>
                <a:spcPct val="0"/>
              </a:spcBef>
              <a:spcAft>
                <a:spcPct val="0"/>
              </a:spcAft>
              <a:defRPr sz="2500">
                <a:solidFill>
                  <a:schemeClr val="tx1"/>
                </a:solidFill>
                <a:latin typeface="Arial" charset="0"/>
                <a:ea typeface="ＭＳ Ｐゴシック" charset="-128"/>
              </a:defRPr>
            </a:lvl6pPr>
            <a:lvl7pPr marL="966612" eaLnBrk="0" fontAlgn="base" hangingPunct="0">
              <a:spcBef>
                <a:spcPct val="0"/>
              </a:spcBef>
              <a:spcAft>
                <a:spcPct val="0"/>
              </a:spcAft>
              <a:defRPr sz="2500">
                <a:solidFill>
                  <a:schemeClr val="tx1"/>
                </a:solidFill>
                <a:latin typeface="Arial" charset="0"/>
                <a:ea typeface="ＭＳ Ｐゴシック" charset="-128"/>
              </a:defRPr>
            </a:lvl7pPr>
            <a:lvl8pPr marL="1449918" eaLnBrk="0" fontAlgn="base" hangingPunct="0">
              <a:spcBef>
                <a:spcPct val="0"/>
              </a:spcBef>
              <a:spcAft>
                <a:spcPct val="0"/>
              </a:spcAft>
              <a:defRPr sz="2500">
                <a:solidFill>
                  <a:schemeClr val="tx1"/>
                </a:solidFill>
                <a:latin typeface="Arial" charset="0"/>
                <a:ea typeface="ＭＳ Ｐゴシック" charset="-128"/>
              </a:defRPr>
            </a:lvl8pPr>
            <a:lvl9pPr marL="1933224" eaLnBrk="0" fontAlgn="base" hangingPunct="0">
              <a:spcBef>
                <a:spcPct val="0"/>
              </a:spcBef>
              <a:spcAft>
                <a:spcPct val="0"/>
              </a:spcAft>
              <a:defRPr sz="2500">
                <a:solidFill>
                  <a:schemeClr val="tx1"/>
                </a:solidFill>
                <a:latin typeface="Arial" charset="0"/>
                <a:ea typeface="ＭＳ Ｐゴシック" charset="-128"/>
              </a:defRPr>
            </a:lvl9pPr>
          </a:lstStyle>
          <a:p>
            <a:pPr eaLnBrk="1" hangingPunct="1"/>
            <a:fld id="{768DA67C-9F51-4329-B31C-4237070D92D7}" type="slidenum">
              <a:rPr lang="en-GB" sz="1300">
                <a:latin typeface="Calibri" charset="0"/>
              </a:rPr>
              <a:pPr eaLnBrk="1" hangingPunct="1"/>
              <a:t>38</a:t>
            </a:fld>
            <a:endParaRPr lang="en-GB" sz="1300" dirty="0">
              <a:latin typeface="Calibri"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extLst>
      <p:ext uri="{BB962C8B-B14F-4D97-AF65-F5344CB8AC3E}">
        <p14:creationId xmlns:p14="http://schemas.microsoft.com/office/powerpoint/2010/main" val="36092638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B1061E72-52EB-8947-BC45-20CCA09FA32C}" type="datetimeFigureOut">
              <a:rPr lang="en-US" smtClean="0"/>
              <a:t>19/06/15</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80939B2-5010-6046-BA49-6B7C17CC2C18}" type="slidenum">
              <a:rPr lang="en-US" smtClean="0"/>
              <a:t>‹#›</a:t>
            </a:fld>
            <a:endParaRPr lang="en-US"/>
          </a:p>
        </p:txBody>
      </p:sp>
    </p:spTree>
    <p:extLst>
      <p:ext uri="{BB962C8B-B14F-4D97-AF65-F5344CB8AC3E}">
        <p14:creationId xmlns:p14="http://schemas.microsoft.com/office/powerpoint/2010/main" val="9957675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and Content 2">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3000">
                <a:solidFill>
                  <a:srgbClr val="000000"/>
                </a:solidFill>
              </a:defRPr>
            </a:lvl1pPr>
            <a:lvl2pPr>
              <a:buFont typeface="Wingdings" pitchFamily="2" charset="2"/>
              <a:buChar char="§"/>
              <a:defRPr>
                <a:solidFill>
                  <a:srgbClr val="000000"/>
                </a:solidFill>
              </a:defRPr>
            </a:lvl2pPr>
            <a:lvl3pPr>
              <a:buFont typeface="Arial"/>
              <a:buChar char="•"/>
              <a:defRPr>
                <a:solidFill>
                  <a:srgbClr val="000000"/>
                </a:solidFill>
              </a:defRPr>
            </a:lvl3pPr>
            <a:lvl4pPr>
              <a:buFont typeface="Courier New" pitchFamily="49" charset="0"/>
              <a:buChar char="o"/>
              <a:defRPr>
                <a:solidFill>
                  <a:srgbClr val="000000"/>
                </a:solidFill>
              </a:defRPr>
            </a:lvl4pPr>
            <a:lvl5pPr>
              <a:defRPr>
                <a:solidFill>
                  <a:srgbClr val="000000"/>
                </a:solidFill>
              </a:defRPr>
            </a:lvl5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GB" dirty="0"/>
          </a:p>
        </p:txBody>
      </p:sp>
      <p:sp>
        <p:nvSpPr>
          <p:cNvPr id="8" name="Title 1"/>
          <p:cNvSpPr>
            <a:spLocks noGrp="1"/>
          </p:cNvSpPr>
          <p:nvPr>
            <p:ph type="title"/>
          </p:nvPr>
        </p:nvSpPr>
        <p:spPr>
          <a:xfrm>
            <a:off x="457200" y="274638"/>
            <a:ext cx="7239000" cy="1143000"/>
          </a:xfrm>
        </p:spPr>
        <p:txBody>
          <a:bodyPr/>
          <a:lstStyle>
            <a:lvl1pPr>
              <a:defRPr sz="3800"/>
            </a:lvl1pPr>
          </a:lstStyle>
          <a:p>
            <a:r>
              <a:rPr lang="en-GB" dirty="0" smtClean="0"/>
              <a:t>Click to edit Master title style</a:t>
            </a:r>
            <a:endParaRPr lang="en-GB" dirty="0"/>
          </a:p>
        </p:txBody>
      </p:sp>
    </p:spTree>
    <p:extLst>
      <p:ext uri="{BB962C8B-B14F-4D97-AF65-F5344CB8AC3E}">
        <p14:creationId xmlns:p14="http://schemas.microsoft.com/office/powerpoint/2010/main" val="18294760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Title and Content 2">
    <p:spTree>
      <p:nvGrpSpPr>
        <p:cNvPr id="1" name=""/>
        <p:cNvGrpSpPr/>
        <p:nvPr/>
      </p:nvGrpSpPr>
      <p:grpSpPr>
        <a:xfrm>
          <a:off x="0" y="0"/>
          <a:ext cx="0" cy="0"/>
          <a:chOff x="0" y="0"/>
          <a:chExt cx="0" cy="0"/>
        </a:xfrm>
      </p:grpSpPr>
      <p:sp>
        <p:nvSpPr>
          <p:cNvPr id="8" name="Title 1"/>
          <p:cNvSpPr>
            <a:spLocks noGrp="1"/>
          </p:cNvSpPr>
          <p:nvPr>
            <p:ph type="title"/>
          </p:nvPr>
        </p:nvSpPr>
        <p:spPr>
          <a:xfrm>
            <a:off x="457200" y="2362200"/>
            <a:ext cx="8229600" cy="1143000"/>
          </a:xfrm>
        </p:spPr>
        <p:txBody>
          <a:bodyPr/>
          <a:lstStyle>
            <a:lvl1pPr>
              <a:defRPr sz="4000"/>
            </a:lvl1pPr>
          </a:lstStyle>
          <a:p>
            <a:r>
              <a:rPr lang="en-GB" dirty="0" smtClean="0"/>
              <a:t>Click to edit Master title style</a:t>
            </a:r>
            <a:endParaRPr lang="en-GB" dirty="0"/>
          </a:p>
        </p:txBody>
      </p:sp>
    </p:spTree>
    <p:extLst>
      <p:ext uri="{BB962C8B-B14F-4D97-AF65-F5344CB8AC3E}">
        <p14:creationId xmlns:p14="http://schemas.microsoft.com/office/powerpoint/2010/main" val="40297382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502190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2436351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4362341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0939B2-5010-6046-BA49-6B7C17CC2C18}" type="slidenum">
              <a:rPr lang="en-US" smtClean="0"/>
              <a:t>‹#›</a:t>
            </a:fld>
            <a:endParaRPr lang="en-US" dirty="0"/>
          </a:p>
        </p:txBody>
      </p:sp>
    </p:spTree>
    <p:extLst>
      <p:ext uri="{BB962C8B-B14F-4D97-AF65-F5344CB8AC3E}">
        <p14:creationId xmlns:p14="http://schemas.microsoft.com/office/powerpoint/2010/main" val="2302777926"/>
      </p:ext>
    </p:extLst>
  </p:cSld>
  <p:clrMap bg1="lt1" tx1="dk1" bg2="lt2" tx2="dk2" accent1="accent1" accent2="accent2" accent3="accent3" accent4="accent4" accent5="accent5" accent6="accent6" hlink="hlink" folHlink="folHlink"/>
  <p:sldLayoutIdLst>
    <p:sldLayoutId id="2147483953" r:id="rId1"/>
    <p:sldLayoutId id="2147483956" r:id="rId2"/>
    <p:sldLayoutId id="2147483964" r:id="rId3"/>
    <p:sldLayoutId id="2147483965" r:id="rId4"/>
    <p:sldLayoutId id="2147483966" r:id="rId5"/>
    <p:sldLayoutId id="2147483967" r:id="rId6"/>
    <p:sldLayoutId id="2147483968" r:id="rId7"/>
  </p:sldLayoutIdLst>
  <p:txStyles>
    <p:titleStyle>
      <a:lvl1pPr algn="ctr" defTabSz="457200" rtl="0" eaLnBrk="1" latinLnBrk="0" hangingPunct="1">
        <a:spcBef>
          <a:spcPct val="0"/>
        </a:spcBef>
        <a:buNone/>
        <a:defRPr sz="4400" b="0" i="0" kern="1200">
          <a:solidFill>
            <a:schemeClr val="tx1"/>
          </a:solidFill>
          <a:latin typeface="Calibri Light"/>
          <a:ea typeface="+mj-ea"/>
          <a:cs typeface="Calibri Light"/>
        </a:defRPr>
      </a:lvl1pPr>
    </p:titleStyle>
    <p:bodyStyle>
      <a:lvl1pPr marL="342900" indent="-342900" algn="l" defTabSz="457200" rtl="0" eaLnBrk="1" latinLnBrk="0" hangingPunct="1">
        <a:spcBef>
          <a:spcPct val="20000"/>
        </a:spcBef>
        <a:buFont typeface="Arial"/>
        <a:buChar char="•"/>
        <a:defRPr sz="3200" b="0" i="0" kern="1200">
          <a:solidFill>
            <a:schemeClr val="tx1"/>
          </a:solidFill>
          <a:latin typeface="Calibri Light"/>
          <a:ea typeface="+mn-ea"/>
          <a:cs typeface="Calibri Light"/>
        </a:defRPr>
      </a:lvl1pPr>
      <a:lvl2pPr marL="742950" indent="-285750" algn="l" defTabSz="457200" rtl="0" eaLnBrk="1" latinLnBrk="0" hangingPunct="1">
        <a:spcBef>
          <a:spcPct val="20000"/>
        </a:spcBef>
        <a:buFont typeface="Arial"/>
        <a:buChar char="–"/>
        <a:defRPr sz="2800" b="0" i="0" kern="1200">
          <a:solidFill>
            <a:schemeClr val="tx1"/>
          </a:solidFill>
          <a:latin typeface="Calibri Light"/>
          <a:ea typeface="+mn-ea"/>
          <a:cs typeface="Calibri Light"/>
        </a:defRPr>
      </a:lvl2pPr>
      <a:lvl3pPr marL="1143000" indent="-228600" algn="l" defTabSz="457200" rtl="0" eaLnBrk="1" latinLnBrk="0" hangingPunct="1">
        <a:spcBef>
          <a:spcPct val="20000"/>
        </a:spcBef>
        <a:buFont typeface="Arial"/>
        <a:buChar char="•"/>
        <a:defRPr sz="2400" b="0" i="0" kern="1200">
          <a:solidFill>
            <a:schemeClr val="tx1"/>
          </a:solidFill>
          <a:latin typeface="Calibri Light"/>
          <a:ea typeface="+mn-ea"/>
          <a:cs typeface="Calibri Light"/>
        </a:defRPr>
      </a:lvl3pPr>
      <a:lvl4pPr marL="1600200" indent="-228600" algn="l" defTabSz="457200" rtl="0" eaLnBrk="1" latinLnBrk="0" hangingPunct="1">
        <a:spcBef>
          <a:spcPct val="20000"/>
        </a:spcBef>
        <a:buFont typeface="Arial"/>
        <a:buChar char="–"/>
        <a:defRPr sz="2000" b="0" i="0" kern="1200">
          <a:solidFill>
            <a:schemeClr val="tx1"/>
          </a:solidFill>
          <a:latin typeface="Calibri Light"/>
          <a:ea typeface="+mn-ea"/>
          <a:cs typeface="Calibri Light"/>
        </a:defRPr>
      </a:lvl4pPr>
      <a:lvl5pPr marL="2057400" indent="-228600" algn="l" defTabSz="457200" rtl="0" eaLnBrk="1" latinLnBrk="0" hangingPunct="1">
        <a:spcBef>
          <a:spcPct val="20000"/>
        </a:spcBef>
        <a:buFont typeface="Arial"/>
        <a:buChar char="»"/>
        <a:defRPr sz="2000" b="0" i="0" kern="1200">
          <a:solidFill>
            <a:schemeClr val="tx1"/>
          </a:solidFill>
          <a:latin typeface="Calibri Light"/>
          <a:ea typeface="+mn-ea"/>
          <a:cs typeface="Calibri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em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em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png"/><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ubtitle 10"/>
          <p:cNvSpPr>
            <a:spLocks noGrp="1"/>
          </p:cNvSpPr>
          <p:nvPr>
            <p:ph type="subTitle" idx="1"/>
          </p:nvPr>
        </p:nvSpPr>
        <p:spPr>
          <a:xfrm>
            <a:off x="1331640" y="3573016"/>
            <a:ext cx="6705600" cy="2286000"/>
          </a:xfrm>
        </p:spPr>
        <p:txBody>
          <a:bodyPr/>
          <a:lstStyle/>
          <a:p>
            <a:pPr algn="ctr" eaLnBrk="1" hangingPunct="1">
              <a:lnSpc>
                <a:spcPct val="80000"/>
              </a:lnSpc>
            </a:pPr>
            <a:endParaRPr lang="en-US" sz="2800" dirty="0" smtClean="0"/>
          </a:p>
          <a:p>
            <a:pPr algn="ctr" eaLnBrk="1" hangingPunct="1">
              <a:lnSpc>
                <a:spcPct val="80000"/>
              </a:lnSpc>
            </a:pPr>
            <a:r>
              <a:rPr lang="en-US" sz="2800" dirty="0" smtClean="0"/>
              <a:t>AV Kurpad</a:t>
            </a:r>
          </a:p>
          <a:p>
            <a:pPr algn="ctr" eaLnBrk="1" hangingPunct="1">
              <a:lnSpc>
                <a:spcPct val="80000"/>
              </a:lnSpc>
            </a:pPr>
            <a:r>
              <a:rPr lang="en-US" sz="2800" dirty="0" smtClean="0"/>
              <a:t>St John’s Medical College</a:t>
            </a:r>
          </a:p>
        </p:txBody>
      </p:sp>
      <p:sp>
        <p:nvSpPr>
          <p:cNvPr id="9" name="Title 1"/>
          <p:cNvSpPr txBox="1">
            <a:spLocks/>
          </p:cNvSpPr>
          <p:nvPr/>
        </p:nvSpPr>
        <p:spPr bwMode="auto">
          <a:xfrm>
            <a:off x="971600" y="1484784"/>
            <a:ext cx="7239000" cy="1924050"/>
          </a:xfrm>
          <a:prstGeom prst="rect">
            <a:avLst/>
          </a:prstGeom>
          <a:noFill/>
          <a:ln w="9525">
            <a:noFill/>
            <a:miter lim="800000"/>
            <a:headEnd/>
            <a:tailEnd/>
          </a:ln>
        </p:spPr>
        <p:txBody>
          <a:bodyPr anchor="ctr">
            <a:normAutofit/>
          </a:bodyPr>
          <a:lstStyle/>
          <a:p>
            <a:pPr algn="ctr">
              <a:defRPr/>
            </a:pPr>
            <a:r>
              <a:rPr lang="en-US" sz="5400" dirty="0" smtClean="0">
                <a:latin typeface="Calibri Light"/>
                <a:ea typeface="+mn-ea"/>
                <a:cs typeface="Calibri Light"/>
              </a:rPr>
              <a:t>Research Proposal </a:t>
            </a:r>
            <a:r>
              <a:rPr lang="en-US" sz="5400" dirty="0">
                <a:latin typeface="Calibri Light"/>
                <a:ea typeface="+mn-ea"/>
                <a:cs typeface="Calibri Light"/>
              </a:rPr>
              <a:t>Development</a:t>
            </a: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normAutofit fontScale="90000"/>
          </a:bodyPr>
          <a:lstStyle/>
          <a:p>
            <a:pPr eaLnBrk="1" hangingPunct="1"/>
            <a:r>
              <a:rPr lang="en-US" sz="3600"/>
              <a:t>Protocol for conducting a </a:t>
            </a:r>
            <a:br>
              <a:rPr lang="en-US" sz="3600"/>
            </a:br>
            <a:r>
              <a:rPr lang="en-US" sz="3600"/>
              <a:t>Case-Control study</a:t>
            </a:r>
          </a:p>
        </p:txBody>
      </p:sp>
      <p:sp>
        <p:nvSpPr>
          <p:cNvPr id="17411" name="Rectangle 3"/>
          <p:cNvSpPr>
            <a:spLocks noGrp="1" noChangeArrowheads="1"/>
          </p:cNvSpPr>
          <p:nvPr>
            <p:ph idx="1"/>
          </p:nvPr>
        </p:nvSpPr>
        <p:spPr/>
        <p:txBody>
          <a:bodyPr/>
          <a:lstStyle/>
          <a:p>
            <a:pPr marL="609600" indent="-609600" eaLnBrk="1" hangingPunct="1"/>
            <a:endParaRPr lang="en-US" dirty="0"/>
          </a:p>
          <a:p>
            <a:pPr marL="609600" indent="-609600" eaLnBrk="1" hangingPunct="1">
              <a:buClr>
                <a:schemeClr val="tx1"/>
              </a:buClr>
              <a:buFontTx/>
              <a:buAutoNum type="arabicParenR"/>
            </a:pPr>
            <a:r>
              <a:rPr lang="en-US" dirty="0"/>
              <a:t>Selection of cases and controls</a:t>
            </a:r>
          </a:p>
          <a:p>
            <a:pPr marL="609600" indent="-609600" eaLnBrk="1" hangingPunct="1">
              <a:buClr>
                <a:schemeClr val="tx1"/>
              </a:buClr>
              <a:buFontTx/>
              <a:buAutoNum type="arabicParenR"/>
            </a:pPr>
            <a:r>
              <a:rPr lang="en-US" dirty="0"/>
              <a:t>Matching</a:t>
            </a:r>
          </a:p>
          <a:p>
            <a:pPr marL="609600" indent="-609600" eaLnBrk="1" hangingPunct="1">
              <a:buClr>
                <a:schemeClr val="tx1"/>
              </a:buClr>
              <a:buFontTx/>
              <a:buAutoNum type="arabicParenR"/>
            </a:pPr>
            <a:r>
              <a:rPr lang="en-US" dirty="0"/>
              <a:t>Measurement of exposure</a:t>
            </a:r>
          </a:p>
          <a:p>
            <a:pPr marL="609600" indent="-609600" eaLnBrk="1" hangingPunct="1">
              <a:buClr>
                <a:schemeClr val="tx1"/>
              </a:buClr>
              <a:buFontTx/>
              <a:buAutoNum type="arabicParenR"/>
            </a:pPr>
            <a:r>
              <a:rPr lang="en-US" dirty="0"/>
              <a:t>Analysis &amp; interpretation</a:t>
            </a:r>
          </a:p>
        </p:txBody>
      </p:sp>
    </p:spTree>
    <p:extLst>
      <p:ext uri="{BB962C8B-B14F-4D97-AF65-F5344CB8AC3E}">
        <p14:creationId xmlns:p14="http://schemas.microsoft.com/office/powerpoint/2010/main" val="178478970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a:t>Elements of a Cohort study</a:t>
            </a:r>
          </a:p>
        </p:txBody>
      </p:sp>
      <p:sp>
        <p:nvSpPr>
          <p:cNvPr id="14339" name="Rectangle 3"/>
          <p:cNvSpPr>
            <a:spLocks noGrp="1" noChangeArrowheads="1"/>
          </p:cNvSpPr>
          <p:nvPr>
            <p:ph idx="1"/>
          </p:nvPr>
        </p:nvSpPr>
        <p:spPr/>
        <p:txBody>
          <a:bodyPr/>
          <a:lstStyle/>
          <a:p>
            <a:pPr marL="609600" indent="-609600" eaLnBrk="1" hangingPunct="1">
              <a:buClr>
                <a:schemeClr val="tx1"/>
              </a:buClr>
              <a:buFontTx/>
              <a:buAutoNum type="arabicParenR"/>
            </a:pPr>
            <a:r>
              <a:rPr lang="en-US" dirty="0"/>
              <a:t>Selection of study subjects</a:t>
            </a:r>
          </a:p>
          <a:p>
            <a:pPr marL="609600" indent="-609600" eaLnBrk="1" hangingPunct="1">
              <a:buClr>
                <a:schemeClr val="tx1"/>
              </a:buClr>
              <a:buFontTx/>
              <a:buAutoNum type="arabicParenR"/>
            </a:pPr>
            <a:r>
              <a:rPr lang="en-US" dirty="0"/>
              <a:t>Obtaining data on exposure</a:t>
            </a:r>
          </a:p>
          <a:p>
            <a:pPr marL="609600" indent="-609600" eaLnBrk="1" hangingPunct="1">
              <a:buClr>
                <a:schemeClr val="tx1"/>
              </a:buClr>
              <a:buFontTx/>
              <a:buAutoNum type="arabicParenR"/>
            </a:pPr>
            <a:r>
              <a:rPr lang="en-US" dirty="0"/>
              <a:t>Selection of comparison groups</a:t>
            </a:r>
          </a:p>
          <a:p>
            <a:pPr marL="609600" indent="-609600" eaLnBrk="1" hangingPunct="1">
              <a:buClr>
                <a:schemeClr val="tx1"/>
              </a:buClr>
              <a:buFontTx/>
              <a:buAutoNum type="arabicParenR"/>
            </a:pPr>
            <a:r>
              <a:rPr lang="en-US" dirty="0"/>
              <a:t>Follow-up</a:t>
            </a:r>
          </a:p>
          <a:p>
            <a:pPr marL="609600" indent="-609600" eaLnBrk="1" hangingPunct="1">
              <a:buClr>
                <a:schemeClr val="tx1"/>
              </a:buClr>
              <a:buFontTx/>
              <a:buAutoNum type="arabicParenR"/>
            </a:pPr>
            <a:r>
              <a:rPr lang="en-US" dirty="0"/>
              <a:t>Analysis</a:t>
            </a:r>
          </a:p>
        </p:txBody>
      </p:sp>
    </p:spTree>
    <p:extLst>
      <p:ext uri="{BB962C8B-B14F-4D97-AF65-F5344CB8AC3E}">
        <p14:creationId xmlns:p14="http://schemas.microsoft.com/office/powerpoint/2010/main" val="26875346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4"/>
          <p:cNvSpPr>
            <a:spLocks noChangeArrowheads="1"/>
          </p:cNvSpPr>
          <p:nvPr/>
        </p:nvSpPr>
        <p:spPr bwMode="auto">
          <a:xfrm>
            <a:off x="381000" y="4648200"/>
            <a:ext cx="3048000" cy="381000"/>
          </a:xfrm>
          <a:prstGeom prst="rect">
            <a:avLst/>
          </a:prstGeom>
          <a:solidFill>
            <a:schemeClr val="accent1"/>
          </a:solidFill>
          <a:ln w="9525">
            <a:solidFill>
              <a:schemeClr val="tx1"/>
            </a:solidFill>
            <a:miter lim="800000"/>
            <a:headEnd/>
            <a:tailEnd/>
          </a:ln>
        </p:spPr>
        <p:txBody>
          <a:bodyPr wrap="none" anchor="ctr"/>
          <a:lstStyle/>
          <a:p>
            <a:endParaRPr lang="en-US">
              <a:latin typeface="Calibri Light"/>
              <a:cs typeface="Calibri Light"/>
            </a:endParaRPr>
          </a:p>
        </p:txBody>
      </p:sp>
      <p:sp>
        <p:nvSpPr>
          <p:cNvPr id="21507" name="Rectangle 15"/>
          <p:cNvSpPr>
            <a:spLocks noChangeArrowheads="1"/>
          </p:cNvSpPr>
          <p:nvPr/>
        </p:nvSpPr>
        <p:spPr bwMode="auto">
          <a:xfrm>
            <a:off x="1219200" y="5867400"/>
            <a:ext cx="3352800" cy="609600"/>
          </a:xfrm>
          <a:prstGeom prst="rect">
            <a:avLst/>
          </a:prstGeom>
          <a:solidFill>
            <a:schemeClr val="accent1"/>
          </a:solidFill>
          <a:ln w="9525">
            <a:solidFill>
              <a:schemeClr val="tx1"/>
            </a:solidFill>
            <a:miter lim="800000"/>
            <a:headEnd/>
            <a:tailEnd/>
          </a:ln>
        </p:spPr>
        <p:txBody>
          <a:bodyPr wrap="none" anchor="ctr"/>
          <a:lstStyle/>
          <a:p>
            <a:endParaRPr lang="en-US">
              <a:latin typeface="Calibri Light"/>
              <a:cs typeface="Calibri Light"/>
            </a:endParaRPr>
          </a:p>
        </p:txBody>
      </p:sp>
      <p:sp>
        <p:nvSpPr>
          <p:cNvPr id="21508" name="Rectangle 11"/>
          <p:cNvSpPr>
            <a:spLocks noChangeArrowheads="1"/>
          </p:cNvSpPr>
          <p:nvPr/>
        </p:nvSpPr>
        <p:spPr bwMode="auto">
          <a:xfrm>
            <a:off x="381000" y="3352800"/>
            <a:ext cx="3352800" cy="914400"/>
          </a:xfrm>
          <a:prstGeom prst="rect">
            <a:avLst/>
          </a:prstGeom>
          <a:solidFill>
            <a:schemeClr val="accent1"/>
          </a:solidFill>
          <a:ln w="9525">
            <a:solidFill>
              <a:schemeClr val="tx1"/>
            </a:solidFill>
            <a:miter lim="800000"/>
            <a:headEnd/>
            <a:tailEnd/>
          </a:ln>
        </p:spPr>
        <p:txBody>
          <a:bodyPr wrap="none" anchor="ctr"/>
          <a:lstStyle/>
          <a:p>
            <a:endParaRPr lang="en-US">
              <a:latin typeface="Calibri Light"/>
              <a:cs typeface="Calibri Light"/>
            </a:endParaRPr>
          </a:p>
        </p:txBody>
      </p:sp>
      <p:sp>
        <p:nvSpPr>
          <p:cNvPr id="21509" name="Rectangle 4"/>
          <p:cNvSpPr>
            <a:spLocks noChangeArrowheads="1"/>
          </p:cNvSpPr>
          <p:nvPr/>
        </p:nvSpPr>
        <p:spPr bwMode="auto">
          <a:xfrm>
            <a:off x="2590800" y="1905000"/>
            <a:ext cx="3352800" cy="762000"/>
          </a:xfrm>
          <a:prstGeom prst="rect">
            <a:avLst/>
          </a:prstGeom>
          <a:solidFill>
            <a:schemeClr val="accent1"/>
          </a:solidFill>
          <a:ln w="9525">
            <a:solidFill>
              <a:schemeClr val="tx1"/>
            </a:solidFill>
            <a:miter lim="800000"/>
            <a:headEnd/>
            <a:tailEnd/>
          </a:ln>
        </p:spPr>
        <p:txBody>
          <a:bodyPr wrap="none" anchor="ctr"/>
          <a:lstStyle/>
          <a:p>
            <a:endParaRPr lang="en-US">
              <a:latin typeface="Calibri Light"/>
              <a:cs typeface="Calibri Light"/>
            </a:endParaRPr>
          </a:p>
        </p:txBody>
      </p:sp>
      <p:sp>
        <p:nvSpPr>
          <p:cNvPr id="21510" name="Rectangle 2"/>
          <p:cNvSpPr>
            <a:spLocks noGrp="1" noChangeArrowheads="1"/>
          </p:cNvSpPr>
          <p:nvPr>
            <p:ph type="title"/>
          </p:nvPr>
        </p:nvSpPr>
        <p:spPr/>
        <p:txBody>
          <a:bodyPr/>
          <a:lstStyle/>
          <a:p>
            <a:pPr eaLnBrk="1" hangingPunct="1"/>
            <a:r>
              <a:rPr lang="en-US"/>
              <a:t>Types of experimental studies</a:t>
            </a:r>
          </a:p>
        </p:txBody>
      </p:sp>
      <p:sp>
        <p:nvSpPr>
          <p:cNvPr id="21511" name="Text Box 6"/>
          <p:cNvSpPr txBox="1">
            <a:spLocks noChangeArrowheads="1"/>
          </p:cNvSpPr>
          <p:nvPr/>
        </p:nvSpPr>
        <p:spPr bwMode="auto">
          <a:xfrm>
            <a:off x="2743200" y="2057400"/>
            <a:ext cx="31242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charset="0"/>
                <a:ea typeface="ＭＳ Ｐゴシック" charset="0"/>
              </a:defRPr>
            </a:lvl1pPr>
            <a:lvl2pPr marL="742950" indent="-285750">
              <a:defRPr>
                <a:solidFill>
                  <a:schemeClr val="tx1"/>
                </a:solidFill>
                <a:latin typeface="Tahoma" charset="0"/>
                <a:ea typeface="ＭＳ Ｐゴシック" charset="0"/>
              </a:defRPr>
            </a:lvl2pPr>
            <a:lvl3pPr marL="1143000" indent="-228600">
              <a:defRPr>
                <a:solidFill>
                  <a:schemeClr val="tx1"/>
                </a:solidFill>
                <a:latin typeface="Tahoma" charset="0"/>
                <a:ea typeface="ＭＳ Ｐゴシック" charset="0"/>
              </a:defRPr>
            </a:lvl3pPr>
            <a:lvl4pPr marL="1600200" indent="-228600">
              <a:defRPr>
                <a:solidFill>
                  <a:schemeClr val="tx1"/>
                </a:solidFill>
                <a:latin typeface="Tahoma" charset="0"/>
                <a:ea typeface="ＭＳ Ｐゴシック" charset="0"/>
              </a:defRPr>
            </a:lvl4pPr>
            <a:lvl5pPr marL="2057400" indent="-22860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algn="ctr">
              <a:spcBef>
                <a:spcPct val="50000"/>
              </a:spcBef>
            </a:pPr>
            <a:r>
              <a:rPr lang="en-US" sz="2800">
                <a:latin typeface="Calibri Light"/>
                <a:cs typeface="Calibri Light"/>
              </a:rPr>
              <a:t>Experimental Study</a:t>
            </a:r>
          </a:p>
        </p:txBody>
      </p:sp>
      <p:sp>
        <p:nvSpPr>
          <p:cNvPr id="21512" name="Text Box 7"/>
          <p:cNvSpPr txBox="1">
            <a:spLocks noChangeArrowheads="1"/>
          </p:cNvSpPr>
          <p:nvPr/>
        </p:nvSpPr>
        <p:spPr bwMode="auto">
          <a:xfrm>
            <a:off x="457200" y="3429000"/>
            <a:ext cx="31242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charset="0"/>
                <a:ea typeface="ＭＳ Ｐゴシック" charset="0"/>
              </a:defRPr>
            </a:lvl1pPr>
            <a:lvl2pPr marL="742950" indent="-285750">
              <a:defRPr>
                <a:solidFill>
                  <a:schemeClr val="tx1"/>
                </a:solidFill>
                <a:latin typeface="Tahoma" charset="0"/>
                <a:ea typeface="ＭＳ Ｐゴシック" charset="0"/>
              </a:defRPr>
            </a:lvl2pPr>
            <a:lvl3pPr marL="1143000" indent="-228600">
              <a:defRPr>
                <a:solidFill>
                  <a:schemeClr val="tx1"/>
                </a:solidFill>
                <a:latin typeface="Tahoma" charset="0"/>
                <a:ea typeface="ＭＳ Ｐゴシック" charset="0"/>
              </a:defRPr>
            </a:lvl3pPr>
            <a:lvl4pPr marL="1600200" indent="-228600">
              <a:defRPr>
                <a:solidFill>
                  <a:schemeClr val="tx1"/>
                </a:solidFill>
                <a:latin typeface="Tahoma" charset="0"/>
                <a:ea typeface="ＭＳ Ｐゴシック" charset="0"/>
              </a:defRPr>
            </a:lvl4pPr>
            <a:lvl5pPr marL="2057400" indent="-22860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algn="ctr">
              <a:spcBef>
                <a:spcPct val="50000"/>
              </a:spcBef>
            </a:pPr>
            <a:r>
              <a:rPr lang="en-US" sz="2400">
                <a:latin typeface="Calibri Light"/>
                <a:cs typeface="Calibri Light"/>
              </a:rPr>
              <a:t>Non-randomized Controlled Trial</a:t>
            </a:r>
          </a:p>
        </p:txBody>
      </p:sp>
      <p:sp>
        <p:nvSpPr>
          <p:cNvPr id="21513" name="Rectangle 9"/>
          <p:cNvSpPr>
            <a:spLocks noChangeArrowheads="1"/>
          </p:cNvSpPr>
          <p:nvPr/>
        </p:nvSpPr>
        <p:spPr bwMode="auto">
          <a:xfrm>
            <a:off x="5181600" y="3276600"/>
            <a:ext cx="3352800" cy="914400"/>
          </a:xfrm>
          <a:prstGeom prst="rect">
            <a:avLst/>
          </a:prstGeom>
          <a:solidFill>
            <a:schemeClr val="accent1"/>
          </a:solidFill>
          <a:ln w="9525">
            <a:solidFill>
              <a:schemeClr val="tx1"/>
            </a:solidFill>
            <a:miter lim="800000"/>
            <a:headEnd/>
            <a:tailEnd/>
          </a:ln>
        </p:spPr>
        <p:txBody>
          <a:bodyPr wrap="none" anchor="ctr"/>
          <a:lstStyle/>
          <a:p>
            <a:endParaRPr lang="en-US">
              <a:latin typeface="Calibri Light"/>
              <a:cs typeface="Calibri Light"/>
            </a:endParaRPr>
          </a:p>
        </p:txBody>
      </p:sp>
      <p:sp>
        <p:nvSpPr>
          <p:cNvPr id="21514" name="Text Box 10"/>
          <p:cNvSpPr txBox="1">
            <a:spLocks noChangeArrowheads="1"/>
          </p:cNvSpPr>
          <p:nvPr/>
        </p:nvSpPr>
        <p:spPr bwMode="auto">
          <a:xfrm>
            <a:off x="5257800" y="3352800"/>
            <a:ext cx="31242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charset="0"/>
                <a:ea typeface="ＭＳ Ｐゴシック" charset="0"/>
              </a:defRPr>
            </a:lvl1pPr>
            <a:lvl2pPr marL="742950" indent="-285750">
              <a:defRPr>
                <a:solidFill>
                  <a:schemeClr val="tx1"/>
                </a:solidFill>
                <a:latin typeface="Tahoma" charset="0"/>
                <a:ea typeface="ＭＳ Ｐゴシック" charset="0"/>
              </a:defRPr>
            </a:lvl2pPr>
            <a:lvl3pPr marL="1143000" indent="-228600">
              <a:defRPr>
                <a:solidFill>
                  <a:schemeClr val="tx1"/>
                </a:solidFill>
                <a:latin typeface="Tahoma" charset="0"/>
                <a:ea typeface="ＭＳ Ｐゴシック" charset="0"/>
              </a:defRPr>
            </a:lvl3pPr>
            <a:lvl4pPr marL="1600200" indent="-228600">
              <a:defRPr>
                <a:solidFill>
                  <a:schemeClr val="tx1"/>
                </a:solidFill>
                <a:latin typeface="Tahoma" charset="0"/>
                <a:ea typeface="ＭＳ Ｐゴシック" charset="0"/>
              </a:defRPr>
            </a:lvl4pPr>
            <a:lvl5pPr marL="2057400" indent="-22860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algn="ctr">
              <a:spcBef>
                <a:spcPct val="50000"/>
              </a:spcBef>
            </a:pPr>
            <a:r>
              <a:rPr lang="en-US" sz="2400">
                <a:latin typeface="Calibri Light"/>
                <a:cs typeface="Calibri Light"/>
              </a:rPr>
              <a:t>Randomized Controlled Trial</a:t>
            </a:r>
          </a:p>
        </p:txBody>
      </p:sp>
      <p:sp>
        <p:nvSpPr>
          <p:cNvPr id="21515" name="Line 12"/>
          <p:cNvSpPr>
            <a:spLocks noChangeShapeType="1"/>
          </p:cNvSpPr>
          <p:nvPr/>
        </p:nvSpPr>
        <p:spPr bwMode="auto">
          <a:xfrm flipH="1">
            <a:off x="3276600" y="2819400"/>
            <a:ext cx="106680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Light"/>
              <a:cs typeface="Calibri Light"/>
            </a:endParaRPr>
          </a:p>
        </p:txBody>
      </p:sp>
      <p:sp>
        <p:nvSpPr>
          <p:cNvPr id="21516" name="Line 13"/>
          <p:cNvSpPr>
            <a:spLocks noChangeShapeType="1"/>
          </p:cNvSpPr>
          <p:nvPr/>
        </p:nvSpPr>
        <p:spPr bwMode="auto">
          <a:xfrm>
            <a:off x="4343400" y="2819400"/>
            <a:ext cx="9906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Light"/>
              <a:cs typeface="Calibri Light"/>
            </a:endParaRPr>
          </a:p>
        </p:txBody>
      </p:sp>
      <p:sp>
        <p:nvSpPr>
          <p:cNvPr id="21517" name="Text Box 14"/>
          <p:cNvSpPr txBox="1">
            <a:spLocks noChangeArrowheads="1"/>
          </p:cNvSpPr>
          <p:nvPr/>
        </p:nvSpPr>
        <p:spPr bwMode="auto">
          <a:xfrm>
            <a:off x="1219200" y="5943600"/>
            <a:ext cx="3352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charset="0"/>
                <a:ea typeface="ＭＳ Ｐゴシック" charset="0"/>
              </a:defRPr>
            </a:lvl1pPr>
            <a:lvl2pPr marL="742950" indent="-285750">
              <a:defRPr>
                <a:solidFill>
                  <a:schemeClr val="tx1"/>
                </a:solidFill>
                <a:latin typeface="Tahoma" charset="0"/>
                <a:ea typeface="ＭＳ Ｐゴシック" charset="0"/>
              </a:defRPr>
            </a:lvl2pPr>
            <a:lvl3pPr marL="1143000" indent="-228600">
              <a:defRPr>
                <a:solidFill>
                  <a:schemeClr val="tx1"/>
                </a:solidFill>
                <a:latin typeface="Tahoma" charset="0"/>
                <a:ea typeface="ＭＳ Ｐゴシック" charset="0"/>
              </a:defRPr>
            </a:lvl3pPr>
            <a:lvl4pPr marL="1600200" indent="-228600">
              <a:defRPr>
                <a:solidFill>
                  <a:schemeClr val="tx1"/>
                </a:solidFill>
                <a:latin typeface="Tahoma" charset="0"/>
                <a:ea typeface="ＭＳ Ｐゴシック" charset="0"/>
              </a:defRPr>
            </a:lvl4pPr>
            <a:lvl5pPr marL="2057400" indent="-22860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algn="ctr">
              <a:spcBef>
                <a:spcPct val="50000"/>
              </a:spcBef>
            </a:pPr>
            <a:r>
              <a:rPr lang="en-US" sz="2400">
                <a:latin typeface="Calibri Light"/>
                <a:cs typeface="Calibri Light"/>
              </a:rPr>
              <a:t>Cluster Randomized Trial</a:t>
            </a:r>
          </a:p>
        </p:txBody>
      </p:sp>
      <p:sp>
        <p:nvSpPr>
          <p:cNvPr id="21518" name="Rectangle 16"/>
          <p:cNvSpPr>
            <a:spLocks noChangeArrowheads="1"/>
          </p:cNvSpPr>
          <p:nvPr/>
        </p:nvSpPr>
        <p:spPr bwMode="auto">
          <a:xfrm>
            <a:off x="5105400" y="5791200"/>
            <a:ext cx="3657600" cy="685800"/>
          </a:xfrm>
          <a:prstGeom prst="rect">
            <a:avLst/>
          </a:prstGeom>
          <a:solidFill>
            <a:schemeClr val="accent1"/>
          </a:solidFill>
          <a:ln w="9525">
            <a:solidFill>
              <a:schemeClr val="tx1"/>
            </a:solidFill>
            <a:miter lim="800000"/>
            <a:headEnd/>
            <a:tailEnd/>
          </a:ln>
        </p:spPr>
        <p:txBody>
          <a:bodyPr wrap="none" anchor="ctr"/>
          <a:lstStyle/>
          <a:p>
            <a:endParaRPr lang="en-US">
              <a:latin typeface="Calibri Light"/>
              <a:cs typeface="Calibri Light"/>
            </a:endParaRPr>
          </a:p>
        </p:txBody>
      </p:sp>
      <p:sp>
        <p:nvSpPr>
          <p:cNvPr id="21519" name="Text Box 17"/>
          <p:cNvSpPr txBox="1">
            <a:spLocks noChangeArrowheads="1"/>
          </p:cNvSpPr>
          <p:nvPr/>
        </p:nvSpPr>
        <p:spPr bwMode="auto">
          <a:xfrm>
            <a:off x="5105400" y="5943600"/>
            <a:ext cx="35814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charset="0"/>
                <a:ea typeface="ＭＳ Ｐゴシック" charset="0"/>
              </a:defRPr>
            </a:lvl1pPr>
            <a:lvl2pPr marL="742950" indent="-285750">
              <a:defRPr>
                <a:solidFill>
                  <a:schemeClr val="tx1"/>
                </a:solidFill>
                <a:latin typeface="Tahoma" charset="0"/>
                <a:ea typeface="ＭＳ Ｐゴシック" charset="0"/>
              </a:defRPr>
            </a:lvl2pPr>
            <a:lvl3pPr marL="1143000" indent="-228600">
              <a:defRPr>
                <a:solidFill>
                  <a:schemeClr val="tx1"/>
                </a:solidFill>
                <a:latin typeface="Tahoma" charset="0"/>
                <a:ea typeface="ＭＳ Ｐゴシック" charset="0"/>
              </a:defRPr>
            </a:lvl3pPr>
            <a:lvl4pPr marL="1600200" indent="-228600">
              <a:defRPr>
                <a:solidFill>
                  <a:schemeClr val="tx1"/>
                </a:solidFill>
                <a:latin typeface="Tahoma" charset="0"/>
                <a:ea typeface="ＭＳ Ｐゴシック" charset="0"/>
              </a:defRPr>
            </a:lvl4pPr>
            <a:lvl5pPr marL="2057400" indent="-22860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algn="ctr">
              <a:spcBef>
                <a:spcPct val="50000"/>
              </a:spcBef>
            </a:pPr>
            <a:r>
              <a:rPr lang="en-US">
                <a:latin typeface="Calibri Light"/>
                <a:cs typeface="Calibri Light"/>
              </a:rPr>
              <a:t>(Individual) </a:t>
            </a:r>
            <a:r>
              <a:rPr lang="en-US" sz="2400">
                <a:latin typeface="Calibri Light"/>
                <a:cs typeface="Calibri Light"/>
              </a:rPr>
              <a:t>Randomized Trial</a:t>
            </a:r>
          </a:p>
        </p:txBody>
      </p:sp>
      <p:sp>
        <p:nvSpPr>
          <p:cNvPr id="21520" name="Line 18"/>
          <p:cNvSpPr>
            <a:spLocks noChangeShapeType="1"/>
          </p:cNvSpPr>
          <p:nvPr/>
        </p:nvSpPr>
        <p:spPr bwMode="auto">
          <a:xfrm>
            <a:off x="4038600" y="5334000"/>
            <a:ext cx="2895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latin typeface="Calibri Light"/>
              <a:cs typeface="Calibri Light"/>
            </a:endParaRPr>
          </a:p>
        </p:txBody>
      </p:sp>
      <p:sp>
        <p:nvSpPr>
          <p:cNvPr id="21521" name="Line 19"/>
          <p:cNvSpPr>
            <a:spLocks noChangeShapeType="1"/>
          </p:cNvSpPr>
          <p:nvPr/>
        </p:nvSpPr>
        <p:spPr bwMode="auto">
          <a:xfrm>
            <a:off x="4038600" y="5334000"/>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Light"/>
              <a:cs typeface="Calibri Light"/>
            </a:endParaRPr>
          </a:p>
        </p:txBody>
      </p:sp>
      <p:sp>
        <p:nvSpPr>
          <p:cNvPr id="21522" name="Line 20"/>
          <p:cNvSpPr>
            <a:spLocks noChangeShapeType="1"/>
          </p:cNvSpPr>
          <p:nvPr/>
        </p:nvSpPr>
        <p:spPr bwMode="auto">
          <a:xfrm>
            <a:off x="6934200" y="5334000"/>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Light"/>
              <a:cs typeface="Calibri Light"/>
            </a:endParaRPr>
          </a:p>
        </p:txBody>
      </p:sp>
      <p:sp>
        <p:nvSpPr>
          <p:cNvPr id="21523" name="Line 22"/>
          <p:cNvSpPr>
            <a:spLocks noChangeShapeType="1"/>
          </p:cNvSpPr>
          <p:nvPr/>
        </p:nvSpPr>
        <p:spPr bwMode="auto">
          <a:xfrm>
            <a:off x="2133600" y="4343400"/>
            <a:ext cx="0" cy="228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Light"/>
              <a:cs typeface="Calibri Light"/>
            </a:endParaRPr>
          </a:p>
        </p:txBody>
      </p:sp>
      <p:sp>
        <p:nvSpPr>
          <p:cNvPr id="21524" name="Text Box 23"/>
          <p:cNvSpPr txBox="1">
            <a:spLocks noChangeArrowheads="1"/>
          </p:cNvSpPr>
          <p:nvPr/>
        </p:nvSpPr>
        <p:spPr bwMode="auto">
          <a:xfrm>
            <a:off x="228600" y="4648200"/>
            <a:ext cx="33528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charset="0"/>
                <a:ea typeface="ＭＳ Ｐゴシック" charset="0"/>
              </a:defRPr>
            </a:lvl1pPr>
            <a:lvl2pPr marL="742950" indent="-285750">
              <a:defRPr>
                <a:solidFill>
                  <a:schemeClr val="tx1"/>
                </a:solidFill>
                <a:latin typeface="Tahoma" charset="0"/>
                <a:ea typeface="ＭＳ Ｐゴシック" charset="0"/>
              </a:defRPr>
            </a:lvl2pPr>
            <a:lvl3pPr marL="1143000" indent="-228600">
              <a:defRPr>
                <a:solidFill>
                  <a:schemeClr val="tx1"/>
                </a:solidFill>
                <a:latin typeface="Tahoma" charset="0"/>
                <a:ea typeface="ＭＳ Ｐゴシック" charset="0"/>
              </a:defRPr>
            </a:lvl3pPr>
            <a:lvl4pPr marL="1600200" indent="-228600">
              <a:defRPr>
                <a:solidFill>
                  <a:schemeClr val="tx1"/>
                </a:solidFill>
                <a:latin typeface="Tahoma" charset="0"/>
                <a:ea typeface="ＭＳ Ｐゴシック" charset="0"/>
              </a:defRPr>
            </a:lvl4pPr>
            <a:lvl5pPr marL="2057400" indent="-22860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algn="ctr">
              <a:spcBef>
                <a:spcPct val="50000"/>
              </a:spcBef>
            </a:pPr>
            <a:r>
              <a:rPr lang="en-US" sz="2000">
                <a:latin typeface="Calibri Light"/>
                <a:cs typeface="Calibri Light"/>
              </a:rPr>
              <a:t>Before-and-after comparison</a:t>
            </a:r>
          </a:p>
        </p:txBody>
      </p:sp>
      <p:cxnSp>
        <p:nvCxnSpPr>
          <p:cNvPr id="21525" name="Straight Connector 24"/>
          <p:cNvCxnSpPr>
            <a:cxnSpLocks noChangeShapeType="1"/>
          </p:cNvCxnSpPr>
          <p:nvPr/>
        </p:nvCxnSpPr>
        <p:spPr bwMode="auto">
          <a:xfrm rot="5400000">
            <a:off x="5067301" y="4762500"/>
            <a:ext cx="1143000" cy="31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40303178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dirty="0"/>
              <a:t>Steps in conducting a RCT</a:t>
            </a:r>
          </a:p>
        </p:txBody>
      </p:sp>
      <p:sp>
        <p:nvSpPr>
          <p:cNvPr id="22531" name="Rectangle 3"/>
          <p:cNvSpPr>
            <a:spLocks noGrp="1" noChangeArrowheads="1"/>
          </p:cNvSpPr>
          <p:nvPr>
            <p:ph idx="1"/>
          </p:nvPr>
        </p:nvSpPr>
        <p:spPr/>
        <p:txBody>
          <a:bodyPr/>
          <a:lstStyle/>
          <a:p>
            <a:pPr marL="609600" indent="-609600" eaLnBrk="1" hangingPunct="1">
              <a:buClr>
                <a:schemeClr val="tx1"/>
              </a:buClr>
              <a:buFontTx/>
              <a:buAutoNum type="arabicParenR"/>
            </a:pPr>
            <a:r>
              <a:rPr lang="en-US" dirty="0"/>
              <a:t>Drawing up a protocol</a:t>
            </a:r>
          </a:p>
          <a:p>
            <a:pPr marL="609600" indent="-609600" eaLnBrk="1" hangingPunct="1">
              <a:buClr>
                <a:schemeClr val="tx1"/>
              </a:buClr>
              <a:buFontTx/>
              <a:buAutoNum type="arabicParenR"/>
            </a:pPr>
            <a:r>
              <a:rPr lang="en-US" dirty="0"/>
              <a:t>Selecting reference and experimental populations</a:t>
            </a:r>
          </a:p>
          <a:p>
            <a:pPr marL="609600" indent="-609600" eaLnBrk="1" hangingPunct="1">
              <a:buClr>
                <a:schemeClr val="tx1"/>
              </a:buClr>
              <a:buFontTx/>
              <a:buAutoNum type="arabicParenR"/>
            </a:pPr>
            <a:r>
              <a:rPr lang="en-US" dirty="0"/>
              <a:t>Randomization</a:t>
            </a:r>
          </a:p>
          <a:p>
            <a:pPr marL="609600" indent="-609600" eaLnBrk="1" hangingPunct="1">
              <a:buClr>
                <a:schemeClr val="tx1"/>
              </a:buClr>
              <a:buFontTx/>
              <a:buAutoNum type="arabicParenR"/>
            </a:pPr>
            <a:r>
              <a:rPr lang="en-US" dirty="0"/>
              <a:t>Manipulation or intervention</a:t>
            </a:r>
          </a:p>
          <a:p>
            <a:pPr marL="609600" indent="-609600" eaLnBrk="1" hangingPunct="1">
              <a:buClr>
                <a:schemeClr val="tx1"/>
              </a:buClr>
              <a:buFontTx/>
              <a:buAutoNum type="arabicParenR"/>
            </a:pPr>
            <a:r>
              <a:rPr lang="en-US" dirty="0"/>
              <a:t>Follow-up</a:t>
            </a:r>
          </a:p>
          <a:p>
            <a:pPr marL="609600" indent="-609600" eaLnBrk="1" hangingPunct="1">
              <a:buClr>
                <a:schemeClr val="tx1"/>
              </a:buClr>
              <a:buFontTx/>
              <a:buAutoNum type="arabicParenR"/>
            </a:pPr>
            <a:r>
              <a:rPr lang="en-US" dirty="0"/>
              <a:t>Assessment of outcome</a:t>
            </a:r>
          </a:p>
        </p:txBody>
      </p:sp>
    </p:spTree>
    <p:extLst>
      <p:ext uri="{BB962C8B-B14F-4D97-AF65-F5344CB8AC3E}">
        <p14:creationId xmlns:p14="http://schemas.microsoft.com/office/powerpoint/2010/main" val="35122179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Rectangle 4"/>
          <p:cNvSpPr>
            <a:spLocks noGrp="1" noChangeArrowheads="1"/>
          </p:cNvSpPr>
          <p:nvPr>
            <p:ph idx="1"/>
          </p:nvPr>
        </p:nvSpPr>
        <p:spPr/>
        <p:txBody>
          <a:bodyPr/>
          <a:lstStyle/>
          <a:p>
            <a:pPr>
              <a:defRPr/>
            </a:pPr>
            <a:r>
              <a:rPr lang="en-US" dirty="0" smtClean="0">
                <a:solidFill>
                  <a:srgbClr val="000000"/>
                </a:solidFill>
              </a:rPr>
              <a:t>Proposal to initiate a new study by enrolling new subjects </a:t>
            </a:r>
          </a:p>
          <a:p>
            <a:pPr>
              <a:defRPr/>
            </a:pPr>
            <a:r>
              <a:rPr lang="en-US" dirty="0" smtClean="0">
                <a:solidFill>
                  <a:srgbClr val="000000"/>
                </a:solidFill>
              </a:rPr>
              <a:t>Analysis of existing data</a:t>
            </a:r>
          </a:p>
          <a:p>
            <a:pPr>
              <a:defRPr/>
            </a:pPr>
            <a:r>
              <a:rPr lang="en-US" dirty="0" smtClean="0">
                <a:solidFill>
                  <a:srgbClr val="000000"/>
                </a:solidFill>
              </a:rPr>
              <a:t>Generating new data from assays run on an existing specimen inventory, connecting to corresponding clinical database</a:t>
            </a:r>
          </a:p>
          <a:p>
            <a:pPr>
              <a:defRPr/>
            </a:pPr>
            <a:r>
              <a:rPr lang="en-US" dirty="0" smtClean="0">
                <a:solidFill>
                  <a:srgbClr val="000000"/>
                </a:solidFill>
              </a:rPr>
              <a:t>Ancillary study (sub-study) with additional clinical evaluations or sample collection</a:t>
            </a:r>
          </a:p>
        </p:txBody>
      </p:sp>
      <p:sp>
        <p:nvSpPr>
          <p:cNvPr id="325637" name="Rectangle 3"/>
          <p:cNvSpPr>
            <a:spLocks noGrp="1" noChangeArrowheads="1"/>
          </p:cNvSpPr>
          <p:nvPr>
            <p:ph type="title"/>
          </p:nvPr>
        </p:nvSpPr>
        <p:spPr>
          <a:xfrm>
            <a:off x="457200" y="274638"/>
            <a:ext cx="6781800" cy="1143000"/>
          </a:xfrm>
        </p:spPr>
        <p:txBody>
          <a:bodyPr/>
          <a:lstStyle/>
          <a:p>
            <a:pPr>
              <a:defRPr/>
            </a:pPr>
            <a:r>
              <a:rPr lang="en-US" smtClean="0"/>
              <a:t>Writing Research </a:t>
            </a:r>
            <a:r>
              <a:rPr lang="en-US" dirty="0" smtClean="0"/>
              <a:t>Proposals- types</a:t>
            </a:r>
          </a:p>
        </p:txBody>
      </p:sp>
      <p:sp>
        <p:nvSpPr>
          <p:cNvPr id="18440" name="Rectangle 1"/>
          <p:cNvSpPr>
            <a:spLocks/>
          </p:cNvSpPr>
          <p:nvPr/>
        </p:nvSpPr>
        <p:spPr bwMode="auto">
          <a:xfrm>
            <a:off x="469900" y="6654800"/>
            <a:ext cx="120650"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40639" bIns="0">
            <a:spAutoFit/>
          </a:bodyPr>
          <a:lstStyle/>
          <a:p>
            <a:pPr marL="39688"/>
            <a:r>
              <a:rPr lang="en-US" sz="1100">
                <a:cs typeface="Arial" charset="0"/>
              </a:rPr>
              <a:t> </a:t>
            </a:r>
          </a:p>
        </p:txBody>
      </p:sp>
      <p:sp>
        <p:nvSpPr>
          <p:cNvPr id="18441" name="Rectangle 2"/>
          <p:cNvSpPr>
            <a:spLocks/>
          </p:cNvSpPr>
          <p:nvPr/>
        </p:nvSpPr>
        <p:spPr bwMode="auto">
          <a:xfrm>
            <a:off x="8561388" y="6654800"/>
            <a:ext cx="120650"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40639" bIns="0">
            <a:spAutoFit/>
          </a:bodyPr>
          <a:lstStyle/>
          <a:p>
            <a:pPr marL="39688" algn="r"/>
            <a:r>
              <a:rPr lang="en-US" sz="1100">
                <a:cs typeface="Arial" charset="0"/>
              </a:rPr>
              <a:t> </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
          <p:cNvSpPr>
            <a:spLocks noGrp="1" noChangeArrowheads="1"/>
          </p:cNvSpPr>
          <p:nvPr>
            <p:ph idx="1"/>
          </p:nvPr>
        </p:nvSpPr>
        <p:spPr/>
        <p:txBody>
          <a:bodyPr/>
          <a:lstStyle/>
          <a:p>
            <a:r>
              <a:rPr lang="en-US" dirty="0" smtClean="0"/>
              <a:t>Could be derived from observations on several patients</a:t>
            </a:r>
          </a:p>
          <a:p>
            <a:endParaRPr lang="en-US" sz="1200" dirty="0" smtClean="0"/>
          </a:p>
          <a:p>
            <a:r>
              <a:rPr lang="en-US" dirty="0" smtClean="0"/>
              <a:t>Might arise from a gap or a problematic issue regarding prior research</a:t>
            </a:r>
          </a:p>
          <a:p>
            <a:endParaRPr lang="en-US" sz="1200" dirty="0" smtClean="0"/>
          </a:p>
          <a:p>
            <a:r>
              <a:rPr lang="en-US" dirty="0"/>
              <a:t>C</a:t>
            </a:r>
            <a:r>
              <a:rPr lang="en-US" dirty="0" smtClean="0"/>
              <a:t>linical evaluation of recent advance in the field</a:t>
            </a:r>
          </a:p>
          <a:p>
            <a:endParaRPr lang="en-US" dirty="0" smtClean="0"/>
          </a:p>
        </p:txBody>
      </p:sp>
      <p:sp>
        <p:nvSpPr>
          <p:cNvPr id="328709" name="Rectangle 3"/>
          <p:cNvSpPr>
            <a:spLocks noGrp="1" noChangeArrowheads="1"/>
          </p:cNvSpPr>
          <p:nvPr>
            <p:ph type="title"/>
          </p:nvPr>
        </p:nvSpPr>
        <p:spPr>
          <a:xfrm>
            <a:off x="457200" y="274638"/>
            <a:ext cx="6781800" cy="1143000"/>
          </a:xfrm>
        </p:spPr>
        <p:txBody>
          <a:bodyPr/>
          <a:lstStyle/>
          <a:p>
            <a:pPr>
              <a:defRPr/>
            </a:pPr>
            <a:r>
              <a:rPr lang="en-US" dirty="0" smtClean="0"/>
              <a:t>The Idea</a:t>
            </a:r>
          </a:p>
        </p:txBody>
      </p:sp>
      <p:sp>
        <p:nvSpPr>
          <p:cNvPr id="23560" name="Rectangle 1"/>
          <p:cNvSpPr>
            <a:spLocks/>
          </p:cNvSpPr>
          <p:nvPr/>
        </p:nvSpPr>
        <p:spPr bwMode="auto">
          <a:xfrm>
            <a:off x="469900" y="6654800"/>
            <a:ext cx="120650"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40639" bIns="0">
            <a:spAutoFit/>
          </a:bodyPr>
          <a:lstStyle/>
          <a:p>
            <a:pPr marL="39688"/>
            <a:r>
              <a:rPr lang="en-US" sz="1100">
                <a:cs typeface="Arial" charset="0"/>
              </a:rPr>
              <a:t> </a:t>
            </a:r>
          </a:p>
        </p:txBody>
      </p:sp>
      <p:sp>
        <p:nvSpPr>
          <p:cNvPr id="23561" name="Rectangle 2"/>
          <p:cNvSpPr>
            <a:spLocks/>
          </p:cNvSpPr>
          <p:nvPr/>
        </p:nvSpPr>
        <p:spPr bwMode="auto">
          <a:xfrm>
            <a:off x="8561388" y="6654800"/>
            <a:ext cx="120650"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40639" bIns="0">
            <a:spAutoFit/>
          </a:bodyPr>
          <a:lstStyle/>
          <a:p>
            <a:pPr marL="39688" algn="r"/>
            <a:r>
              <a:rPr lang="en-US" sz="1100">
                <a:cs typeface="Arial" charset="0"/>
              </a:rPr>
              <a:t> </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
          <p:cNvSpPr>
            <a:spLocks noGrp="1" noChangeArrowheads="1"/>
          </p:cNvSpPr>
          <p:nvPr>
            <p:ph idx="1"/>
          </p:nvPr>
        </p:nvSpPr>
        <p:spPr>
          <a:xfrm>
            <a:off x="1979712" y="1628800"/>
            <a:ext cx="5698976" cy="4525963"/>
          </a:xfrm>
        </p:spPr>
        <p:txBody>
          <a:bodyPr/>
          <a:lstStyle/>
          <a:p>
            <a:r>
              <a:rPr lang="en-US" dirty="0" smtClean="0"/>
              <a:t>PI: Principal Investigator</a:t>
            </a:r>
          </a:p>
          <a:p>
            <a:endParaRPr lang="en-US" sz="1200" dirty="0" smtClean="0"/>
          </a:p>
          <a:p>
            <a:r>
              <a:rPr lang="en-US" dirty="0" smtClean="0"/>
              <a:t>Specialists: </a:t>
            </a:r>
            <a:endParaRPr lang="en-US" dirty="0"/>
          </a:p>
          <a:p>
            <a:pPr lvl="1">
              <a:buFont typeface="Wingdings" charset="2"/>
              <a:buChar char="§"/>
            </a:pPr>
            <a:r>
              <a:rPr lang="en-US" dirty="0" smtClean="0"/>
              <a:t>Laboratory personnel</a:t>
            </a:r>
          </a:p>
          <a:p>
            <a:pPr lvl="1">
              <a:buFont typeface="Wingdings" charset="2"/>
              <a:buChar char="§"/>
            </a:pPr>
            <a:r>
              <a:rPr lang="en-US" dirty="0" smtClean="0"/>
              <a:t>Field staff</a:t>
            </a:r>
          </a:p>
          <a:p>
            <a:pPr lvl="1">
              <a:buFont typeface="Wingdings" charset="2"/>
              <a:buChar char="§"/>
            </a:pPr>
            <a:r>
              <a:rPr lang="en-US" dirty="0" smtClean="0"/>
              <a:t>Statistician, epidemiologist</a:t>
            </a:r>
          </a:p>
          <a:p>
            <a:pPr marL="0" indent="0">
              <a:buNone/>
            </a:pPr>
            <a:endParaRPr lang="en-US" dirty="0"/>
          </a:p>
          <a:p>
            <a:endParaRPr lang="en-US" dirty="0" smtClean="0"/>
          </a:p>
          <a:p>
            <a:endParaRPr lang="en-US" dirty="0" smtClean="0"/>
          </a:p>
        </p:txBody>
      </p:sp>
      <p:sp>
        <p:nvSpPr>
          <p:cNvPr id="328709" name="Rectangle 3"/>
          <p:cNvSpPr>
            <a:spLocks noGrp="1" noChangeArrowheads="1"/>
          </p:cNvSpPr>
          <p:nvPr>
            <p:ph type="title"/>
          </p:nvPr>
        </p:nvSpPr>
        <p:spPr>
          <a:xfrm>
            <a:off x="457200" y="274638"/>
            <a:ext cx="6781800" cy="1143000"/>
          </a:xfrm>
        </p:spPr>
        <p:txBody>
          <a:bodyPr/>
          <a:lstStyle/>
          <a:p>
            <a:pPr>
              <a:defRPr/>
            </a:pPr>
            <a:r>
              <a:rPr lang="en-US" dirty="0" smtClean="0"/>
              <a:t>Research Team</a:t>
            </a:r>
          </a:p>
        </p:txBody>
      </p:sp>
      <p:sp>
        <p:nvSpPr>
          <p:cNvPr id="23560" name="Rectangle 1"/>
          <p:cNvSpPr>
            <a:spLocks/>
          </p:cNvSpPr>
          <p:nvPr/>
        </p:nvSpPr>
        <p:spPr bwMode="auto">
          <a:xfrm>
            <a:off x="469900" y="6654800"/>
            <a:ext cx="120650"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40639" bIns="0">
            <a:spAutoFit/>
          </a:bodyPr>
          <a:lstStyle/>
          <a:p>
            <a:pPr marL="39688"/>
            <a:r>
              <a:rPr lang="en-US" sz="1100">
                <a:cs typeface="Arial" charset="0"/>
              </a:rPr>
              <a:t> </a:t>
            </a:r>
          </a:p>
        </p:txBody>
      </p:sp>
      <p:sp>
        <p:nvSpPr>
          <p:cNvPr id="23561" name="Rectangle 2"/>
          <p:cNvSpPr>
            <a:spLocks/>
          </p:cNvSpPr>
          <p:nvPr/>
        </p:nvSpPr>
        <p:spPr bwMode="auto">
          <a:xfrm>
            <a:off x="8561388" y="6654800"/>
            <a:ext cx="120650"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40639" bIns="0">
            <a:spAutoFit/>
          </a:bodyPr>
          <a:lstStyle/>
          <a:p>
            <a:pPr marL="39688" algn="r"/>
            <a:r>
              <a:rPr lang="en-US" sz="1100">
                <a:cs typeface="Arial" charset="0"/>
              </a:rPr>
              <a:t> </a:t>
            </a:r>
          </a:p>
        </p:txBody>
      </p:sp>
    </p:spTree>
    <p:extLst>
      <p:ext uri="{BB962C8B-B14F-4D97-AF65-F5344CB8AC3E}">
        <p14:creationId xmlns:p14="http://schemas.microsoft.com/office/powerpoint/2010/main" val="229337022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p:cNvSpPr>
            <a:spLocks noGrp="1" noChangeArrowheads="1"/>
          </p:cNvSpPr>
          <p:nvPr>
            <p:ph idx="1"/>
          </p:nvPr>
        </p:nvSpPr>
        <p:spPr>
          <a:xfrm>
            <a:off x="2051720" y="1628800"/>
            <a:ext cx="5626968" cy="4525963"/>
          </a:xfrm>
        </p:spPr>
        <p:txBody>
          <a:bodyPr/>
          <a:lstStyle/>
          <a:p>
            <a:r>
              <a:rPr lang="en-US" dirty="0" smtClean="0"/>
              <a:t>Background / Rationale</a:t>
            </a:r>
          </a:p>
          <a:p>
            <a:pPr lvl="1">
              <a:buFont typeface="Wingdings" charset="2"/>
              <a:buChar char="§"/>
            </a:pPr>
            <a:r>
              <a:rPr lang="en-US" dirty="0" smtClean="0"/>
              <a:t>Preliminary data</a:t>
            </a:r>
          </a:p>
          <a:p>
            <a:r>
              <a:rPr lang="en-US" dirty="0" smtClean="0"/>
              <a:t>Primary Aims / Hypotheses</a:t>
            </a:r>
          </a:p>
          <a:p>
            <a:r>
              <a:rPr lang="en-US" dirty="0" smtClean="0"/>
              <a:t>Methods </a:t>
            </a:r>
          </a:p>
          <a:p>
            <a:r>
              <a:rPr lang="en-US" dirty="0" smtClean="0"/>
              <a:t>Data Analysis</a:t>
            </a:r>
          </a:p>
          <a:p>
            <a:r>
              <a:rPr lang="en-US" dirty="0" smtClean="0"/>
              <a:t>Limitations</a:t>
            </a:r>
          </a:p>
          <a:p>
            <a:r>
              <a:rPr lang="en-US" dirty="0" smtClean="0"/>
              <a:t>Timetable</a:t>
            </a:r>
          </a:p>
          <a:p>
            <a:endParaRPr lang="en-US" dirty="0" smtClean="0"/>
          </a:p>
          <a:p>
            <a:endParaRPr lang="en-US" dirty="0" smtClean="0"/>
          </a:p>
        </p:txBody>
      </p:sp>
      <p:sp>
        <p:nvSpPr>
          <p:cNvPr id="329733" name="Rectangle 3"/>
          <p:cNvSpPr>
            <a:spLocks noGrp="1" noChangeArrowheads="1"/>
          </p:cNvSpPr>
          <p:nvPr>
            <p:ph type="title"/>
          </p:nvPr>
        </p:nvSpPr>
        <p:spPr>
          <a:xfrm>
            <a:off x="457200" y="274638"/>
            <a:ext cx="6781800" cy="1143000"/>
          </a:xfrm>
        </p:spPr>
        <p:txBody>
          <a:bodyPr/>
          <a:lstStyle/>
          <a:p>
            <a:pPr>
              <a:defRPr/>
            </a:pPr>
            <a:r>
              <a:rPr lang="en-US" smtClean="0"/>
              <a:t>Outline of Research Proposal</a:t>
            </a:r>
          </a:p>
        </p:txBody>
      </p:sp>
      <p:sp>
        <p:nvSpPr>
          <p:cNvPr id="24584" name="Rectangle 1"/>
          <p:cNvSpPr>
            <a:spLocks/>
          </p:cNvSpPr>
          <p:nvPr/>
        </p:nvSpPr>
        <p:spPr bwMode="auto">
          <a:xfrm>
            <a:off x="469900" y="6654800"/>
            <a:ext cx="120650"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40639" bIns="0">
            <a:spAutoFit/>
          </a:bodyPr>
          <a:lstStyle/>
          <a:p>
            <a:pPr marL="39688"/>
            <a:r>
              <a:rPr lang="en-US" sz="1100">
                <a:cs typeface="Arial" charset="0"/>
              </a:rPr>
              <a:t> </a:t>
            </a:r>
          </a:p>
        </p:txBody>
      </p:sp>
      <p:sp>
        <p:nvSpPr>
          <p:cNvPr id="24585" name="Rectangle 2"/>
          <p:cNvSpPr>
            <a:spLocks/>
          </p:cNvSpPr>
          <p:nvPr/>
        </p:nvSpPr>
        <p:spPr bwMode="auto">
          <a:xfrm>
            <a:off x="8561388" y="6654800"/>
            <a:ext cx="120650"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40639" bIns="0">
            <a:spAutoFit/>
          </a:bodyPr>
          <a:lstStyle/>
          <a:p>
            <a:pPr marL="39688" algn="r"/>
            <a:r>
              <a:rPr lang="en-US" sz="1100">
                <a:cs typeface="Arial" charset="0"/>
              </a:rPr>
              <a:t> </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p:cNvSpPr>
            <a:spLocks noGrp="1" noChangeArrowheads="1"/>
          </p:cNvSpPr>
          <p:nvPr>
            <p:ph idx="1"/>
          </p:nvPr>
        </p:nvSpPr>
        <p:spPr>
          <a:xfrm>
            <a:off x="1907704" y="1484784"/>
            <a:ext cx="5266928" cy="4525963"/>
          </a:xfrm>
        </p:spPr>
        <p:txBody>
          <a:bodyPr/>
          <a:lstStyle/>
          <a:p>
            <a:r>
              <a:rPr lang="en-US" dirty="0" smtClean="0"/>
              <a:t>Background / </a:t>
            </a:r>
            <a:r>
              <a:rPr lang="en-US" b="1" u="sng" dirty="0" smtClean="0"/>
              <a:t>Rationale</a:t>
            </a:r>
          </a:p>
          <a:p>
            <a:pPr lvl="1">
              <a:buFont typeface="Wingdings" charset="2"/>
              <a:buChar char="§"/>
            </a:pPr>
            <a:r>
              <a:rPr lang="en-US" dirty="0" smtClean="0"/>
              <a:t>Preliminary data</a:t>
            </a:r>
          </a:p>
          <a:p>
            <a:r>
              <a:rPr lang="en-US" dirty="0" smtClean="0"/>
              <a:t>Primary Aims / Hypotheses</a:t>
            </a:r>
          </a:p>
          <a:p>
            <a:r>
              <a:rPr lang="en-US" dirty="0" smtClean="0"/>
              <a:t>Methods </a:t>
            </a:r>
          </a:p>
          <a:p>
            <a:r>
              <a:rPr lang="en-US" dirty="0" smtClean="0"/>
              <a:t>Data Analysis</a:t>
            </a:r>
          </a:p>
          <a:p>
            <a:r>
              <a:rPr lang="en-US" dirty="0" smtClean="0"/>
              <a:t>Limitations</a:t>
            </a:r>
          </a:p>
          <a:p>
            <a:r>
              <a:rPr lang="en-US" dirty="0" smtClean="0"/>
              <a:t>Timetable</a:t>
            </a:r>
          </a:p>
          <a:p>
            <a:endParaRPr lang="en-US" dirty="0" smtClean="0"/>
          </a:p>
          <a:p>
            <a:endParaRPr lang="en-US" dirty="0" smtClean="0"/>
          </a:p>
        </p:txBody>
      </p:sp>
      <p:sp>
        <p:nvSpPr>
          <p:cNvPr id="329733" name="Rectangle 3"/>
          <p:cNvSpPr>
            <a:spLocks noGrp="1" noChangeArrowheads="1"/>
          </p:cNvSpPr>
          <p:nvPr>
            <p:ph type="title"/>
          </p:nvPr>
        </p:nvSpPr>
        <p:spPr>
          <a:xfrm>
            <a:off x="457200" y="274638"/>
            <a:ext cx="6781800" cy="1143000"/>
          </a:xfrm>
        </p:spPr>
        <p:txBody>
          <a:bodyPr/>
          <a:lstStyle/>
          <a:p>
            <a:pPr>
              <a:defRPr/>
            </a:pPr>
            <a:r>
              <a:rPr lang="en-US" smtClean="0"/>
              <a:t>Outline of Research Proposal</a:t>
            </a:r>
          </a:p>
        </p:txBody>
      </p:sp>
      <p:sp>
        <p:nvSpPr>
          <p:cNvPr id="24584" name="Rectangle 1"/>
          <p:cNvSpPr>
            <a:spLocks/>
          </p:cNvSpPr>
          <p:nvPr/>
        </p:nvSpPr>
        <p:spPr bwMode="auto">
          <a:xfrm>
            <a:off x="469900" y="6654800"/>
            <a:ext cx="120650"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40639" bIns="0">
            <a:spAutoFit/>
          </a:bodyPr>
          <a:lstStyle/>
          <a:p>
            <a:pPr marL="39688"/>
            <a:r>
              <a:rPr lang="en-US" sz="1100">
                <a:cs typeface="Arial" charset="0"/>
              </a:rPr>
              <a:t> </a:t>
            </a:r>
          </a:p>
        </p:txBody>
      </p:sp>
      <p:sp>
        <p:nvSpPr>
          <p:cNvPr id="24585" name="Rectangle 2"/>
          <p:cNvSpPr>
            <a:spLocks/>
          </p:cNvSpPr>
          <p:nvPr/>
        </p:nvSpPr>
        <p:spPr bwMode="auto">
          <a:xfrm>
            <a:off x="8561388" y="6654800"/>
            <a:ext cx="120650"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40639" bIns="0">
            <a:spAutoFit/>
          </a:bodyPr>
          <a:lstStyle/>
          <a:p>
            <a:pPr marL="39688" algn="r"/>
            <a:r>
              <a:rPr lang="en-US" sz="1100">
                <a:cs typeface="Arial" charset="0"/>
              </a:rPr>
              <a:t> </a:t>
            </a:r>
          </a:p>
        </p:txBody>
      </p:sp>
    </p:spTree>
    <p:extLst>
      <p:ext uri="{BB962C8B-B14F-4D97-AF65-F5344CB8AC3E}">
        <p14:creationId xmlns:p14="http://schemas.microsoft.com/office/powerpoint/2010/main" val="411500728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Grp="1" noChangeArrowheads="1"/>
          </p:cNvSpPr>
          <p:nvPr>
            <p:ph idx="1"/>
          </p:nvPr>
        </p:nvSpPr>
        <p:spPr>
          <a:xfrm>
            <a:off x="1259632" y="1556792"/>
            <a:ext cx="6851104" cy="4525963"/>
          </a:xfrm>
        </p:spPr>
        <p:txBody>
          <a:bodyPr/>
          <a:lstStyle/>
          <a:p>
            <a:pPr>
              <a:lnSpc>
                <a:spcPct val="150000"/>
              </a:lnSpc>
              <a:buFont typeface="Arial" charset="0"/>
              <a:buNone/>
            </a:pPr>
            <a:r>
              <a:rPr lang="en-US" dirty="0" smtClean="0"/>
              <a:t>#10.  Clear and specific research aims</a:t>
            </a:r>
          </a:p>
          <a:p>
            <a:pPr>
              <a:lnSpc>
                <a:spcPct val="150000"/>
              </a:lnSpc>
              <a:buFont typeface="Arial" charset="0"/>
              <a:buNone/>
            </a:pPr>
            <a:r>
              <a:rPr lang="en-US" dirty="0" smtClean="0"/>
              <a:t>#9.  Feasibility </a:t>
            </a:r>
          </a:p>
          <a:p>
            <a:pPr>
              <a:lnSpc>
                <a:spcPct val="150000"/>
              </a:lnSpc>
              <a:buFont typeface="Arial" charset="0"/>
              <a:buNone/>
            </a:pPr>
            <a:r>
              <a:rPr lang="en-US" dirty="0" smtClean="0"/>
              <a:t>#8.  Follow instructions</a:t>
            </a:r>
          </a:p>
          <a:p>
            <a:pPr>
              <a:lnSpc>
                <a:spcPct val="150000"/>
              </a:lnSpc>
              <a:buFont typeface="Arial" charset="0"/>
              <a:buNone/>
            </a:pPr>
            <a:r>
              <a:rPr lang="en-US" dirty="0" smtClean="0"/>
              <a:t>#7.  Novelty</a:t>
            </a:r>
          </a:p>
          <a:p>
            <a:pPr>
              <a:lnSpc>
                <a:spcPct val="150000"/>
              </a:lnSpc>
              <a:buFont typeface="Arial" charset="0"/>
              <a:buNone/>
            </a:pPr>
            <a:r>
              <a:rPr lang="en-US" dirty="0" smtClean="0"/>
              <a:t>#6.  Sufficient background / rationale</a:t>
            </a:r>
          </a:p>
          <a:p>
            <a:pPr>
              <a:lnSpc>
                <a:spcPct val="150000"/>
              </a:lnSpc>
              <a:buFont typeface="Arial" charset="0"/>
              <a:buNone/>
            </a:pPr>
            <a:endParaRPr lang="en-US" dirty="0" smtClean="0"/>
          </a:p>
          <a:p>
            <a:pPr>
              <a:lnSpc>
                <a:spcPct val="150000"/>
              </a:lnSpc>
              <a:buFont typeface="Arial" charset="0"/>
              <a:buNone/>
            </a:pPr>
            <a:endParaRPr lang="en-US" dirty="0" smtClean="0"/>
          </a:p>
        </p:txBody>
      </p:sp>
      <p:sp>
        <p:nvSpPr>
          <p:cNvPr id="326661" name="Rectangle 3"/>
          <p:cNvSpPr>
            <a:spLocks noGrp="1" noChangeArrowheads="1"/>
          </p:cNvSpPr>
          <p:nvPr>
            <p:ph type="title"/>
          </p:nvPr>
        </p:nvSpPr>
        <p:spPr>
          <a:xfrm>
            <a:off x="457200" y="274638"/>
            <a:ext cx="6781800" cy="1143000"/>
          </a:xfrm>
        </p:spPr>
        <p:txBody>
          <a:bodyPr/>
          <a:lstStyle/>
          <a:p>
            <a:pPr>
              <a:defRPr/>
            </a:pPr>
            <a:r>
              <a:rPr lang="en-US" smtClean="0"/>
              <a:t>Research Proposals</a:t>
            </a:r>
          </a:p>
        </p:txBody>
      </p:sp>
      <p:sp>
        <p:nvSpPr>
          <p:cNvPr id="19464" name="Rectangle 1"/>
          <p:cNvSpPr>
            <a:spLocks/>
          </p:cNvSpPr>
          <p:nvPr/>
        </p:nvSpPr>
        <p:spPr bwMode="auto">
          <a:xfrm>
            <a:off x="469900" y="6654800"/>
            <a:ext cx="120650"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40639" bIns="0">
            <a:spAutoFit/>
          </a:bodyPr>
          <a:lstStyle/>
          <a:p>
            <a:pPr marL="39688"/>
            <a:r>
              <a:rPr lang="en-US" sz="1100">
                <a:cs typeface="Arial" charset="0"/>
              </a:rPr>
              <a:t> </a:t>
            </a:r>
          </a:p>
        </p:txBody>
      </p:sp>
      <p:sp>
        <p:nvSpPr>
          <p:cNvPr id="19465" name="Rectangle 2"/>
          <p:cNvSpPr>
            <a:spLocks/>
          </p:cNvSpPr>
          <p:nvPr/>
        </p:nvSpPr>
        <p:spPr bwMode="auto">
          <a:xfrm>
            <a:off x="8561388" y="6654800"/>
            <a:ext cx="120650"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40639" bIns="0">
            <a:spAutoFit/>
          </a:bodyPr>
          <a:lstStyle/>
          <a:p>
            <a:pPr marL="39688" algn="r"/>
            <a:r>
              <a:rPr lang="en-US" sz="1100">
                <a:cs typeface="Arial" charset="0"/>
              </a:rPr>
              <a:t> </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
          <p:cNvSpPr>
            <a:spLocks noGrp="1" noChangeArrowheads="1"/>
          </p:cNvSpPr>
          <p:nvPr>
            <p:ph idx="1"/>
          </p:nvPr>
        </p:nvSpPr>
        <p:spPr>
          <a:xfrm>
            <a:off x="611560" y="1268760"/>
            <a:ext cx="8229600" cy="4525963"/>
          </a:xfrm>
        </p:spPr>
        <p:txBody>
          <a:bodyPr>
            <a:normAutofit/>
          </a:bodyPr>
          <a:lstStyle/>
          <a:p>
            <a:r>
              <a:rPr lang="en-US" dirty="0" smtClean="0">
                <a:solidFill>
                  <a:srgbClr val="000000"/>
                </a:solidFill>
              </a:rPr>
              <a:t>High-quality clinical research is essential to understanding disease and improving health care. </a:t>
            </a:r>
          </a:p>
          <a:p>
            <a:r>
              <a:rPr lang="en-US" dirty="0" smtClean="0">
                <a:solidFill>
                  <a:srgbClr val="000000"/>
                </a:solidFill>
              </a:rPr>
              <a:t>Each research proposal should provide the potential to add to the existing body of knowledge, to advance understanding, and to alleviate human disease and suffering.</a:t>
            </a:r>
          </a:p>
          <a:p>
            <a:endParaRPr lang="en-US" dirty="0" smtClean="0">
              <a:solidFill>
                <a:srgbClr val="000000"/>
              </a:solidFill>
            </a:endParaRPr>
          </a:p>
        </p:txBody>
      </p:sp>
      <p:sp>
        <p:nvSpPr>
          <p:cNvPr id="17413" name="Rectangle 1"/>
          <p:cNvSpPr>
            <a:spLocks/>
          </p:cNvSpPr>
          <p:nvPr/>
        </p:nvSpPr>
        <p:spPr bwMode="auto">
          <a:xfrm>
            <a:off x="469900" y="6654800"/>
            <a:ext cx="120650"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40639" bIns="0">
            <a:spAutoFit/>
          </a:bodyPr>
          <a:lstStyle/>
          <a:p>
            <a:pPr marL="39688"/>
            <a:r>
              <a:rPr lang="en-US" sz="1100">
                <a:cs typeface="Arial" charset="0"/>
              </a:rPr>
              <a:t> </a:t>
            </a:r>
          </a:p>
        </p:txBody>
      </p:sp>
      <p:sp>
        <p:nvSpPr>
          <p:cNvPr id="17414" name="Rectangle 2"/>
          <p:cNvSpPr>
            <a:spLocks/>
          </p:cNvSpPr>
          <p:nvPr/>
        </p:nvSpPr>
        <p:spPr bwMode="auto">
          <a:xfrm>
            <a:off x="8561388" y="6654800"/>
            <a:ext cx="120650"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40639" bIns="0">
            <a:spAutoFit/>
          </a:bodyPr>
          <a:lstStyle/>
          <a:p>
            <a:pPr marL="39688" algn="r"/>
            <a:r>
              <a:rPr lang="en-US" sz="1100">
                <a:cs typeface="Arial" charset="0"/>
              </a:rPr>
              <a:t> </a:t>
            </a:r>
          </a:p>
        </p:txBody>
      </p:sp>
    </p:spTree>
    <p:extLst>
      <p:ext uri="{BB962C8B-B14F-4D97-AF65-F5344CB8AC3E}">
        <p14:creationId xmlns:p14="http://schemas.microsoft.com/office/powerpoint/2010/main" val="275854628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4"/>
          <p:cNvSpPr>
            <a:spLocks noGrp="1" noChangeArrowheads="1"/>
          </p:cNvSpPr>
          <p:nvPr>
            <p:ph idx="1"/>
          </p:nvPr>
        </p:nvSpPr>
        <p:spPr>
          <a:xfrm>
            <a:off x="1763688" y="1484784"/>
            <a:ext cx="6275040" cy="4525963"/>
          </a:xfrm>
        </p:spPr>
        <p:txBody>
          <a:bodyPr/>
          <a:lstStyle/>
          <a:p>
            <a:pPr>
              <a:lnSpc>
                <a:spcPct val="150000"/>
              </a:lnSpc>
              <a:buFont typeface="Arial" charset="0"/>
              <a:buNone/>
            </a:pPr>
            <a:r>
              <a:rPr lang="en-US" dirty="0" smtClean="0"/>
              <a:t>#5.  Appropriate methods, design</a:t>
            </a:r>
          </a:p>
          <a:p>
            <a:pPr>
              <a:lnSpc>
                <a:spcPct val="150000"/>
              </a:lnSpc>
              <a:buFont typeface="Arial" charset="0"/>
              <a:buNone/>
            </a:pPr>
            <a:r>
              <a:rPr lang="en-US" dirty="0" smtClean="0"/>
              <a:t>#4.  Sufficient power</a:t>
            </a:r>
          </a:p>
          <a:p>
            <a:pPr>
              <a:lnSpc>
                <a:spcPct val="150000"/>
              </a:lnSpc>
              <a:buFont typeface="Arial" charset="0"/>
              <a:buNone/>
            </a:pPr>
            <a:r>
              <a:rPr lang="en-US" dirty="0" smtClean="0"/>
              <a:t>#3.  Sufficient budget, resources  </a:t>
            </a:r>
          </a:p>
          <a:p>
            <a:pPr>
              <a:lnSpc>
                <a:spcPct val="150000"/>
              </a:lnSpc>
              <a:buFont typeface="Arial" charset="0"/>
              <a:buNone/>
            </a:pPr>
            <a:r>
              <a:rPr lang="en-US" dirty="0" smtClean="0"/>
              <a:t>#2.  Well-developed</a:t>
            </a:r>
          </a:p>
          <a:p>
            <a:pPr>
              <a:lnSpc>
                <a:spcPct val="150000"/>
              </a:lnSpc>
              <a:buFont typeface="Arial" charset="0"/>
              <a:buNone/>
            </a:pPr>
            <a:r>
              <a:rPr lang="en-US" dirty="0" smtClean="0"/>
              <a:t>#1.  Focused research aims  </a:t>
            </a:r>
          </a:p>
          <a:p>
            <a:pPr>
              <a:lnSpc>
                <a:spcPct val="150000"/>
              </a:lnSpc>
              <a:buFont typeface="Arial" charset="0"/>
              <a:buNone/>
            </a:pPr>
            <a:endParaRPr lang="en-US" dirty="0" smtClean="0"/>
          </a:p>
          <a:p>
            <a:pPr>
              <a:lnSpc>
                <a:spcPct val="150000"/>
              </a:lnSpc>
              <a:buFont typeface="Arial" charset="0"/>
              <a:buNone/>
            </a:pPr>
            <a:endParaRPr lang="en-US" dirty="0" smtClean="0"/>
          </a:p>
          <a:p>
            <a:pPr>
              <a:lnSpc>
                <a:spcPct val="150000"/>
              </a:lnSpc>
              <a:buFont typeface="Arial" charset="0"/>
              <a:buNone/>
            </a:pPr>
            <a:endParaRPr lang="en-US" dirty="0" smtClean="0"/>
          </a:p>
          <a:p>
            <a:pPr>
              <a:lnSpc>
                <a:spcPct val="150000"/>
              </a:lnSpc>
              <a:buFont typeface="Arial" charset="0"/>
              <a:buNone/>
            </a:pPr>
            <a:endParaRPr lang="en-US" dirty="0" smtClean="0"/>
          </a:p>
        </p:txBody>
      </p:sp>
      <p:sp>
        <p:nvSpPr>
          <p:cNvPr id="327685" name="Rectangle 3"/>
          <p:cNvSpPr>
            <a:spLocks noGrp="1" noChangeArrowheads="1"/>
          </p:cNvSpPr>
          <p:nvPr>
            <p:ph type="title"/>
          </p:nvPr>
        </p:nvSpPr>
        <p:spPr>
          <a:xfrm>
            <a:off x="457200" y="274638"/>
            <a:ext cx="6781800" cy="1143000"/>
          </a:xfrm>
        </p:spPr>
        <p:txBody>
          <a:bodyPr/>
          <a:lstStyle/>
          <a:p>
            <a:pPr>
              <a:defRPr/>
            </a:pPr>
            <a:r>
              <a:rPr lang="en-US" smtClean="0"/>
              <a:t>Research Proposals</a:t>
            </a:r>
          </a:p>
        </p:txBody>
      </p:sp>
      <p:sp>
        <p:nvSpPr>
          <p:cNvPr id="21512" name="Rectangle 1"/>
          <p:cNvSpPr>
            <a:spLocks/>
          </p:cNvSpPr>
          <p:nvPr/>
        </p:nvSpPr>
        <p:spPr bwMode="auto">
          <a:xfrm>
            <a:off x="469900" y="6654800"/>
            <a:ext cx="120650"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40639" bIns="0">
            <a:spAutoFit/>
          </a:bodyPr>
          <a:lstStyle/>
          <a:p>
            <a:pPr marL="39688"/>
            <a:r>
              <a:rPr lang="en-US" sz="1100">
                <a:cs typeface="Arial" charset="0"/>
              </a:rPr>
              <a:t> </a:t>
            </a:r>
          </a:p>
        </p:txBody>
      </p:sp>
      <p:sp>
        <p:nvSpPr>
          <p:cNvPr id="21513" name="Rectangle 2"/>
          <p:cNvSpPr>
            <a:spLocks/>
          </p:cNvSpPr>
          <p:nvPr/>
        </p:nvSpPr>
        <p:spPr bwMode="auto">
          <a:xfrm>
            <a:off x="8561388" y="6654800"/>
            <a:ext cx="120650"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40639" bIns="0">
            <a:spAutoFit/>
          </a:bodyPr>
          <a:lstStyle/>
          <a:p>
            <a:pPr marL="39688" algn="r"/>
            <a:r>
              <a:rPr lang="en-US" sz="1100">
                <a:cs typeface="Arial" charset="0"/>
              </a:rPr>
              <a:t> </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4"/>
          <p:cNvSpPr>
            <a:spLocks noGrp="1" noChangeArrowheads="1"/>
          </p:cNvSpPr>
          <p:nvPr>
            <p:ph idx="1"/>
          </p:nvPr>
        </p:nvSpPr>
        <p:spPr/>
        <p:txBody>
          <a:bodyPr/>
          <a:lstStyle/>
          <a:p>
            <a:r>
              <a:rPr lang="en-US" dirty="0"/>
              <a:t>Research aim the most important part of a </a:t>
            </a:r>
            <a:r>
              <a:rPr lang="en-US" dirty="0" smtClean="0"/>
              <a:t>proposal</a:t>
            </a:r>
          </a:p>
          <a:p>
            <a:endParaRPr lang="en-US" sz="1200" dirty="0"/>
          </a:p>
          <a:p>
            <a:r>
              <a:rPr lang="en-US" dirty="0"/>
              <a:t>Should clearly define the specific research question(s)</a:t>
            </a:r>
          </a:p>
          <a:p>
            <a:endParaRPr lang="en-US" dirty="0"/>
          </a:p>
          <a:p>
            <a:endParaRPr lang="en-US" dirty="0"/>
          </a:p>
        </p:txBody>
      </p:sp>
      <p:sp>
        <p:nvSpPr>
          <p:cNvPr id="330757" name="Rectangle 3"/>
          <p:cNvSpPr>
            <a:spLocks noGrp="1" noChangeArrowheads="1"/>
          </p:cNvSpPr>
          <p:nvPr>
            <p:ph type="title"/>
          </p:nvPr>
        </p:nvSpPr>
        <p:spPr/>
        <p:txBody>
          <a:bodyPr/>
          <a:lstStyle/>
          <a:p>
            <a:pPr>
              <a:defRPr/>
            </a:pPr>
            <a:r>
              <a:rPr lang="en-US" dirty="0" smtClean="0"/>
              <a:t>#10.  Clear, Specific Research Aims</a:t>
            </a:r>
          </a:p>
        </p:txBody>
      </p:sp>
      <p:sp>
        <p:nvSpPr>
          <p:cNvPr id="19465" name="Rectangle 1"/>
          <p:cNvSpPr>
            <a:spLocks/>
          </p:cNvSpPr>
          <p:nvPr/>
        </p:nvSpPr>
        <p:spPr bwMode="auto">
          <a:xfrm>
            <a:off x="469900" y="6654800"/>
            <a:ext cx="120650" cy="169863"/>
          </a:xfrm>
          <a:prstGeom prst="rect">
            <a:avLst/>
          </a:prstGeom>
          <a:noFill/>
          <a:ln w="12700">
            <a:noFill/>
            <a:miter lim="800000"/>
            <a:headEnd/>
            <a:tailEnd/>
          </a:ln>
        </p:spPr>
        <p:txBody>
          <a:bodyPr wrap="none" lIns="0" tIns="0" rIns="40639" bIns="0">
            <a:prstTxWarp prst="textNoShape">
              <a:avLst/>
            </a:prstTxWarp>
            <a:spAutoFit/>
          </a:bodyPr>
          <a:lstStyle/>
          <a:p>
            <a:pPr marL="39688"/>
            <a:r>
              <a:rPr lang="en-US" sz="1100">
                <a:ea typeface="Arial" charset="0"/>
                <a:cs typeface="Arial" charset="0"/>
              </a:rPr>
              <a:t> </a:t>
            </a:r>
          </a:p>
        </p:txBody>
      </p:sp>
      <p:sp>
        <p:nvSpPr>
          <p:cNvPr id="19466" name="Rectangle 2"/>
          <p:cNvSpPr>
            <a:spLocks/>
          </p:cNvSpPr>
          <p:nvPr/>
        </p:nvSpPr>
        <p:spPr bwMode="auto">
          <a:xfrm>
            <a:off x="8561388" y="6654800"/>
            <a:ext cx="120650" cy="169863"/>
          </a:xfrm>
          <a:prstGeom prst="rect">
            <a:avLst/>
          </a:prstGeom>
          <a:noFill/>
          <a:ln w="12700">
            <a:noFill/>
            <a:miter lim="800000"/>
            <a:headEnd/>
            <a:tailEnd/>
          </a:ln>
        </p:spPr>
        <p:txBody>
          <a:bodyPr wrap="none" lIns="0" tIns="0" rIns="40639" bIns="0">
            <a:prstTxWarp prst="textNoShape">
              <a:avLst/>
            </a:prstTxWarp>
            <a:spAutoFit/>
          </a:bodyPr>
          <a:lstStyle/>
          <a:p>
            <a:pPr marL="39688" algn="r"/>
            <a:r>
              <a:rPr lang="en-US" sz="1100">
                <a:ea typeface="Arial" charset="0"/>
                <a:cs typeface="Arial" charset="0"/>
              </a:rPr>
              <a:t> </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4"/>
          <p:cNvSpPr>
            <a:spLocks noGrp="1" noChangeArrowheads="1"/>
          </p:cNvSpPr>
          <p:nvPr>
            <p:ph idx="1"/>
          </p:nvPr>
        </p:nvSpPr>
        <p:spPr>
          <a:xfrm>
            <a:off x="1403648" y="1556792"/>
            <a:ext cx="6563072" cy="4525963"/>
          </a:xfrm>
        </p:spPr>
        <p:txBody>
          <a:bodyPr/>
          <a:lstStyle/>
          <a:p>
            <a:r>
              <a:rPr lang="en-US" dirty="0" smtClean="0"/>
              <a:t>Accrual/recruitment </a:t>
            </a:r>
            <a:r>
              <a:rPr lang="en-US" dirty="0"/>
              <a:t>rate realistic</a:t>
            </a:r>
          </a:p>
          <a:p>
            <a:r>
              <a:rPr lang="en-US" dirty="0"/>
              <a:t>Groundwork, infrastructure in place</a:t>
            </a:r>
          </a:p>
          <a:p>
            <a:pPr lvl="1">
              <a:buFont typeface="Wingdings" charset="2"/>
              <a:buChar char="§"/>
            </a:pPr>
            <a:r>
              <a:rPr lang="en-US" u="sng" dirty="0"/>
              <a:t>Importance of preliminary data</a:t>
            </a:r>
          </a:p>
          <a:p>
            <a:r>
              <a:rPr lang="en-US" dirty="0"/>
              <a:t>A</a:t>
            </a:r>
            <a:r>
              <a:rPr lang="en-US" dirty="0" smtClean="0"/>
              <a:t>ims capable of being completed </a:t>
            </a:r>
            <a:endParaRPr lang="en-US" dirty="0"/>
          </a:p>
          <a:p>
            <a:r>
              <a:rPr lang="en-US" dirty="0"/>
              <a:t>Reasonable timeline </a:t>
            </a:r>
          </a:p>
          <a:p>
            <a:endParaRPr lang="en-US" dirty="0"/>
          </a:p>
          <a:p>
            <a:endParaRPr lang="en-US" dirty="0"/>
          </a:p>
          <a:p>
            <a:endParaRPr lang="en-US" dirty="0"/>
          </a:p>
        </p:txBody>
      </p:sp>
      <p:sp>
        <p:nvSpPr>
          <p:cNvPr id="331781" name="Rectangle 3"/>
          <p:cNvSpPr>
            <a:spLocks noGrp="1" noChangeArrowheads="1"/>
          </p:cNvSpPr>
          <p:nvPr>
            <p:ph type="title"/>
          </p:nvPr>
        </p:nvSpPr>
        <p:spPr/>
        <p:txBody>
          <a:bodyPr/>
          <a:lstStyle/>
          <a:p>
            <a:pPr>
              <a:defRPr/>
            </a:pPr>
            <a:r>
              <a:rPr lang="en-US" smtClean="0"/>
              <a:t>#9. Feasibility </a:t>
            </a:r>
          </a:p>
        </p:txBody>
      </p:sp>
      <p:sp>
        <p:nvSpPr>
          <p:cNvPr id="20489" name="Rectangle 1"/>
          <p:cNvSpPr>
            <a:spLocks/>
          </p:cNvSpPr>
          <p:nvPr/>
        </p:nvSpPr>
        <p:spPr bwMode="auto">
          <a:xfrm>
            <a:off x="469900" y="6654800"/>
            <a:ext cx="120650" cy="169863"/>
          </a:xfrm>
          <a:prstGeom prst="rect">
            <a:avLst/>
          </a:prstGeom>
          <a:noFill/>
          <a:ln w="12700">
            <a:noFill/>
            <a:miter lim="800000"/>
            <a:headEnd/>
            <a:tailEnd/>
          </a:ln>
        </p:spPr>
        <p:txBody>
          <a:bodyPr wrap="none" lIns="0" tIns="0" rIns="40639" bIns="0">
            <a:prstTxWarp prst="textNoShape">
              <a:avLst/>
            </a:prstTxWarp>
            <a:spAutoFit/>
          </a:bodyPr>
          <a:lstStyle/>
          <a:p>
            <a:pPr marL="39688"/>
            <a:r>
              <a:rPr lang="en-US" sz="1100">
                <a:ea typeface="Arial" charset="0"/>
                <a:cs typeface="Arial" charset="0"/>
              </a:rPr>
              <a:t> </a:t>
            </a:r>
          </a:p>
        </p:txBody>
      </p:sp>
      <p:sp>
        <p:nvSpPr>
          <p:cNvPr id="20490" name="Rectangle 2"/>
          <p:cNvSpPr>
            <a:spLocks/>
          </p:cNvSpPr>
          <p:nvPr/>
        </p:nvSpPr>
        <p:spPr bwMode="auto">
          <a:xfrm>
            <a:off x="8561388" y="6654800"/>
            <a:ext cx="120650" cy="169863"/>
          </a:xfrm>
          <a:prstGeom prst="rect">
            <a:avLst/>
          </a:prstGeom>
          <a:noFill/>
          <a:ln w="12700">
            <a:noFill/>
            <a:miter lim="800000"/>
            <a:headEnd/>
            <a:tailEnd/>
          </a:ln>
        </p:spPr>
        <p:txBody>
          <a:bodyPr wrap="none" lIns="0" tIns="0" rIns="40639" bIns="0">
            <a:prstTxWarp prst="textNoShape">
              <a:avLst/>
            </a:prstTxWarp>
            <a:spAutoFit/>
          </a:bodyPr>
          <a:lstStyle/>
          <a:p>
            <a:pPr marL="39688" algn="r"/>
            <a:r>
              <a:rPr lang="en-US" sz="1100">
                <a:ea typeface="Arial" charset="0"/>
                <a:cs typeface="Arial" charset="0"/>
              </a:rPr>
              <a:t> </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p:cNvSpPr>
            <a:spLocks noGrp="1" noChangeArrowheads="1"/>
          </p:cNvSpPr>
          <p:nvPr>
            <p:ph idx="1"/>
          </p:nvPr>
        </p:nvSpPr>
        <p:spPr/>
        <p:txBody>
          <a:bodyPr/>
          <a:lstStyle/>
          <a:p>
            <a:r>
              <a:rPr lang="en-US" dirty="0"/>
              <a:t> Every grant has specifics regarding </a:t>
            </a:r>
          </a:p>
          <a:p>
            <a:pPr lvl="1">
              <a:buFont typeface="Wingdings" charset="2"/>
              <a:buChar char="§"/>
            </a:pPr>
            <a:r>
              <a:rPr lang="en-US" dirty="0"/>
              <a:t>Format</a:t>
            </a:r>
          </a:p>
          <a:p>
            <a:pPr lvl="1">
              <a:buFont typeface="Wingdings" charset="2"/>
              <a:buChar char="§"/>
            </a:pPr>
            <a:r>
              <a:rPr lang="en-US" dirty="0"/>
              <a:t>Necessary sections</a:t>
            </a:r>
          </a:p>
          <a:p>
            <a:pPr lvl="1">
              <a:buFont typeface="Wingdings" charset="2"/>
              <a:buChar char="§"/>
            </a:pPr>
            <a:r>
              <a:rPr lang="en-US" dirty="0"/>
              <a:t>Length</a:t>
            </a:r>
          </a:p>
          <a:p>
            <a:endParaRPr lang="en-US" sz="1200" dirty="0"/>
          </a:p>
          <a:p>
            <a:r>
              <a:rPr lang="en-US" dirty="0"/>
              <a:t>Goals of the </a:t>
            </a:r>
            <a:r>
              <a:rPr lang="en-US" dirty="0" smtClean="0"/>
              <a:t>RFA</a:t>
            </a:r>
          </a:p>
          <a:p>
            <a:endParaRPr lang="en-US" sz="1200" dirty="0"/>
          </a:p>
          <a:p>
            <a:r>
              <a:rPr lang="en-US" dirty="0" smtClean="0"/>
              <a:t>Contact the grant agency if possible, before writing, and as questions arise</a:t>
            </a:r>
          </a:p>
          <a:p>
            <a:endParaRPr lang="en-US" dirty="0"/>
          </a:p>
          <a:p>
            <a:endParaRPr lang="en-US" dirty="0"/>
          </a:p>
        </p:txBody>
      </p:sp>
      <p:sp>
        <p:nvSpPr>
          <p:cNvPr id="332805" name="Rectangle 3"/>
          <p:cNvSpPr>
            <a:spLocks noGrp="1" noChangeArrowheads="1"/>
          </p:cNvSpPr>
          <p:nvPr>
            <p:ph type="title"/>
          </p:nvPr>
        </p:nvSpPr>
        <p:spPr/>
        <p:txBody>
          <a:bodyPr/>
          <a:lstStyle/>
          <a:p>
            <a:pPr>
              <a:defRPr/>
            </a:pPr>
            <a:r>
              <a:rPr lang="en-US" smtClean="0"/>
              <a:t>#8. Follow Instructions</a:t>
            </a:r>
          </a:p>
        </p:txBody>
      </p:sp>
      <p:sp>
        <p:nvSpPr>
          <p:cNvPr id="21513" name="Rectangle 1"/>
          <p:cNvSpPr>
            <a:spLocks/>
          </p:cNvSpPr>
          <p:nvPr/>
        </p:nvSpPr>
        <p:spPr bwMode="auto">
          <a:xfrm>
            <a:off x="469900" y="6654800"/>
            <a:ext cx="120650" cy="169863"/>
          </a:xfrm>
          <a:prstGeom prst="rect">
            <a:avLst/>
          </a:prstGeom>
          <a:noFill/>
          <a:ln w="12700">
            <a:noFill/>
            <a:miter lim="800000"/>
            <a:headEnd/>
            <a:tailEnd/>
          </a:ln>
        </p:spPr>
        <p:txBody>
          <a:bodyPr wrap="none" lIns="0" tIns="0" rIns="40639" bIns="0">
            <a:prstTxWarp prst="textNoShape">
              <a:avLst/>
            </a:prstTxWarp>
            <a:spAutoFit/>
          </a:bodyPr>
          <a:lstStyle/>
          <a:p>
            <a:pPr marL="39688"/>
            <a:r>
              <a:rPr lang="en-US" sz="1100">
                <a:ea typeface="Arial" charset="0"/>
                <a:cs typeface="Arial" charset="0"/>
              </a:rPr>
              <a:t> </a:t>
            </a:r>
          </a:p>
        </p:txBody>
      </p:sp>
      <p:sp>
        <p:nvSpPr>
          <p:cNvPr id="21514" name="Rectangle 2"/>
          <p:cNvSpPr>
            <a:spLocks/>
          </p:cNvSpPr>
          <p:nvPr/>
        </p:nvSpPr>
        <p:spPr bwMode="auto">
          <a:xfrm>
            <a:off x="8561388" y="6654800"/>
            <a:ext cx="120650" cy="169863"/>
          </a:xfrm>
          <a:prstGeom prst="rect">
            <a:avLst/>
          </a:prstGeom>
          <a:noFill/>
          <a:ln w="12700">
            <a:noFill/>
            <a:miter lim="800000"/>
            <a:headEnd/>
            <a:tailEnd/>
          </a:ln>
        </p:spPr>
        <p:txBody>
          <a:bodyPr wrap="none" lIns="0" tIns="0" rIns="40639" bIns="0">
            <a:prstTxWarp prst="textNoShape">
              <a:avLst/>
            </a:prstTxWarp>
            <a:spAutoFit/>
          </a:bodyPr>
          <a:lstStyle/>
          <a:p>
            <a:pPr marL="39688" algn="r"/>
            <a:r>
              <a:rPr lang="en-US" sz="1100">
                <a:ea typeface="Arial" charset="0"/>
                <a:cs typeface="Arial" charset="0"/>
              </a:rPr>
              <a:t> </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4"/>
          <p:cNvSpPr>
            <a:spLocks noGrp="1" noChangeArrowheads="1"/>
          </p:cNvSpPr>
          <p:nvPr>
            <p:ph idx="1"/>
          </p:nvPr>
        </p:nvSpPr>
        <p:spPr>
          <a:xfrm>
            <a:off x="971600" y="1628800"/>
            <a:ext cx="7571184" cy="4525963"/>
          </a:xfrm>
        </p:spPr>
        <p:txBody>
          <a:bodyPr/>
          <a:lstStyle/>
          <a:p>
            <a:r>
              <a:rPr lang="en-US" dirty="0"/>
              <a:t>Full literature </a:t>
            </a:r>
            <a:r>
              <a:rPr lang="en-US" dirty="0" smtClean="0"/>
              <a:t>search</a:t>
            </a:r>
          </a:p>
          <a:p>
            <a:endParaRPr lang="en-US" sz="1200" dirty="0"/>
          </a:p>
          <a:p>
            <a:r>
              <a:rPr lang="en-US" dirty="0"/>
              <a:t>Review and discuss aims and proposal with knowledgeable colleagues  </a:t>
            </a:r>
          </a:p>
          <a:p>
            <a:endParaRPr lang="en-US" dirty="0"/>
          </a:p>
          <a:p>
            <a:endParaRPr lang="en-US" dirty="0"/>
          </a:p>
        </p:txBody>
      </p:sp>
      <p:sp>
        <p:nvSpPr>
          <p:cNvPr id="333829" name="Rectangle 3"/>
          <p:cNvSpPr>
            <a:spLocks noGrp="1" noChangeArrowheads="1"/>
          </p:cNvSpPr>
          <p:nvPr>
            <p:ph type="title"/>
          </p:nvPr>
        </p:nvSpPr>
        <p:spPr/>
        <p:txBody>
          <a:bodyPr/>
          <a:lstStyle/>
          <a:p>
            <a:pPr>
              <a:defRPr/>
            </a:pPr>
            <a:r>
              <a:rPr lang="en-US" smtClean="0"/>
              <a:t>#7. Novelty</a:t>
            </a:r>
          </a:p>
        </p:txBody>
      </p:sp>
      <p:sp>
        <p:nvSpPr>
          <p:cNvPr id="22537" name="Rectangle 1"/>
          <p:cNvSpPr>
            <a:spLocks/>
          </p:cNvSpPr>
          <p:nvPr/>
        </p:nvSpPr>
        <p:spPr bwMode="auto">
          <a:xfrm>
            <a:off x="469900" y="6654800"/>
            <a:ext cx="120650" cy="169863"/>
          </a:xfrm>
          <a:prstGeom prst="rect">
            <a:avLst/>
          </a:prstGeom>
          <a:noFill/>
          <a:ln w="12700">
            <a:noFill/>
            <a:miter lim="800000"/>
            <a:headEnd/>
            <a:tailEnd/>
          </a:ln>
        </p:spPr>
        <p:txBody>
          <a:bodyPr wrap="none" lIns="0" tIns="0" rIns="40639" bIns="0">
            <a:prstTxWarp prst="textNoShape">
              <a:avLst/>
            </a:prstTxWarp>
            <a:spAutoFit/>
          </a:bodyPr>
          <a:lstStyle/>
          <a:p>
            <a:pPr marL="39688"/>
            <a:r>
              <a:rPr lang="en-US" sz="1100">
                <a:ea typeface="Arial" charset="0"/>
                <a:cs typeface="Arial" charset="0"/>
              </a:rPr>
              <a:t> </a:t>
            </a:r>
          </a:p>
        </p:txBody>
      </p:sp>
      <p:sp>
        <p:nvSpPr>
          <p:cNvPr id="22538" name="Rectangle 2"/>
          <p:cNvSpPr>
            <a:spLocks/>
          </p:cNvSpPr>
          <p:nvPr/>
        </p:nvSpPr>
        <p:spPr bwMode="auto">
          <a:xfrm>
            <a:off x="8561388" y="6654800"/>
            <a:ext cx="120650" cy="169863"/>
          </a:xfrm>
          <a:prstGeom prst="rect">
            <a:avLst/>
          </a:prstGeom>
          <a:noFill/>
          <a:ln w="12700">
            <a:noFill/>
            <a:miter lim="800000"/>
            <a:headEnd/>
            <a:tailEnd/>
          </a:ln>
        </p:spPr>
        <p:txBody>
          <a:bodyPr wrap="none" lIns="0" tIns="0" rIns="40639" bIns="0">
            <a:prstTxWarp prst="textNoShape">
              <a:avLst/>
            </a:prstTxWarp>
            <a:spAutoFit/>
          </a:bodyPr>
          <a:lstStyle/>
          <a:p>
            <a:pPr marL="39688" algn="r"/>
            <a:r>
              <a:rPr lang="en-US" sz="1100">
                <a:ea typeface="Arial" charset="0"/>
                <a:cs typeface="Arial" charset="0"/>
              </a:rPr>
              <a:t> </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4"/>
          <p:cNvSpPr>
            <a:spLocks noGrp="1" noChangeArrowheads="1"/>
          </p:cNvSpPr>
          <p:nvPr>
            <p:ph idx="1"/>
          </p:nvPr>
        </p:nvSpPr>
        <p:spPr/>
        <p:txBody>
          <a:bodyPr/>
          <a:lstStyle/>
          <a:p>
            <a:r>
              <a:rPr lang="en-US" dirty="0"/>
              <a:t>Place the proposed research in the context of other work that has been done on the topic</a:t>
            </a:r>
          </a:p>
          <a:p>
            <a:r>
              <a:rPr lang="en-US" dirty="0"/>
              <a:t>Naturally connect current state of knowledge to the gap that the proposed research will fill</a:t>
            </a:r>
          </a:p>
          <a:p>
            <a:pPr lvl="1">
              <a:buFont typeface="Wingdings" charset="2"/>
              <a:buChar char="§"/>
            </a:pPr>
            <a:r>
              <a:rPr lang="en-US" dirty="0"/>
              <a:t>e.g., Extend known findings to new setting</a:t>
            </a:r>
          </a:p>
          <a:p>
            <a:r>
              <a:rPr lang="en-US" dirty="0"/>
              <a:t>End with “significance” – how the proposed work will contribute to the field </a:t>
            </a:r>
          </a:p>
        </p:txBody>
      </p:sp>
      <p:sp>
        <p:nvSpPr>
          <p:cNvPr id="334853" name="Rectangle 3"/>
          <p:cNvSpPr>
            <a:spLocks noGrp="1" noChangeArrowheads="1"/>
          </p:cNvSpPr>
          <p:nvPr>
            <p:ph type="title"/>
          </p:nvPr>
        </p:nvSpPr>
        <p:spPr>
          <a:xfrm>
            <a:off x="457200" y="274638"/>
            <a:ext cx="8147248" cy="1143000"/>
          </a:xfrm>
        </p:spPr>
        <p:txBody>
          <a:bodyPr>
            <a:normAutofit/>
          </a:bodyPr>
          <a:lstStyle/>
          <a:p>
            <a:pPr>
              <a:defRPr/>
            </a:pPr>
            <a:r>
              <a:rPr lang="en-US" dirty="0" smtClean="0"/>
              <a:t>#6.  Sufficient Background / Rationale</a:t>
            </a:r>
          </a:p>
        </p:txBody>
      </p:sp>
      <p:sp>
        <p:nvSpPr>
          <p:cNvPr id="23561" name="Rectangle 1"/>
          <p:cNvSpPr>
            <a:spLocks/>
          </p:cNvSpPr>
          <p:nvPr/>
        </p:nvSpPr>
        <p:spPr bwMode="auto">
          <a:xfrm>
            <a:off x="469900" y="6654800"/>
            <a:ext cx="120650" cy="169863"/>
          </a:xfrm>
          <a:prstGeom prst="rect">
            <a:avLst/>
          </a:prstGeom>
          <a:noFill/>
          <a:ln w="12700">
            <a:noFill/>
            <a:miter lim="800000"/>
            <a:headEnd/>
            <a:tailEnd/>
          </a:ln>
        </p:spPr>
        <p:txBody>
          <a:bodyPr wrap="none" lIns="0" tIns="0" rIns="40639" bIns="0">
            <a:prstTxWarp prst="textNoShape">
              <a:avLst/>
            </a:prstTxWarp>
            <a:spAutoFit/>
          </a:bodyPr>
          <a:lstStyle/>
          <a:p>
            <a:pPr marL="39688"/>
            <a:r>
              <a:rPr lang="en-US" sz="1100">
                <a:ea typeface="Arial" charset="0"/>
                <a:cs typeface="Arial" charset="0"/>
              </a:rPr>
              <a:t> </a:t>
            </a:r>
          </a:p>
        </p:txBody>
      </p:sp>
      <p:sp>
        <p:nvSpPr>
          <p:cNvPr id="23562" name="Rectangle 2"/>
          <p:cNvSpPr>
            <a:spLocks/>
          </p:cNvSpPr>
          <p:nvPr/>
        </p:nvSpPr>
        <p:spPr bwMode="auto">
          <a:xfrm>
            <a:off x="8561388" y="6654800"/>
            <a:ext cx="120650" cy="169863"/>
          </a:xfrm>
          <a:prstGeom prst="rect">
            <a:avLst/>
          </a:prstGeom>
          <a:noFill/>
          <a:ln w="12700">
            <a:noFill/>
            <a:miter lim="800000"/>
            <a:headEnd/>
            <a:tailEnd/>
          </a:ln>
        </p:spPr>
        <p:txBody>
          <a:bodyPr wrap="none" lIns="0" tIns="0" rIns="40639" bIns="0">
            <a:prstTxWarp prst="textNoShape">
              <a:avLst/>
            </a:prstTxWarp>
            <a:spAutoFit/>
          </a:bodyPr>
          <a:lstStyle/>
          <a:p>
            <a:pPr marL="39688" algn="r"/>
            <a:r>
              <a:rPr lang="en-US" sz="1100">
                <a:ea typeface="Arial" charset="0"/>
                <a:cs typeface="Arial" charset="0"/>
              </a:rPr>
              <a:t> </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1" name="Rectangle 4"/>
          <p:cNvSpPr>
            <a:spLocks noGrp="1" noChangeArrowheads="1"/>
          </p:cNvSpPr>
          <p:nvPr>
            <p:ph idx="1"/>
          </p:nvPr>
        </p:nvSpPr>
        <p:spPr/>
        <p:txBody>
          <a:bodyPr/>
          <a:lstStyle/>
          <a:p>
            <a:pPr>
              <a:defRPr/>
            </a:pPr>
            <a:r>
              <a:rPr lang="en-US" dirty="0" smtClean="0"/>
              <a:t>Appropriate interpretation of biomarkers</a:t>
            </a:r>
          </a:p>
          <a:p>
            <a:pPr>
              <a:defRPr/>
            </a:pPr>
            <a:r>
              <a:rPr lang="en-US" dirty="0" smtClean="0"/>
              <a:t>Appropriate study design</a:t>
            </a:r>
          </a:p>
          <a:p>
            <a:pPr>
              <a:defRPr/>
            </a:pPr>
            <a:r>
              <a:rPr lang="en-US" dirty="0" smtClean="0"/>
              <a:t>Analytic approach (e.g., randomized study)</a:t>
            </a:r>
          </a:p>
          <a:p>
            <a:pPr lvl="1">
              <a:defRPr/>
            </a:pPr>
            <a:r>
              <a:rPr lang="en-US" dirty="0" smtClean="0"/>
              <a:t>Based on time to treatment success after randomization </a:t>
            </a:r>
          </a:p>
          <a:p>
            <a:pPr lvl="1">
              <a:defRPr/>
            </a:pPr>
            <a:r>
              <a:rPr lang="en-US" dirty="0" smtClean="0"/>
              <a:t>Based on success (yes/no) 1 year after randomization </a:t>
            </a:r>
          </a:p>
        </p:txBody>
      </p:sp>
      <p:sp>
        <p:nvSpPr>
          <p:cNvPr id="335877" name="Rectangle 3"/>
          <p:cNvSpPr>
            <a:spLocks noGrp="1" noChangeArrowheads="1"/>
          </p:cNvSpPr>
          <p:nvPr>
            <p:ph type="title"/>
          </p:nvPr>
        </p:nvSpPr>
        <p:spPr/>
        <p:txBody>
          <a:bodyPr/>
          <a:lstStyle/>
          <a:p>
            <a:pPr>
              <a:defRPr/>
            </a:pPr>
            <a:r>
              <a:rPr lang="en-US" dirty="0" smtClean="0"/>
              <a:t>#5. Appropriate Methods / Design</a:t>
            </a:r>
          </a:p>
        </p:txBody>
      </p:sp>
      <p:sp>
        <p:nvSpPr>
          <p:cNvPr id="24585" name="Rectangle 1"/>
          <p:cNvSpPr>
            <a:spLocks/>
          </p:cNvSpPr>
          <p:nvPr/>
        </p:nvSpPr>
        <p:spPr bwMode="auto">
          <a:xfrm>
            <a:off x="469900" y="6654800"/>
            <a:ext cx="120650" cy="169863"/>
          </a:xfrm>
          <a:prstGeom prst="rect">
            <a:avLst/>
          </a:prstGeom>
          <a:noFill/>
          <a:ln w="12700">
            <a:noFill/>
            <a:miter lim="800000"/>
            <a:headEnd/>
            <a:tailEnd/>
          </a:ln>
        </p:spPr>
        <p:txBody>
          <a:bodyPr wrap="none" lIns="0" tIns="0" rIns="40639" bIns="0">
            <a:prstTxWarp prst="textNoShape">
              <a:avLst/>
            </a:prstTxWarp>
            <a:spAutoFit/>
          </a:bodyPr>
          <a:lstStyle/>
          <a:p>
            <a:pPr marL="39688"/>
            <a:r>
              <a:rPr lang="en-US" sz="1100">
                <a:ea typeface="Arial" charset="0"/>
                <a:cs typeface="Arial" charset="0"/>
              </a:rPr>
              <a:t> </a:t>
            </a:r>
          </a:p>
        </p:txBody>
      </p:sp>
      <p:sp>
        <p:nvSpPr>
          <p:cNvPr id="24586" name="Rectangle 2"/>
          <p:cNvSpPr>
            <a:spLocks/>
          </p:cNvSpPr>
          <p:nvPr/>
        </p:nvSpPr>
        <p:spPr bwMode="auto">
          <a:xfrm>
            <a:off x="8561388" y="6654800"/>
            <a:ext cx="120650" cy="169863"/>
          </a:xfrm>
          <a:prstGeom prst="rect">
            <a:avLst/>
          </a:prstGeom>
          <a:noFill/>
          <a:ln w="12700">
            <a:noFill/>
            <a:miter lim="800000"/>
            <a:headEnd/>
            <a:tailEnd/>
          </a:ln>
        </p:spPr>
        <p:txBody>
          <a:bodyPr wrap="none" lIns="0" tIns="0" rIns="40639" bIns="0">
            <a:prstTxWarp prst="textNoShape">
              <a:avLst/>
            </a:prstTxWarp>
            <a:spAutoFit/>
          </a:bodyPr>
          <a:lstStyle/>
          <a:p>
            <a:pPr marL="39688" algn="r"/>
            <a:r>
              <a:rPr lang="en-US" sz="1100">
                <a:ea typeface="Arial" charset="0"/>
                <a:cs typeface="Arial" charset="0"/>
              </a:rPr>
              <a:t> </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4"/>
          <p:cNvSpPr>
            <a:spLocks noGrp="1" noChangeArrowheads="1"/>
          </p:cNvSpPr>
          <p:nvPr>
            <p:ph idx="1"/>
          </p:nvPr>
        </p:nvSpPr>
        <p:spPr/>
        <p:txBody>
          <a:bodyPr/>
          <a:lstStyle/>
          <a:p>
            <a:r>
              <a:rPr lang="en-US" dirty="0"/>
              <a:t>Details of the study design and analysis approach</a:t>
            </a:r>
          </a:p>
          <a:p>
            <a:pPr lvl="1">
              <a:buFont typeface="Wingdings" charset="2"/>
              <a:buChar char="§"/>
            </a:pPr>
            <a:r>
              <a:rPr lang="en-US" dirty="0"/>
              <a:t>Population of interest</a:t>
            </a:r>
          </a:p>
          <a:p>
            <a:pPr lvl="1">
              <a:buFont typeface="Wingdings" charset="2"/>
              <a:buChar char="§"/>
            </a:pPr>
            <a:r>
              <a:rPr lang="en-US" dirty="0"/>
              <a:t>Anticipated sample size</a:t>
            </a:r>
          </a:p>
          <a:p>
            <a:pPr lvl="1">
              <a:buFont typeface="Wingdings" charset="2"/>
              <a:buChar char="§"/>
            </a:pPr>
            <a:r>
              <a:rPr lang="en-US" dirty="0"/>
              <a:t>Power calculations</a:t>
            </a:r>
          </a:p>
          <a:p>
            <a:pPr lvl="1">
              <a:buFont typeface="Wingdings" charset="2"/>
              <a:buChar char="§"/>
            </a:pPr>
            <a:r>
              <a:rPr lang="en-US" dirty="0" smtClean="0"/>
              <a:t>Endpoint, case </a:t>
            </a:r>
            <a:r>
              <a:rPr lang="en-US" dirty="0"/>
              <a:t>definition</a:t>
            </a:r>
          </a:p>
          <a:p>
            <a:pPr lvl="1">
              <a:buFont typeface="Wingdings" charset="2"/>
              <a:buChar char="§"/>
            </a:pPr>
            <a:r>
              <a:rPr lang="en-US" dirty="0"/>
              <a:t>Statistical methods to be used</a:t>
            </a:r>
          </a:p>
          <a:p>
            <a:pPr lvl="1">
              <a:buFont typeface="Wingdings" charset="2"/>
              <a:buChar char="§"/>
            </a:pPr>
            <a:r>
              <a:rPr lang="en-US" dirty="0"/>
              <a:t>Confounders to be evaluated</a:t>
            </a:r>
          </a:p>
          <a:p>
            <a:endParaRPr lang="en-US" dirty="0"/>
          </a:p>
        </p:txBody>
      </p:sp>
      <p:sp>
        <p:nvSpPr>
          <p:cNvPr id="336901" name="Rectangle 3"/>
          <p:cNvSpPr>
            <a:spLocks noGrp="1" noChangeArrowheads="1"/>
          </p:cNvSpPr>
          <p:nvPr>
            <p:ph type="title"/>
          </p:nvPr>
        </p:nvSpPr>
        <p:spPr/>
        <p:txBody>
          <a:bodyPr/>
          <a:lstStyle/>
          <a:p>
            <a:pPr>
              <a:defRPr/>
            </a:pPr>
            <a:r>
              <a:rPr lang="en-US" smtClean="0"/>
              <a:t>Methods: Data Analysis </a:t>
            </a:r>
          </a:p>
        </p:txBody>
      </p:sp>
      <p:sp>
        <p:nvSpPr>
          <p:cNvPr id="25609" name="Rectangle 1"/>
          <p:cNvSpPr>
            <a:spLocks/>
          </p:cNvSpPr>
          <p:nvPr/>
        </p:nvSpPr>
        <p:spPr bwMode="auto">
          <a:xfrm>
            <a:off x="469900" y="6654800"/>
            <a:ext cx="120650" cy="169863"/>
          </a:xfrm>
          <a:prstGeom prst="rect">
            <a:avLst/>
          </a:prstGeom>
          <a:noFill/>
          <a:ln w="12700">
            <a:noFill/>
            <a:miter lim="800000"/>
            <a:headEnd/>
            <a:tailEnd/>
          </a:ln>
        </p:spPr>
        <p:txBody>
          <a:bodyPr wrap="none" lIns="0" tIns="0" rIns="40639" bIns="0">
            <a:prstTxWarp prst="textNoShape">
              <a:avLst/>
            </a:prstTxWarp>
            <a:spAutoFit/>
          </a:bodyPr>
          <a:lstStyle/>
          <a:p>
            <a:pPr marL="39688"/>
            <a:r>
              <a:rPr lang="en-US" sz="1100">
                <a:ea typeface="Arial" charset="0"/>
                <a:cs typeface="Arial" charset="0"/>
              </a:rPr>
              <a:t> </a:t>
            </a:r>
          </a:p>
        </p:txBody>
      </p:sp>
      <p:sp>
        <p:nvSpPr>
          <p:cNvPr id="25610" name="Rectangle 2"/>
          <p:cNvSpPr>
            <a:spLocks/>
          </p:cNvSpPr>
          <p:nvPr/>
        </p:nvSpPr>
        <p:spPr bwMode="auto">
          <a:xfrm>
            <a:off x="8561388" y="6654800"/>
            <a:ext cx="120650" cy="169863"/>
          </a:xfrm>
          <a:prstGeom prst="rect">
            <a:avLst/>
          </a:prstGeom>
          <a:noFill/>
          <a:ln w="12700">
            <a:noFill/>
            <a:miter lim="800000"/>
            <a:headEnd/>
            <a:tailEnd/>
          </a:ln>
        </p:spPr>
        <p:txBody>
          <a:bodyPr wrap="none" lIns="0" tIns="0" rIns="40639" bIns="0">
            <a:prstTxWarp prst="textNoShape">
              <a:avLst/>
            </a:prstTxWarp>
            <a:spAutoFit/>
          </a:bodyPr>
          <a:lstStyle/>
          <a:p>
            <a:pPr marL="39688" algn="r"/>
            <a:r>
              <a:rPr lang="en-US" sz="1100">
                <a:ea typeface="Arial" charset="0"/>
                <a:cs typeface="Arial" charset="0"/>
              </a:rPr>
              <a:t> </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4"/>
          <p:cNvSpPr>
            <a:spLocks noGrp="1" noChangeArrowheads="1"/>
          </p:cNvSpPr>
          <p:nvPr>
            <p:ph idx="1"/>
          </p:nvPr>
        </p:nvSpPr>
        <p:spPr/>
        <p:txBody>
          <a:bodyPr/>
          <a:lstStyle/>
          <a:p>
            <a:r>
              <a:rPr lang="en-US" dirty="0"/>
              <a:t>Describe in detail the data needed</a:t>
            </a:r>
          </a:p>
          <a:p>
            <a:pPr lvl="1">
              <a:buFont typeface="Wingdings" charset="2"/>
              <a:buChar char="§"/>
            </a:pPr>
            <a:r>
              <a:rPr lang="en-US" dirty="0"/>
              <a:t>Data collection methods</a:t>
            </a:r>
          </a:p>
          <a:p>
            <a:pPr lvl="1">
              <a:buFont typeface="Wingdings" charset="2"/>
              <a:buChar char="§"/>
            </a:pPr>
            <a:r>
              <a:rPr lang="en-US" dirty="0"/>
              <a:t>Data quality and interpretation</a:t>
            </a:r>
          </a:p>
          <a:p>
            <a:pPr lvl="2">
              <a:buFont typeface="Arial" charset="0"/>
              <a:buChar char="•"/>
            </a:pPr>
            <a:r>
              <a:rPr lang="en-US" dirty="0"/>
              <a:t>Subjective vs. objective data</a:t>
            </a:r>
          </a:p>
          <a:p>
            <a:pPr lvl="2">
              <a:buFont typeface="Arial" charset="0"/>
              <a:buChar char="•"/>
            </a:pPr>
            <a:r>
              <a:rPr lang="en-US" dirty="0"/>
              <a:t>Self-report vs. biochemical assays</a:t>
            </a:r>
          </a:p>
          <a:p>
            <a:endParaRPr lang="en-US" dirty="0"/>
          </a:p>
        </p:txBody>
      </p:sp>
      <p:sp>
        <p:nvSpPr>
          <p:cNvPr id="339973" name="Rectangle 3"/>
          <p:cNvSpPr>
            <a:spLocks noGrp="1" noChangeArrowheads="1"/>
          </p:cNvSpPr>
          <p:nvPr>
            <p:ph type="title"/>
          </p:nvPr>
        </p:nvSpPr>
        <p:spPr/>
        <p:txBody>
          <a:bodyPr/>
          <a:lstStyle/>
          <a:p>
            <a:pPr>
              <a:defRPr/>
            </a:pPr>
            <a:r>
              <a:rPr lang="en-US" smtClean="0"/>
              <a:t>Data Analysis: The Data</a:t>
            </a:r>
          </a:p>
        </p:txBody>
      </p:sp>
      <p:sp>
        <p:nvSpPr>
          <p:cNvPr id="28681" name="Rectangle 1"/>
          <p:cNvSpPr>
            <a:spLocks/>
          </p:cNvSpPr>
          <p:nvPr/>
        </p:nvSpPr>
        <p:spPr bwMode="auto">
          <a:xfrm>
            <a:off x="469900" y="6654800"/>
            <a:ext cx="120650" cy="169863"/>
          </a:xfrm>
          <a:prstGeom prst="rect">
            <a:avLst/>
          </a:prstGeom>
          <a:noFill/>
          <a:ln w="12700">
            <a:noFill/>
            <a:miter lim="800000"/>
            <a:headEnd/>
            <a:tailEnd/>
          </a:ln>
        </p:spPr>
        <p:txBody>
          <a:bodyPr wrap="none" lIns="0" tIns="0" rIns="40639" bIns="0">
            <a:prstTxWarp prst="textNoShape">
              <a:avLst/>
            </a:prstTxWarp>
            <a:spAutoFit/>
          </a:bodyPr>
          <a:lstStyle/>
          <a:p>
            <a:pPr marL="39688"/>
            <a:r>
              <a:rPr lang="en-US" sz="1100">
                <a:ea typeface="Arial" charset="0"/>
                <a:cs typeface="Arial" charset="0"/>
              </a:rPr>
              <a:t> </a:t>
            </a:r>
          </a:p>
        </p:txBody>
      </p:sp>
      <p:sp>
        <p:nvSpPr>
          <p:cNvPr id="28682" name="Rectangle 2"/>
          <p:cNvSpPr>
            <a:spLocks/>
          </p:cNvSpPr>
          <p:nvPr/>
        </p:nvSpPr>
        <p:spPr bwMode="auto">
          <a:xfrm>
            <a:off x="8561388" y="6654800"/>
            <a:ext cx="120650" cy="169863"/>
          </a:xfrm>
          <a:prstGeom prst="rect">
            <a:avLst/>
          </a:prstGeom>
          <a:noFill/>
          <a:ln w="12700">
            <a:noFill/>
            <a:miter lim="800000"/>
            <a:headEnd/>
            <a:tailEnd/>
          </a:ln>
        </p:spPr>
        <p:txBody>
          <a:bodyPr wrap="none" lIns="0" tIns="0" rIns="40639" bIns="0">
            <a:prstTxWarp prst="textNoShape">
              <a:avLst/>
            </a:prstTxWarp>
            <a:spAutoFit/>
          </a:bodyPr>
          <a:lstStyle/>
          <a:p>
            <a:pPr marL="39688" algn="r"/>
            <a:r>
              <a:rPr lang="en-US" sz="1100">
                <a:ea typeface="Arial" charset="0"/>
                <a:cs typeface="Arial" charset="0"/>
              </a:rPr>
              <a:t> </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4"/>
          <p:cNvSpPr>
            <a:spLocks noGrp="1" noChangeArrowheads="1"/>
          </p:cNvSpPr>
          <p:nvPr>
            <p:ph idx="1"/>
          </p:nvPr>
        </p:nvSpPr>
        <p:spPr/>
        <p:txBody>
          <a:bodyPr/>
          <a:lstStyle/>
          <a:p>
            <a:r>
              <a:rPr lang="en-US" dirty="0"/>
              <a:t>Sufficient sample size / precision – required to demonstrate a difference between </a:t>
            </a:r>
            <a:r>
              <a:rPr lang="en-US" dirty="0" smtClean="0"/>
              <a:t>groups, or </a:t>
            </a:r>
            <a:r>
              <a:rPr lang="en-US" dirty="0"/>
              <a:t>that the groups are similar (i.e., narrow CI)</a:t>
            </a:r>
          </a:p>
          <a:p>
            <a:endParaRPr lang="en-US" sz="1200" dirty="0"/>
          </a:p>
          <a:p>
            <a:r>
              <a:rPr lang="en-US" dirty="0"/>
              <a:t>A proposal without any statistical power statements may be unfavorably reviewed</a:t>
            </a:r>
          </a:p>
          <a:p>
            <a:pPr lvl="1">
              <a:buFont typeface="Wingdings" charset="2"/>
              <a:buChar char="§"/>
            </a:pPr>
            <a:r>
              <a:rPr lang="en-US" dirty="0"/>
              <a:t>Interact with statistician </a:t>
            </a:r>
          </a:p>
        </p:txBody>
      </p:sp>
      <p:sp>
        <p:nvSpPr>
          <p:cNvPr id="340997" name="Rectangle 3"/>
          <p:cNvSpPr>
            <a:spLocks noGrp="1" noChangeArrowheads="1"/>
          </p:cNvSpPr>
          <p:nvPr>
            <p:ph type="title"/>
          </p:nvPr>
        </p:nvSpPr>
        <p:spPr/>
        <p:txBody>
          <a:bodyPr/>
          <a:lstStyle/>
          <a:p>
            <a:pPr>
              <a:defRPr/>
            </a:pPr>
            <a:r>
              <a:rPr lang="en-US" smtClean="0"/>
              <a:t>#4. Sufficient Power</a:t>
            </a:r>
          </a:p>
        </p:txBody>
      </p:sp>
      <p:sp>
        <p:nvSpPr>
          <p:cNvPr id="29705" name="Rectangle 1"/>
          <p:cNvSpPr>
            <a:spLocks/>
          </p:cNvSpPr>
          <p:nvPr/>
        </p:nvSpPr>
        <p:spPr bwMode="auto">
          <a:xfrm>
            <a:off x="469900" y="6654800"/>
            <a:ext cx="120650" cy="169863"/>
          </a:xfrm>
          <a:prstGeom prst="rect">
            <a:avLst/>
          </a:prstGeom>
          <a:noFill/>
          <a:ln w="12700">
            <a:noFill/>
            <a:miter lim="800000"/>
            <a:headEnd/>
            <a:tailEnd/>
          </a:ln>
        </p:spPr>
        <p:txBody>
          <a:bodyPr wrap="none" lIns="0" tIns="0" rIns="40639" bIns="0">
            <a:prstTxWarp prst="textNoShape">
              <a:avLst/>
            </a:prstTxWarp>
            <a:spAutoFit/>
          </a:bodyPr>
          <a:lstStyle/>
          <a:p>
            <a:pPr marL="39688"/>
            <a:r>
              <a:rPr lang="en-US" sz="1100">
                <a:ea typeface="Arial" charset="0"/>
                <a:cs typeface="Arial" charset="0"/>
              </a:rPr>
              <a:t> </a:t>
            </a:r>
          </a:p>
        </p:txBody>
      </p:sp>
      <p:sp>
        <p:nvSpPr>
          <p:cNvPr id="29706" name="Rectangle 2"/>
          <p:cNvSpPr>
            <a:spLocks/>
          </p:cNvSpPr>
          <p:nvPr/>
        </p:nvSpPr>
        <p:spPr bwMode="auto">
          <a:xfrm>
            <a:off x="8561388" y="6654800"/>
            <a:ext cx="120650" cy="169863"/>
          </a:xfrm>
          <a:prstGeom prst="rect">
            <a:avLst/>
          </a:prstGeom>
          <a:noFill/>
          <a:ln w="12700">
            <a:noFill/>
            <a:miter lim="800000"/>
            <a:headEnd/>
            <a:tailEnd/>
          </a:ln>
        </p:spPr>
        <p:txBody>
          <a:bodyPr wrap="none" lIns="0" tIns="0" rIns="40639" bIns="0">
            <a:prstTxWarp prst="textNoShape">
              <a:avLst/>
            </a:prstTxWarp>
            <a:spAutoFit/>
          </a:bodyPr>
          <a:lstStyle/>
          <a:p>
            <a:pPr marL="39688" algn="r"/>
            <a:r>
              <a:rPr lang="en-US" sz="1100">
                <a:ea typeface="Arial" charset="0"/>
                <a:cs typeface="Arial" charset="0"/>
              </a:rPr>
              <a:t> </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5715000" y="5638800"/>
            <a:ext cx="2209800" cy="685800"/>
          </a:xfrm>
          <a:prstGeom prst="rect">
            <a:avLst/>
          </a:prstGeom>
          <a:solidFill>
            <a:schemeClr val="accent1"/>
          </a:solidFill>
          <a:ln w="9525">
            <a:solidFill>
              <a:schemeClr val="tx1"/>
            </a:solidFill>
            <a:miter lim="800000"/>
            <a:headEnd/>
            <a:tailEnd/>
          </a:ln>
        </p:spPr>
        <p:txBody>
          <a:bodyPr wrap="none" anchor="ctr"/>
          <a:lstStyle/>
          <a:p>
            <a:endParaRPr lang="en-US">
              <a:latin typeface="Calibri Light"/>
              <a:cs typeface="Calibri Light"/>
            </a:endParaRPr>
          </a:p>
        </p:txBody>
      </p:sp>
      <p:sp>
        <p:nvSpPr>
          <p:cNvPr id="20483" name="Rectangle 3"/>
          <p:cNvSpPr>
            <a:spLocks noGrp="1" noChangeArrowheads="1"/>
          </p:cNvSpPr>
          <p:nvPr>
            <p:ph type="title"/>
          </p:nvPr>
        </p:nvSpPr>
        <p:spPr/>
        <p:txBody>
          <a:bodyPr>
            <a:normAutofit/>
          </a:bodyPr>
          <a:lstStyle/>
          <a:p>
            <a:pPr eaLnBrk="1" hangingPunct="1"/>
            <a:r>
              <a:rPr lang="en-US" dirty="0" smtClean="0"/>
              <a:t>Focused research </a:t>
            </a:r>
            <a:r>
              <a:rPr lang="en-US" dirty="0"/>
              <a:t>question</a:t>
            </a:r>
          </a:p>
        </p:txBody>
      </p:sp>
      <p:sp>
        <p:nvSpPr>
          <p:cNvPr id="20484" name="Rectangle 4"/>
          <p:cNvSpPr>
            <a:spLocks noGrp="1" noChangeArrowheads="1"/>
          </p:cNvSpPr>
          <p:nvPr>
            <p:ph idx="1"/>
          </p:nvPr>
        </p:nvSpPr>
        <p:spPr>
          <a:xfrm>
            <a:off x="838200" y="1828800"/>
            <a:ext cx="8116888" cy="4495800"/>
          </a:xfrm>
        </p:spPr>
        <p:txBody>
          <a:bodyPr/>
          <a:lstStyle/>
          <a:p>
            <a:pPr marL="0" indent="0" eaLnBrk="1" hangingPunct="1">
              <a:buNone/>
            </a:pPr>
            <a:r>
              <a:rPr lang="en-US" dirty="0"/>
              <a:t>A well-thought-out and focused research question leads directly into your </a:t>
            </a:r>
          </a:p>
          <a:p>
            <a:pPr marL="990600" lvl="1" indent="-533400" eaLnBrk="1" hangingPunct="1">
              <a:buFont typeface="Wingdings" charset="0"/>
              <a:buAutoNum type="arabicPeriod"/>
            </a:pPr>
            <a:endParaRPr lang="en-US" dirty="0"/>
          </a:p>
        </p:txBody>
      </p:sp>
      <p:sp>
        <p:nvSpPr>
          <p:cNvPr id="20485" name="Line 5"/>
          <p:cNvSpPr>
            <a:spLocks noChangeShapeType="1"/>
          </p:cNvSpPr>
          <p:nvPr/>
        </p:nvSpPr>
        <p:spPr bwMode="auto">
          <a:xfrm>
            <a:off x="4800600" y="3124200"/>
            <a:ext cx="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Light"/>
              <a:cs typeface="Calibri Light"/>
            </a:endParaRPr>
          </a:p>
        </p:txBody>
      </p:sp>
      <p:sp>
        <p:nvSpPr>
          <p:cNvPr id="20486" name="Line 6"/>
          <p:cNvSpPr>
            <a:spLocks noChangeShapeType="1"/>
          </p:cNvSpPr>
          <p:nvPr/>
        </p:nvSpPr>
        <p:spPr bwMode="auto">
          <a:xfrm>
            <a:off x="2667000" y="3733800"/>
            <a:ext cx="4191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latin typeface="Calibri Light"/>
              <a:cs typeface="Calibri Light"/>
            </a:endParaRPr>
          </a:p>
        </p:txBody>
      </p:sp>
      <p:sp>
        <p:nvSpPr>
          <p:cNvPr id="20487" name="Line 7"/>
          <p:cNvSpPr>
            <a:spLocks noChangeShapeType="1"/>
          </p:cNvSpPr>
          <p:nvPr/>
        </p:nvSpPr>
        <p:spPr bwMode="auto">
          <a:xfrm>
            <a:off x="2590800" y="3810000"/>
            <a:ext cx="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Light"/>
              <a:cs typeface="Calibri Light"/>
            </a:endParaRPr>
          </a:p>
        </p:txBody>
      </p:sp>
      <p:sp>
        <p:nvSpPr>
          <p:cNvPr id="20488" name="Line 8"/>
          <p:cNvSpPr>
            <a:spLocks noChangeShapeType="1"/>
          </p:cNvSpPr>
          <p:nvPr/>
        </p:nvSpPr>
        <p:spPr bwMode="auto">
          <a:xfrm>
            <a:off x="6858000" y="3810000"/>
            <a:ext cx="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Light"/>
              <a:cs typeface="Calibri Light"/>
            </a:endParaRPr>
          </a:p>
        </p:txBody>
      </p:sp>
      <p:sp>
        <p:nvSpPr>
          <p:cNvPr id="20489" name="Rectangle 9"/>
          <p:cNvSpPr>
            <a:spLocks noChangeArrowheads="1"/>
          </p:cNvSpPr>
          <p:nvPr/>
        </p:nvSpPr>
        <p:spPr bwMode="auto">
          <a:xfrm>
            <a:off x="1371600" y="4495800"/>
            <a:ext cx="2362200" cy="685800"/>
          </a:xfrm>
          <a:prstGeom prst="rect">
            <a:avLst/>
          </a:prstGeom>
          <a:solidFill>
            <a:schemeClr val="accent1"/>
          </a:solidFill>
          <a:ln w="9525">
            <a:solidFill>
              <a:schemeClr val="tx1"/>
            </a:solidFill>
            <a:miter lim="800000"/>
            <a:headEnd/>
            <a:tailEnd/>
          </a:ln>
        </p:spPr>
        <p:txBody>
          <a:bodyPr wrap="none" anchor="ctr"/>
          <a:lstStyle/>
          <a:p>
            <a:endParaRPr lang="en-US">
              <a:latin typeface="Calibri Light"/>
              <a:cs typeface="Calibri Light"/>
            </a:endParaRPr>
          </a:p>
        </p:txBody>
      </p:sp>
      <p:sp>
        <p:nvSpPr>
          <p:cNvPr id="20490" name="Rectangle 10"/>
          <p:cNvSpPr>
            <a:spLocks noChangeArrowheads="1"/>
          </p:cNvSpPr>
          <p:nvPr/>
        </p:nvSpPr>
        <p:spPr bwMode="auto">
          <a:xfrm>
            <a:off x="5867400" y="4495800"/>
            <a:ext cx="1905000" cy="533400"/>
          </a:xfrm>
          <a:prstGeom prst="rect">
            <a:avLst/>
          </a:prstGeom>
          <a:solidFill>
            <a:schemeClr val="accent1"/>
          </a:solidFill>
          <a:ln w="9525">
            <a:solidFill>
              <a:schemeClr val="tx1"/>
            </a:solidFill>
            <a:miter lim="800000"/>
            <a:headEnd/>
            <a:tailEnd/>
          </a:ln>
        </p:spPr>
        <p:txBody>
          <a:bodyPr wrap="none" anchor="ctr"/>
          <a:lstStyle/>
          <a:p>
            <a:endParaRPr lang="en-US">
              <a:latin typeface="Calibri Light"/>
              <a:cs typeface="Calibri Light"/>
            </a:endParaRPr>
          </a:p>
        </p:txBody>
      </p:sp>
      <p:sp>
        <p:nvSpPr>
          <p:cNvPr id="20491" name="Text Box 11"/>
          <p:cNvSpPr txBox="1">
            <a:spLocks noChangeArrowheads="1"/>
          </p:cNvSpPr>
          <p:nvPr/>
        </p:nvSpPr>
        <p:spPr bwMode="auto">
          <a:xfrm>
            <a:off x="5943600" y="4495800"/>
            <a:ext cx="1676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charset="0"/>
                <a:ea typeface="ＭＳ Ｐゴシック" charset="0"/>
              </a:defRPr>
            </a:lvl1pPr>
            <a:lvl2pPr marL="742950" indent="-285750">
              <a:defRPr>
                <a:solidFill>
                  <a:schemeClr val="tx1"/>
                </a:solidFill>
                <a:latin typeface="Tahoma" charset="0"/>
                <a:ea typeface="ＭＳ Ｐゴシック" charset="0"/>
              </a:defRPr>
            </a:lvl2pPr>
            <a:lvl3pPr marL="1143000" indent="-228600">
              <a:defRPr>
                <a:solidFill>
                  <a:schemeClr val="tx1"/>
                </a:solidFill>
                <a:latin typeface="Tahoma" charset="0"/>
                <a:ea typeface="ＭＳ Ｐゴシック" charset="0"/>
              </a:defRPr>
            </a:lvl3pPr>
            <a:lvl4pPr marL="1600200" indent="-228600">
              <a:defRPr>
                <a:solidFill>
                  <a:schemeClr val="tx1"/>
                </a:solidFill>
                <a:latin typeface="Tahoma" charset="0"/>
                <a:ea typeface="ＭＳ Ｐゴシック" charset="0"/>
              </a:defRPr>
            </a:lvl4pPr>
            <a:lvl5pPr marL="2057400" indent="-22860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algn="ctr">
              <a:spcBef>
                <a:spcPct val="50000"/>
              </a:spcBef>
            </a:pPr>
            <a:r>
              <a:rPr lang="en-US" sz="2400">
                <a:latin typeface="Calibri Light"/>
                <a:cs typeface="Calibri Light"/>
              </a:rPr>
              <a:t>Hypothesis</a:t>
            </a:r>
          </a:p>
        </p:txBody>
      </p:sp>
      <p:sp>
        <p:nvSpPr>
          <p:cNvPr id="20492" name="Text Box 12"/>
          <p:cNvSpPr txBox="1">
            <a:spLocks noChangeArrowheads="1"/>
          </p:cNvSpPr>
          <p:nvPr/>
        </p:nvSpPr>
        <p:spPr bwMode="auto">
          <a:xfrm>
            <a:off x="1447800" y="4572000"/>
            <a:ext cx="2209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charset="0"/>
                <a:ea typeface="ＭＳ Ｐゴシック" charset="0"/>
              </a:defRPr>
            </a:lvl1pPr>
            <a:lvl2pPr marL="742950" indent="-285750">
              <a:defRPr>
                <a:solidFill>
                  <a:schemeClr val="tx1"/>
                </a:solidFill>
                <a:latin typeface="Tahoma" charset="0"/>
                <a:ea typeface="ＭＳ Ｐゴシック" charset="0"/>
              </a:defRPr>
            </a:lvl2pPr>
            <a:lvl3pPr marL="1143000" indent="-228600">
              <a:defRPr>
                <a:solidFill>
                  <a:schemeClr val="tx1"/>
                </a:solidFill>
                <a:latin typeface="Tahoma" charset="0"/>
                <a:ea typeface="ＭＳ Ｐゴシック" charset="0"/>
              </a:defRPr>
            </a:lvl3pPr>
            <a:lvl4pPr marL="1600200" indent="-228600">
              <a:defRPr>
                <a:solidFill>
                  <a:schemeClr val="tx1"/>
                </a:solidFill>
                <a:latin typeface="Tahoma" charset="0"/>
                <a:ea typeface="ＭＳ Ｐゴシック" charset="0"/>
              </a:defRPr>
            </a:lvl4pPr>
            <a:lvl5pPr marL="2057400" indent="-22860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algn="ctr">
              <a:spcBef>
                <a:spcPct val="50000"/>
              </a:spcBef>
            </a:pPr>
            <a:r>
              <a:rPr lang="en-US" sz="2400">
                <a:latin typeface="Calibri Light"/>
                <a:cs typeface="Calibri Light"/>
              </a:rPr>
              <a:t>Study Objectives</a:t>
            </a:r>
          </a:p>
        </p:txBody>
      </p:sp>
      <p:sp>
        <p:nvSpPr>
          <p:cNvPr id="20493" name="Text Box 13"/>
          <p:cNvSpPr txBox="1">
            <a:spLocks noChangeArrowheads="1"/>
          </p:cNvSpPr>
          <p:nvPr/>
        </p:nvSpPr>
        <p:spPr bwMode="auto">
          <a:xfrm>
            <a:off x="5791200" y="5715000"/>
            <a:ext cx="2209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charset="0"/>
                <a:ea typeface="ＭＳ Ｐゴシック" charset="0"/>
              </a:defRPr>
            </a:lvl1pPr>
            <a:lvl2pPr marL="742950" indent="-285750">
              <a:defRPr>
                <a:solidFill>
                  <a:schemeClr val="tx1"/>
                </a:solidFill>
                <a:latin typeface="Tahoma" charset="0"/>
                <a:ea typeface="ＭＳ Ｐゴシック" charset="0"/>
              </a:defRPr>
            </a:lvl2pPr>
            <a:lvl3pPr marL="1143000" indent="-228600">
              <a:defRPr>
                <a:solidFill>
                  <a:schemeClr val="tx1"/>
                </a:solidFill>
                <a:latin typeface="Tahoma" charset="0"/>
                <a:ea typeface="ＭＳ Ｐゴシック" charset="0"/>
              </a:defRPr>
            </a:lvl3pPr>
            <a:lvl4pPr marL="1600200" indent="-228600">
              <a:defRPr>
                <a:solidFill>
                  <a:schemeClr val="tx1"/>
                </a:solidFill>
                <a:latin typeface="Tahoma" charset="0"/>
                <a:ea typeface="ＭＳ Ｐゴシック" charset="0"/>
              </a:defRPr>
            </a:lvl4pPr>
            <a:lvl5pPr marL="2057400" indent="-22860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algn="ctr">
              <a:spcBef>
                <a:spcPct val="50000"/>
              </a:spcBef>
            </a:pPr>
            <a:r>
              <a:rPr lang="en-US" sz="2400">
                <a:latin typeface="Calibri Light"/>
                <a:cs typeface="Calibri Light"/>
              </a:rPr>
              <a:t>Study Objectives</a:t>
            </a:r>
          </a:p>
        </p:txBody>
      </p:sp>
      <p:sp>
        <p:nvSpPr>
          <p:cNvPr id="20494" name="Line 14"/>
          <p:cNvSpPr>
            <a:spLocks noChangeShapeType="1"/>
          </p:cNvSpPr>
          <p:nvPr/>
        </p:nvSpPr>
        <p:spPr bwMode="auto">
          <a:xfrm>
            <a:off x="6858000" y="5029200"/>
            <a:ext cx="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Light"/>
              <a:cs typeface="Calibri Light"/>
            </a:endParaRPr>
          </a:p>
        </p:txBody>
      </p:sp>
      <p:sp>
        <p:nvSpPr>
          <p:cNvPr id="20495" name="Text Box 15"/>
          <p:cNvSpPr txBox="1">
            <a:spLocks noChangeArrowheads="1"/>
          </p:cNvSpPr>
          <p:nvPr/>
        </p:nvSpPr>
        <p:spPr bwMode="auto">
          <a:xfrm>
            <a:off x="304800" y="32766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charset="0"/>
                <a:ea typeface="ＭＳ Ｐゴシック" charset="0"/>
              </a:defRPr>
            </a:lvl1pPr>
            <a:lvl2pPr marL="742950" indent="-285750">
              <a:defRPr>
                <a:solidFill>
                  <a:schemeClr val="tx1"/>
                </a:solidFill>
                <a:latin typeface="Tahoma" charset="0"/>
                <a:ea typeface="ＭＳ Ｐゴシック" charset="0"/>
              </a:defRPr>
            </a:lvl2pPr>
            <a:lvl3pPr marL="1143000" indent="-228600">
              <a:defRPr>
                <a:solidFill>
                  <a:schemeClr val="tx1"/>
                </a:solidFill>
                <a:latin typeface="Tahoma" charset="0"/>
                <a:ea typeface="ＭＳ Ｐゴシック" charset="0"/>
              </a:defRPr>
            </a:lvl3pPr>
            <a:lvl4pPr marL="1600200" indent="-228600">
              <a:defRPr>
                <a:solidFill>
                  <a:schemeClr val="tx1"/>
                </a:solidFill>
                <a:latin typeface="Tahoma" charset="0"/>
                <a:ea typeface="ＭＳ Ｐゴシック" charset="0"/>
              </a:defRPr>
            </a:lvl4pPr>
            <a:lvl5pPr marL="2057400" indent="-22860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a:spcBef>
                <a:spcPct val="50000"/>
              </a:spcBef>
            </a:pPr>
            <a:r>
              <a:rPr lang="en-US">
                <a:latin typeface="Calibri Light"/>
                <a:cs typeface="Calibri Light"/>
              </a:rPr>
              <a:t>Hypothesis-generating study</a:t>
            </a:r>
          </a:p>
        </p:txBody>
      </p:sp>
      <p:sp>
        <p:nvSpPr>
          <p:cNvPr id="20496" name="Text Box 16"/>
          <p:cNvSpPr txBox="1">
            <a:spLocks noChangeArrowheads="1"/>
          </p:cNvSpPr>
          <p:nvPr/>
        </p:nvSpPr>
        <p:spPr bwMode="auto">
          <a:xfrm>
            <a:off x="6172200" y="3276600"/>
            <a:ext cx="2743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charset="0"/>
                <a:ea typeface="ＭＳ Ｐゴシック" charset="0"/>
              </a:defRPr>
            </a:lvl1pPr>
            <a:lvl2pPr marL="742950" indent="-285750">
              <a:defRPr>
                <a:solidFill>
                  <a:schemeClr val="tx1"/>
                </a:solidFill>
                <a:latin typeface="Tahoma" charset="0"/>
                <a:ea typeface="ＭＳ Ｐゴシック" charset="0"/>
              </a:defRPr>
            </a:lvl2pPr>
            <a:lvl3pPr marL="1143000" indent="-228600">
              <a:defRPr>
                <a:solidFill>
                  <a:schemeClr val="tx1"/>
                </a:solidFill>
                <a:latin typeface="Tahoma" charset="0"/>
                <a:ea typeface="ＭＳ Ｐゴシック" charset="0"/>
              </a:defRPr>
            </a:lvl3pPr>
            <a:lvl4pPr marL="1600200" indent="-228600">
              <a:defRPr>
                <a:solidFill>
                  <a:schemeClr val="tx1"/>
                </a:solidFill>
                <a:latin typeface="Tahoma" charset="0"/>
                <a:ea typeface="ＭＳ Ｐゴシック" charset="0"/>
              </a:defRPr>
            </a:lvl4pPr>
            <a:lvl5pPr marL="2057400" indent="-22860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a:spcBef>
                <a:spcPct val="50000"/>
              </a:spcBef>
            </a:pPr>
            <a:r>
              <a:rPr lang="en-US">
                <a:latin typeface="Calibri Light"/>
                <a:cs typeface="Calibri Light"/>
              </a:rPr>
              <a:t>Hypothesis-testing study</a:t>
            </a:r>
          </a:p>
        </p:txBody>
      </p:sp>
    </p:spTree>
    <p:extLst>
      <p:ext uri="{BB962C8B-B14F-4D97-AF65-F5344CB8AC3E}">
        <p14:creationId xmlns:p14="http://schemas.microsoft.com/office/powerpoint/2010/main" val="1662733105"/>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5" name="Rectangle 4"/>
          <p:cNvSpPr>
            <a:spLocks noGrp="1" noChangeArrowheads="1"/>
          </p:cNvSpPr>
          <p:nvPr>
            <p:ph idx="1"/>
          </p:nvPr>
        </p:nvSpPr>
        <p:spPr/>
        <p:txBody>
          <a:bodyPr/>
          <a:lstStyle/>
          <a:p>
            <a:pPr>
              <a:defRPr/>
            </a:pPr>
            <a:r>
              <a:rPr lang="en-US" dirty="0" smtClean="0"/>
              <a:t>Should match the scope of the proposal</a:t>
            </a:r>
          </a:p>
          <a:p>
            <a:pPr>
              <a:defRPr/>
            </a:pPr>
            <a:endParaRPr lang="en-US" sz="1200" dirty="0" smtClean="0"/>
          </a:p>
          <a:p>
            <a:pPr>
              <a:defRPr/>
            </a:pPr>
            <a:r>
              <a:rPr lang="en-US" dirty="0" smtClean="0"/>
              <a:t>Are resources and personnel for data analyses included?</a:t>
            </a:r>
          </a:p>
        </p:txBody>
      </p:sp>
      <p:sp>
        <p:nvSpPr>
          <p:cNvPr id="342021" name="Rectangle 3"/>
          <p:cNvSpPr>
            <a:spLocks noGrp="1" noChangeArrowheads="1"/>
          </p:cNvSpPr>
          <p:nvPr>
            <p:ph type="title"/>
          </p:nvPr>
        </p:nvSpPr>
        <p:spPr/>
        <p:txBody>
          <a:bodyPr/>
          <a:lstStyle/>
          <a:p>
            <a:pPr>
              <a:defRPr/>
            </a:pPr>
            <a:r>
              <a:rPr lang="en-US" dirty="0" smtClean="0"/>
              <a:t>#3. Sufficient Budget / Resources </a:t>
            </a:r>
          </a:p>
        </p:txBody>
      </p:sp>
      <p:sp>
        <p:nvSpPr>
          <p:cNvPr id="30729" name="Rectangle 1"/>
          <p:cNvSpPr>
            <a:spLocks/>
          </p:cNvSpPr>
          <p:nvPr/>
        </p:nvSpPr>
        <p:spPr bwMode="auto">
          <a:xfrm>
            <a:off x="469900" y="6654800"/>
            <a:ext cx="120650" cy="169863"/>
          </a:xfrm>
          <a:prstGeom prst="rect">
            <a:avLst/>
          </a:prstGeom>
          <a:noFill/>
          <a:ln w="12700">
            <a:noFill/>
            <a:miter lim="800000"/>
            <a:headEnd/>
            <a:tailEnd/>
          </a:ln>
        </p:spPr>
        <p:txBody>
          <a:bodyPr wrap="none" lIns="0" tIns="0" rIns="40639" bIns="0">
            <a:prstTxWarp prst="textNoShape">
              <a:avLst/>
            </a:prstTxWarp>
            <a:spAutoFit/>
          </a:bodyPr>
          <a:lstStyle/>
          <a:p>
            <a:pPr marL="39688"/>
            <a:r>
              <a:rPr lang="en-US" sz="1100">
                <a:ea typeface="Arial" charset="0"/>
                <a:cs typeface="Arial" charset="0"/>
              </a:rPr>
              <a:t> </a:t>
            </a:r>
          </a:p>
        </p:txBody>
      </p:sp>
      <p:sp>
        <p:nvSpPr>
          <p:cNvPr id="30730" name="Rectangle 2"/>
          <p:cNvSpPr>
            <a:spLocks/>
          </p:cNvSpPr>
          <p:nvPr/>
        </p:nvSpPr>
        <p:spPr bwMode="auto">
          <a:xfrm>
            <a:off x="8561388" y="6654800"/>
            <a:ext cx="120650" cy="169863"/>
          </a:xfrm>
          <a:prstGeom prst="rect">
            <a:avLst/>
          </a:prstGeom>
          <a:noFill/>
          <a:ln w="12700">
            <a:noFill/>
            <a:miter lim="800000"/>
            <a:headEnd/>
            <a:tailEnd/>
          </a:ln>
        </p:spPr>
        <p:txBody>
          <a:bodyPr wrap="none" lIns="0" tIns="0" rIns="40639" bIns="0">
            <a:prstTxWarp prst="textNoShape">
              <a:avLst/>
            </a:prstTxWarp>
            <a:spAutoFit/>
          </a:bodyPr>
          <a:lstStyle/>
          <a:p>
            <a:pPr marL="39688" algn="r"/>
            <a:r>
              <a:rPr lang="en-US" sz="1100">
                <a:ea typeface="Arial" charset="0"/>
                <a:cs typeface="Arial" charset="0"/>
              </a:rPr>
              <a:t> </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9" name="Rectangle 4"/>
          <p:cNvSpPr>
            <a:spLocks noGrp="1" noChangeArrowheads="1"/>
          </p:cNvSpPr>
          <p:nvPr>
            <p:ph idx="1"/>
          </p:nvPr>
        </p:nvSpPr>
        <p:spPr>
          <a:xfrm>
            <a:off x="2267744" y="1556792"/>
            <a:ext cx="4546848" cy="4525963"/>
          </a:xfrm>
        </p:spPr>
        <p:txBody>
          <a:bodyPr/>
          <a:lstStyle/>
          <a:p>
            <a:pPr>
              <a:defRPr/>
            </a:pPr>
            <a:r>
              <a:rPr lang="en-US" dirty="0" smtClean="0"/>
              <a:t>Internal consistency</a:t>
            </a:r>
          </a:p>
          <a:p>
            <a:pPr>
              <a:defRPr/>
            </a:pPr>
            <a:r>
              <a:rPr lang="en-US" dirty="0" smtClean="0"/>
              <a:t>Logical organization</a:t>
            </a:r>
          </a:p>
          <a:p>
            <a:pPr>
              <a:defRPr/>
            </a:pPr>
            <a:r>
              <a:rPr lang="en-US" dirty="0" smtClean="0"/>
              <a:t>Clarity and flow</a:t>
            </a:r>
          </a:p>
          <a:p>
            <a:pPr>
              <a:defRPr/>
            </a:pPr>
            <a:r>
              <a:rPr lang="en-US" dirty="0" smtClean="0"/>
              <a:t>Updated references</a:t>
            </a:r>
          </a:p>
          <a:p>
            <a:pPr>
              <a:defRPr/>
            </a:pPr>
            <a:r>
              <a:rPr lang="en-US" dirty="0" smtClean="0"/>
              <a:t>Multiple revisions</a:t>
            </a:r>
          </a:p>
          <a:p>
            <a:pPr>
              <a:defRPr/>
            </a:pPr>
            <a:r>
              <a:rPr lang="en-US" dirty="0" smtClean="0"/>
              <a:t>Proofreading</a:t>
            </a:r>
          </a:p>
        </p:txBody>
      </p:sp>
      <p:sp>
        <p:nvSpPr>
          <p:cNvPr id="343045" name="Rectangle 3"/>
          <p:cNvSpPr>
            <a:spLocks noGrp="1" noChangeArrowheads="1"/>
          </p:cNvSpPr>
          <p:nvPr>
            <p:ph type="title"/>
          </p:nvPr>
        </p:nvSpPr>
        <p:spPr/>
        <p:txBody>
          <a:bodyPr/>
          <a:lstStyle/>
          <a:p>
            <a:pPr>
              <a:defRPr/>
            </a:pPr>
            <a:r>
              <a:rPr lang="en-US" smtClean="0"/>
              <a:t>#2. Well-developed</a:t>
            </a:r>
          </a:p>
        </p:txBody>
      </p:sp>
      <p:sp>
        <p:nvSpPr>
          <p:cNvPr id="31753" name="Rectangle 1"/>
          <p:cNvSpPr>
            <a:spLocks/>
          </p:cNvSpPr>
          <p:nvPr/>
        </p:nvSpPr>
        <p:spPr bwMode="auto">
          <a:xfrm>
            <a:off x="469900" y="6654800"/>
            <a:ext cx="120650" cy="169863"/>
          </a:xfrm>
          <a:prstGeom prst="rect">
            <a:avLst/>
          </a:prstGeom>
          <a:noFill/>
          <a:ln w="12700">
            <a:noFill/>
            <a:miter lim="800000"/>
            <a:headEnd/>
            <a:tailEnd/>
          </a:ln>
        </p:spPr>
        <p:txBody>
          <a:bodyPr wrap="none" lIns="0" tIns="0" rIns="40639" bIns="0">
            <a:prstTxWarp prst="textNoShape">
              <a:avLst/>
            </a:prstTxWarp>
            <a:spAutoFit/>
          </a:bodyPr>
          <a:lstStyle/>
          <a:p>
            <a:pPr marL="39688"/>
            <a:r>
              <a:rPr lang="en-US" sz="1100">
                <a:ea typeface="Arial" charset="0"/>
                <a:cs typeface="Arial" charset="0"/>
              </a:rPr>
              <a:t> </a:t>
            </a:r>
          </a:p>
        </p:txBody>
      </p:sp>
      <p:sp>
        <p:nvSpPr>
          <p:cNvPr id="31754" name="Rectangle 2"/>
          <p:cNvSpPr>
            <a:spLocks/>
          </p:cNvSpPr>
          <p:nvPr/>
        </p:nvSpPr>
        <p:spPr bwMode="auto">
          <a:xfrm>
            <a:off x="8561388" y="6654800"/>
            <a:ext cx="120650" cy="169863"/>
          </a:xfrm>
          <a:prstGeom prst="rect">
            <a:avLst/>
          </a:prstGeom>
          <a:noFill/>
          <a:ln w="12700">
            <a:noFill/>
            <a:miter lim="800000"/>
            <a:headEnd/>
            <a:tailEnd/>
          </a:ln>
        </p:spPr>
        <p:txBody>
          <a:bodyPr wrap="none" lIns="0" tIns="0" rIns="40639" bIns="0">
            <a:prstTxWarp prst="textNoShape">
              <a:avLst/>
            </a:prstTxWarp>
            <a:spAutoFit/>
          </a:bodyPr>
          <a:lstStyle/>
          <a:p>
            <a:pPr marL="39688" algn="r"/>
            <a:r>
              <a:rPr lang="en-US" sz="1100">
                <a:ea typeface="Arial" charset="0"/>
                <a:cs typeface="Arial" charset="0"/>
              </a:rPr>
              <a:t> </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3" name="Rectangle 4"/>
          <p:cNvSpPr>
            <a:spLocks noGrp="1" noChangeArrowheads="1"/>
          </p:cNvSpPr>
          <p:nvPr>
            <p:ph idx="1"/>
          </p:nvPr>
        </p:nvSpPr>
        <p:spPr/>
        <p:txBody>
          <a:bodyPr/>
          <a:lstStyle/>
          <a:p>
            <a:pPr>
              <a:defRPr/>
            </a:pPr>
            <a:r>
              <a:rPr lang="en-US" dirty="0" smtClean="0"/>
              <a:t>Clear, specific aims which can be appropriately addressed with the procedures detailed in the methods</a:t>
            </a:r>
          </a:p>
          <a:p>
            <a:pPr>
              <a:defRPr/>
            </a:pPr>
            <a:endParaRPr lang="en-US" sz="1200" dirty="0" smtClean="0"/>
          </a:p>
          <a:p>
            <a:pPr>
              <a:defRPr/>
            </a:pPr>
            <a:r>
              <a:rPr lang="en-US" dirty="0" smtClean="0"/>
              <a:t>Define and refine</a:t>
            </a:r>
          </a:p>
        </p:txBody>
      </p:sp>
      <p:sp>
        <p:nvSpPr>
          <p:cNvPr id="344069" name="Rectangle 3"/>
          <p:cNvSpPr>
            <a:spLocks noGrp="1" noChangeArrowheads="1"/>
          </p:cNvSpPr>
          <p:nvPr>
            <p:ph type="title"/>
          </p:nvPr>
        </p:nvSpPr>
        <p:spPr/>
        <p:txBody>
          <a:bodyPr/>
          <a:lstStyle/>
          <a:p>
            <a:pPr>
              <a:defRPr/>
            </a:pPr>
            <a:r>
              <a:rPr lang="en-US" smtClean="0"/>
              <a:t>#1. Focused Research Aims</a:t>
            </a:r>
          </a:p>
        </p:txBody>
      </p:sp>
      <p:sp>
        <p:nvSpPr>
          <p:cNvPr id="32777" name="Rectangle 1"/>
          <p:cNvSpPr>
            <a:spLocks/>
          </p:cNvSpPr>
          <p:nvPr/>
        </p:nvSpPr>
        <p:spPr bwMode="auto">
          <a:xfrm>
            <a:off x="469900" y="6654800"/>
            <a:ext cx="120650" cy="169863"/>
          </a:xfrm>
          <a:prstGeom prst="rect">
            <a:avLst/>
          </a:prstGeom>
          <a:noFill/>
          <a:ln w="12700">
            <a:noFill/>
            <a:miter lim="800000"/>
            <a:headEnd/>
            <a:tailEnd/>
          </a:ln>
        </p:spPr>
        <p:txBody>
          <a:bodyPr wrap="none" lIns="0" tIns="0" rIns="40639" bIns="0">
            <a:prstTxWarp prst="textNoShape">
              <a:avLst/>
            </a:prstTxWarp>
            <a:spAutoFit/>
          </a:bodyPr>
          <a:lstStyle/>
          <a:p>
            <a:pPr marL="39688"/>
            <a:r>
              <a:rPr lang="en-US" sz="1100">
                <a:ea typeface="Arial" charset="0"/>
                <a:cs typeface="Arial" charset="0"/>
              </a:rPr>
              <a:t> </a:t>
            </a:r>
          </a:p>
        </p:txBody>
      </p:sp>
      <p:sp>
        <p:nvSpPr>
          <p:cNvPr id="32778" name="Rectangle 2"/>
          <p:cNvSpPr>
            <a:spLocks/>
          </p:cNvSpPr>
          <p:nvPr/>
        </p:nvSpPr>
        <p:spPr bwMode="auto">
          <a:xfrm>
            <a:off x="8561388" y="6654800"/>
            <a:ext cx="120650" cy="169863"/>
          </a:xfrm>
          <a:prstGeom prst="rect">
            <a:avLst/>
          </a:prstGeom>
          <a:noFill/>
          <a:ln w="12700">
            <a:noFill/>
            <a:miter lim="800000"/>
            <a:headEnd/>
            <a:tailEnd/>
          </a:ln>
        </p:spPr>
        <p:txBody>
          <a:bodyPr wrap="none" lIns="0" tIns="0" rIns="40639" bIns="0">
            <a:prstTxWarp prst="textNoShape">
              <a:avLst/>
            </a:prstTxWarp>
            <a:spAutoFit/>
          </a:bodyPr>
          <a:lstStyle/>
          <a:p>
            <a:pPr marL="39688" algn="r"/>
            <a:r>
              <a:rPr lang="en-US" sz="1100">
                <a:ea typeface="Arial" charset="0"/>
                <a:cs typeface="Arial" charset="0"/>
              </a:rPr>
              <a:t> </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9" name="Rectangle 3"/>
          <p:cNvSpPr>
            <a:spLocks noGrp="1" noChangeArrowheads="1"/>
          </p:cNvSpPr>
          <p:nvPr>
            <p:ph type="title"/>
          </p:nvPr>
        </p:nvSpPr>
        <p:spPr/>
        <p:txBody>
          <a:bodyPr/>
          <a:lstStyle/>
          <a:p>
            <a:pPr>
              <a:defRPr/>
            </a:pPr>
            <a:r>
              <a:rPr lang="en-US" dirty="0" smtClean="0"/>
              <a:t>Proposal Review</a:t>
            </a:r>
          </a:p>
        </p:txBody>
      </p:sp>
      <p:sp>
        <p:nvSpPr>
          <p:cNvPr id="16391" name="Rectangle 1"/>
          <p:cNvSpPr>
            <a:spLocks/>
          </p:cNvSpPr>
          <p:nvPr/>
        </p:nvSpPr>
        <p:spPr bwMode="auto">
          <a:xfrm>
            <a:off x="469900" y="6654800"/>
            <a:ext cx="120650"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40639" bIns="0">
            <a:spAutoFit/>
          </a:bodyPr>
          <a:lstStyle/>
          <a:p>
            <a:pPr marL="39688"/>
            <a:r>
              <a:rPr lang="en-US" sz="1100">
                <a:cs typeface="Arial" charset="0"/>
              </a:rPr>
              <a:t> </a:t>
            </a:r>
          </a:p>
        </p:txBody>
      </p:sp>
      <p:sp>
        <p:nvSpPr>
          <p:cNvPr id="16392" name="Rectangle 2"/>
          <p:cNvSpPr>
            <a:spLocks/>
          </p:cNvSpPr>
          <p:nvPr/>
        </p:nvSpPr>
        <p:spPr bwMode="auto">
          <a:xfrm>
            <a:off x="8561388" y="6654800"/>
            <a:ext cx="120650"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40639" bIns="0">
            <a:spAutoFit/>
          </a:bodyPr>
          <a:lstStyle/>
          <a:p>
            <a:pPr marL="39688" algn="r"/>
            <a:r>
              <a:rPr lang="en-US" sz="1100">
                <a:cs typeface="Arial" charset="0"/>
              </a:rPr>
              <a:t> </a:t>
            </a:r>
          </a:p>
        </p:txBody>
      </p:sp>
    </p:spTree>
    <p:extLst>
      <p:ext uri="{BB962C8B-B14F-4D97-AF65-F5344CB8AC3E}">
        <p14:creationId xmlns:p14="http://schemas.microsoft.com/office/powerpoint/2010/main" val="306415505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4"/>
          <p:cNvSpPr>
            <a:spLocks noGrp="1" noChangeArrowheads="1"/>
          </p:cNvSpPr>
          <p:nvPr>
            <p:ph idx="1"/>
          </p:nvPr>
        </p:nvSpPr>
        <p:spPr>
          <a:xfrm>
            <a:off x="457200" y="1600200"/>
            <a:ext cx="8382000" cy="4525963"/>
          </a:xfrm>
        </p:spPr>
        <p:txBody>
          <a:bodyPr/>
          <a:lstStyle/>
          <a:p>
            <a:pPr>
              <a:buNone/>
            </a:pPr>
            <a:r>
              <a:rPr lang="en-US" dirty="0" smtClean="0">
                <a:solidFill>
                  <a:srgbClr val="4F6228"/>
                </a:solidFill>
                <a:latin typeface="Candara" charset="0"/>
                <a:sym typeface="Arial" charset="0"/>
              </a:rPr>
              <a:t>	</a:t>
            </a:r>
            <a:r>
              <a:rPr lang="en-US" dirty="0" smtClean="0"/>
              <a:t>The </a:t>
            </a:r>
            <a:r>
              <a:rPr lang="en-US" dirty="0"/>
              <a:t>reviewers are probably successful, busy clinical </a:t>
            </a:r>
            <a:r>
              <a:rPr lang="en-US" dirty="0" smtClean="0"/>
              <a:t>researchers </a:t>
            </a:r>
            <a:r>
              <a:rPr lang="en-US" dirty="0"/>
              <a:t>who will be reviewing the grant in time “</a:t>
            </a:r>
            <a:r>
              <a:rPr lang="en-US" dirty="0" smtClean="0"/>
              <a:t>borrowed</a:t>
            </a:r>
            <a:r>
              <a:rPr lang="en-US" dirty="0"/>
              <a:t>” from other activities</a:t>
            </a:r>
            <a:r>
              <a:rPr lang="en-US" dirty="0" smtClean="0"/>
              <a:t>.</a:t>
            </a:r>
          </a:p>
          <a:p>
            <a:pPr>
              <a:buNone/>
            </a:pPr>
            <a:r>
              <a:rPr lang="en-US" sz="1400" dirty="0" smtClean="0"/>
              <a:t>    </a:t>
            </a:r>
            <a:endParaRPr lang="en-US" sz="1400" dirty="0"/>
          </a:p>
          <a:p>
            <a:pPr>
              <a:buNone/>
            </a:pPr>
            <a:r>
              <a:rPr lang="en-US" dirty="0" smtClean="0"/>
              <a:t>    Given </a:t>
            </a:r>
            <a:r>
              <a:rPr lang="en-US" dirty="0"/>
              <a:t>these circumstances, the urgency of focus, conciseness, conceptual clarity, and transparent </a:t>
            </a:r>
            <a:r>
              <a:rPr lang="en-US" dirty="0" smtClean="0"/>
              <a:t>language </a:t>
            </a:r>
            <a:r>
              <a:rPr lang="en-US" dirty="0"/>
              <a:t>becomes apparent</a:t>
            </a:r>
            <a:r>
              <a:rPr lang="en-US" dirty="0" smtClean="0"/>
              <a:t>.</a:t>
            </a:r>
            <a:endParaRPr lang="en-US" dirty="0" smtClean="0">
              <a:solidFill>
                <a:srgbClr val="4F6228"/>
              </a:solidFill>
              <a:latin typeface="Candara" charset="0"/>
              <a:sym typeface="Arial" charset="0"/>
            </a:endParaRPr>
          </a:p>
          <a:p>
            <a:endParaRPr lang="en-US" dirty="0" smtClean="0">
              <a:solidFill>
                <a:srgbClr val="4F6228"/>
              </a:solidFill>
              <a:latin typeface="Candara" charset="0"/>
              <a:sym typeface="Arial" charset="0"/>
            </a:endParaRPr>
          </a:p>
          <a:p>
            <a:pPr lvl="1">
              <a:buFont typeface="Wingdings" charset="2"/>
              <a:buNone/>
            </a:pPr>
            <a:r>
              <a:rPr lang="en-US" dirty="0" smtClean="0">
                <a:latin typeface="Candara" charset="0"/>
                <a:sym typeface="Arial" charset="0"/>
              </a:rPr>
              <a:t>	</a:t>
            </a:r>
            <a:r>
              <a:rPr lang="en-US" dirty="0" smtClean="0">
                <a:solidFill>
                  <a:srgbClr val="F99605"/>
                </a:solidFill>
                <a:latin typeface="Candara" charset="0"/>
                <a:sym typeface="Arial" charset="0"/>
              </a:rPr>
              <a:t>	   		</a:t>
            </a:r>
          </a:p>
        </p:txBody>
      </p:sp>
      <p:sp>
        <p:nvSpPr>
          <p:cNvPr id="392197" name="Rectangle 3"/>
          <p:cNvSpPr>
            <a:spLocks noGrp="1" noChangeArrowheads="1"/>
          </p:cNvSpPr>
          <p:nvPr>
            <p:ph type="title"/>
          </p:nvPr>
        </p:nvSpPr>
        <p:spPr>
          <a:xfrm>
            <a:off x="457200" y="274638"/>
            <a:ext cx="6781800" cy="1143000"/>
          </a:xfrm>
        </p:spPr>
        <p:txBody>
          <a:bodyPr/>
          <a:lstStyle/>
          <a:p>
            <a:pPr>
              <a:defRPr/>
            </a:pPr>
            <a:r>
              <a:rPr lang="en-US" dirty="0" smtClean="0"/>
              <a:t>Reviewers</a:t>
            </a:r>
          </a:p>
        </p:txBody>
      </p:sp>
      <p:sp>
        <p:nvSpPr>
          <p:cNvPr id="76808" name="Rectangle 1"/>
          <p:cNvSpPr>
            <a:spLocks/>
          </p:cNvSpPr>
          <p:nvPr/>
        </p:nvSpPr>
        <p:spPr bwMode="auto">
          <a:xfrm>
            <a:off x="469900" y="6654800"/>
            <a:ext cx="120650"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40639" bIns="0">
            <a:spAutoFit/>
          </a:bodyPr>
          <a:lstStyle/>
          <a:p>
            <a:pPr marL="39688"/>
            <a:r>
              <a:rPr lang="en-US" sz="1100">
                <a:cs typeface="Arial" charset="0"/>
              </a:rPr>
              <a:t> </a:t>
            </a:r>
          </a:p>
        </p:txBody>
      </p:sp>
      <p:sp>
        <p:nvSpPr>
          <p:cNvPr id="76809" name="Rectangle 2"/>
          <p:cNvSpPr>
            <a:spLocks/>
          </p:cNvSpPr>
          <p:nvPr/>
        </p:nvSpPr>
        <p:spPr bwMode="auto">
          <a:xfrm>
            <a:off x="8561388" y="6654800"/>
            <a:ext cx="120650"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40639" bIns="0">
            <a:spAutoFit/>
          </a:bodyPr>
          <a:lstStyle/>
          <a:p>
            <a:pPr marL="39688" algn="r"/>
            <a:r>
              <a:rPr lang="en-US" sz="1100">
                <a:cs typeface="Arial" charset="0"/>
              </a:rPr>
              <a:t> </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9" name="Rectangle 4"/>
          <p:cNvSpPr>
            <a:spLocks noGrp="1" noChangeArrowheads="1"/>
          </p:cNvSpPr>
          <p:nvPr>
            <p:ph idx="1"/>
          </p:nvPr>
        </p:nvSpPr>
        <p:spPr/>
        <p:txBody>
          <a:bodyPr/>
          <a:lstStyle/>
          <a:p>
            <a:pPr>
              <a:defRPr/>
            </a:pPr>
            <a:r>
              <a:rPr lang="en-US" dirty="0" smtClean="0"/>
              <a:t>Good science</a:t>
            </a:r>
          </a:p>
          <a:p>
            <a:pPr>
              <a:defRPr/>
            </a:pPr>
            <a:endParaRPr lang="en-US" sz="1200" dirty="0" smtClean="0"/>
          </a:p>
          <a:p>
            <a:pPr>
              <a:defRPr/>
            </a:pPr>
            <a:r>
              <a:rPr lang="en-US" dirty="0" smtClean="0"/>
              <a:t>Significance of problem studied</a:t>
            </a:r>
          </a:p>
          <a:p>
            <a:pPr>
              <a:defRPr/>
            </a:pPr>
            <a:endParaRPr lang="en-US" sz="1200" dirty="0" smtClean="0"/>
          </a:p>
          <a:p>
            <a:pPr>
              <a:defRPr/>
            </a:pPr>
            <a:r>
              <a:rPr lang="en-US" dirty="0" smtClean="0"/>
              <a:t>Soundness of study design</a:t>
            </a:r>
          </a:p>
          <a:p>
            <a:pPr>
              <a:defRPr/>
            </a:pPr>
            <a:endParaRPr lang="en-US" sz="1200" dirty="0" smtClean="0"/>
          </a:p>
          <a:p>
            <a:pPr>
              <a:defRPr/>
            </a:pPr>
            <a:r>
              <a:rPr lang="en-US" dirty="0" smtClean="0"/>
              <a:t>Capable of being accomplished by the proposed research team, sites, timeline</a:t>
            </a:r>
          </a:p>
        </p:txBody>
      </p:sp>
      <p:sp>
        <p:nvSpPr>
          <p:cNvPr id="399365" name="Rectangle 3"/>
          <p:cNvSpPr>
            <a:spLocks noGrp="1" noChangeArrowheads="1"/>
          </p:cNvSpPr>
          <p:nvPr>
            <p:ph type="title"/>
          </p:nvPr>
        </p:nvSpPr>
        <p:spPr>
          <a:xfrm>
            <a:off x="457200" y="274638"/>
            <a:ext cx="6781800" cy="1143000"/>
          </a:xfrm>
        </p:spPr>
        <p:txBody>
          <a:bodyPr/>
          <a:lstStyle/>
          <a:p>
            <a:pPr>
              <a:defRPr/>
            </a:pPr>
            <a:r>
              <a:rPr lang="en-US" dirty="0" smtClean="0"/>
              <a:t>Reasons for Acceptance</a:t>
            </a:r>
          </a:p>
        </p:txBody>
      </p:sp>
      <p:sp>
        <p:nvSpPr>
          <p:cNvPr id="82952" name="Rectangle 1"/>
          <p:cNvSpPr>
            <a:spLocks/>
          </p:cNvSpPr>
          <p:nvPr/>
        </p:nvSpPr>
        <p:spPr bwMode="auto">
          <a:xfrm>
            <a:off x="469900" y="6654800"/>
            <a:ext cx="120650"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40639" bIns="0">
            <a:spAutoFit/>
          </a:bodyPr>
          <a:lstStyle/>
          <a:p>
            <a:pPr marL="39688"/>
            <a:r>
              <a:rPr lang="en-US" sz="1100">
                <a:cs typeface="Arial" charset="0"/>
              </a:rPr>
              <a:t> </a:t>
            </a:r>
          </a:p>
        </p:txBody>
      </p:sp>
      <p:sp>
        <p:nvSpPr>
          <p:cNvPr id="82953" name="Rectangle 2"/>
          <p:cNvSpPr>
            <a:spLocks/>
          </p:cNvSpPr>
          <p:nvPr/>
        </p:nvSpPr>
        <p:spPr bwMode="auto">
          <a:xfrm>
            <a:off x="8561388" y="6654800"/>
            <a:ext cx="120650"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40639" bIns="0">
            <a:spAutoFit/>
          </a:bodyPr>
          <a:lstStyle/>
          <a:p>
            <a:pPr marL="39688" algn="r"/>
            <a:r>
              <a:rPr lang="en-US" sz="1100">
                <a:cs typeface="Arial" charset="0"/>
              </a:rPr>
              <a:t> </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3" name="Rectangle 4"/>
          <p:cNvSpPr>
            <a:spLocks noGrp="1" noChangeArrowheads="1"/>
          </p:cNvSpPr>
          <p:nvPr>
            <p:ph sz="half" idx="1"/>
          </p:nvPr>
        </p:nvSpPr>
        <p:spPr/>
        <p:txBody>
          <a:bodyPr>
            <a:normAutofit lnSpcReduction="10000"/>
          </a:bodyPr>
          <a:lstStyle/>
          <a:p>
            <a:r>
              <a:rPr lang="en-US" dirty="0" smtClean="0"/>
              <a:t>Aims</a:t>
            </a:r>
          </a:p>
          <a:p>
            <a:pPr lvl="1"/>
            <a:r>
              <a:rPr lang="en-US" sz="2200" dirty="0" smtClean="0">
                <a:solidFill>
                  <a:srgbClr val="F99605"/>
                </a:solidFill>
              </a:rPr>
              <a:t>Overstated, overly ambitious, unrealistic</a:t>
            </a:r>
          </a:p>
          <a:p>
            <a:pPr lvl="1"/>
            <a:r>
              <a:rPr lang="en-US" sz="2200" dirty="0" smtClean="0">
                <a:solidFill>
                  <a:srgbClr val="F99605"/>
                </a:solidFill>
              </a:rPr>
              <a:t>Not focused</a:t>
            </a:r>
          </a:p>
          <a:p>
            <a:r>
              <a:rPr lang="en-US" dirty="0" smtClean="0"/>
              <a:t>Preliminary studies</a:t>
            </a:r>
          </a:p>
          <a:p>
            <a:pPr lvl="1"/>
            <a:r>
              <a:rPr lang="en-US" sz="2200" dirty="0" smtClean="0">
                <a:solidFill>
                  <a:srgbClr val="F99605"/>
                </a:solidFill>
              </a:rPr>
              <a:t>More pilot data needed</a:t>
            </a:r>
          </a:p>
          <a:p>
            <a:r>
              <a:rPr lang="en-US" dirty="0"/>
              <a:t>Methods</a:t>
            </a:r>
          </a:p>
          <a:p>
            <a:pPr lvl="1"/>
            <a:r>
              <a:rPr lang="en-US" sz="2200" dirty="0" smtClean="0">
                <a:solidFill>
                  <a:srgbClr val="F99605"/>
                </a:solidFill>
              </a:rPr>
              <a:t>Underdeveloped</a:t>
            </a:r>
          </a:p>
          <a:p>
            <a:pPr lvl="1"/>
            <a:r>
              <a:rPr lang="en-US" sz="2200" dirty="0" smtClean="0">
                <a:solidFill>
                  <a:srgbClr val="F99605"/>
                </a:solidFill>
              </a:rPr>
              <a:t>Outcome measure inadequately described</a:t>
            </a:r>
          </a:p>
          <a:p>
            <a:pPr lvl="1"/>
            <a:r>
              <a:rPr lang="en-US" sz="2200" dirty="0" smtClean="0">
                <a:solidFill>
                  <a:srgbClr val="F99605"/>
                </a:solidFill>
              </a:rPr>
              <a:t>Issues in analysis, power</a:t>
            </a:r>
            <a:endParaRPr lang="en-US" sz="2200" dirty="0">
              <a:solidFill>
                <a:srgbClr val="F99605"/>
              </a:solidFill>
            </a:endParaRPr>
          </a:p>
          <a:p>
            <a:pPr lvl="1"/>
            <a:endParaRPr lang="en-US" sz="2200" dirty="0" smtClean="0">
              <a:solidFill>
                <a:srgbClr val="F99605"/>
              </a:solidFill>
            </a:endParaRPr>
          </a:p>
        </p:txBody>
      </p:sp>
      <p:sp>
        <p:nvSpPr>
          <p:cNvPr id="83974" name="Content Placeholder 9"/>
          <p:cNvSpPr>
            <a:spLocks noGrp="1"/>
          </p:cNvSpPr>
          <p:nvPr>
            <p:ph sz="half" idx="2"/>
          </p:nvPr>
        </p:nvSpPr>
        <p:spPr/>
        <p:txBody>
          <a:bodyPr>
            <a:normAutofit lnSpcReduction="10000"/>
          </a:bodyPr>
          <a:lstStyle/>
          <a:p>
            <a:r>
              <a:rPr lang="en-US" dirty="0" smtClean="0"/>
              <a:t>General</a:t>
            </a:r>
          </a:p>
          <a:p>
            <a:pPr lvl="1"/>
            <a:r>
              <a:rPr lang="en-US" sz="2200" dirty="0" smtClean="0">
                <a:solidFill>
                  <a:srgbClr val="F99605"/>
                </a:solidFill>
              </a:rPr>
              <a:t>Poor layout</a:t>
            </a:r>
          </a:p>
          <a:p>
            <a:pPr lvl="1"/>
            <a:r>
              <a:rPr lang="en-US" sz="2200" dirty="0" smtClean="0">
                <a:solidFill>
                  <a:srgbClr val="F99605"/>
                </a:solidFill>
              </a:rPr>
              <a:t>Difficult to read</a:t>
            </a:r>
          </a:p>
          <a:p>
            <a:pPr lvl="1"/>
            <a:r>
              <a:rPr lang="en-US" sz="2200" dirty="0" smtClean="0">
                <a:solidFill>
                  <a:srgbClr val="F99605"/>
                </a:solidFill>
              </a:rPr>
              <a:t>Undefined terms</a:t>
            </a:r>
          </a:p>
          <a:p>
            <a:pPr lvl="1"/>
            <a:r>
              <a:rPr lang="en-US" sz="2200" dirty="0" smtClean="0">
                <a:solidFill>
                  <a:srgbClr val="F99605"/>
                </a:solidFill>
              </a:rPr>
              <a:t>Inconsistencies</a:t>
            </a:r>
            <a:endParaRPr lang="en-US" dirty="0" smtClean="0"/>
          </a:p>
        </p:txBody>
      </p:sp>
      <p:sp>
        <p:nvSpPr>
          <p:cNvPr id="83977" name="Rectangle 1"/>
          <p:cNvSpPr>
            <a:spLocks/>
          </p:cNvSpPr>
          <p:nvPr/>
        </p:nvSpPr>
        <p:spPr bwMode="auto">
          <a:xfrm>
            <a:off x="469900" y="6654800"/>
            <a:ext cx="120650"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40639" bIns="0">
            <a:spAutoFit/>
          </a:bodyPr>
          <a:lstStyle/>
          <a:p>
            <a:pPr marL="39688"/>
            <a:r>
              <a:rPr lang="en-US" sz="1100">
                <a:cs typeface="Arial" charset="0"/>
              </a:rPr>
              <a:t> </a:t>
            </a:r>
          </a:p>
        </p:txBody>
      </p:sp>
      <p:sp>
        <p:nvSpPr>
          <p:cNvPr id="83978" name="Rectangle 2"/>
          <p:cNvSpPr>
            <a:spLocks/>
          </p:cNvSpPr>
          <p:nvPr/>
        </p:nvSpPr>
        <p:spPr bwMode="auto">
          <a:xfrm>
            <a:off x="8561388" y="6654800"/>
            <a:ext cx="120650"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40639" bIns="0">
            <a:spAutoFit/>
          </a:bodyPr>
          <a:lstStyle/>
          <a:p>
            <a:pPr marL="39688" algn="r"/>
            <a:r>
              <a:rPr lang="en-US" sz="1100">
                <a:cs typeface="Arial" charset="0"/>
              </a:rPr>
              <a:t> </a:t>
            </a:r>
          </a:p>
        </p:txBody>
      </p:sp>
      <p:sp>
        <p:nvSpPr>
          <p:cNvPr id="16" name="Rectangle 3"/>
          <p:cNvSpPr txBox="1">
            <a:spLocks noChangeArrowheads="1"/>
          </p:cNvSpPr>
          <p:nvPr/>
        </p:nvSpPr>
        <p:spPr bwMode="auto">
          <a:xfrm>
            <a:off x="457200" y="274638"/>
            <a:ext cx="6781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800" b="1" kern="1200">
                <a:solidFill>
                  <a:srgbClr val="4F6228"/>
                </a:solidFill>
                <a:latin typeface="Candara" pitchFamily="34" charset="0"/>
                <a:ea typeface="ＭＳ Ｐゴシック" charset="-128"/>
                <a:cs typeface="ＭＳ Ｐゴシック" charset="-128"/>
              </a:defRPr>
            </a:lvl1pPr>
            <a:lvl2pPr algn="ctr" rtl="0" eaLnBrk="0" fontAlgn="base" hangingPunct="0">
              <a:spcBef>
                <a:spcPct val="0"/>
              </a:spcBef>
              <a:spcAft>
                <a:spcPct val="0"/>
              </a:spcAft>
              <a:defRPr sz="4000" b="1">
                <a:solidFill>
                  <a:srgbClr val="4F6228"/>
                </a:solidFill>
                <a:latin typeface="Candara" pitchFamily="34" charset="0"/>
                <a:ea typeface="ＭＳ Ｐゴシック" charset="-128"/>
                <a:cs typeface="ＭＳ Ｐゴシック" charset="-128"/>
              </a:defRPr>
            </a:lvl2pPr>
            <a:lvl3pPr algn="ctr" rtl="0" eaLnBrk="0" fontAlgn="base" hangingPunct="0">
              <a:spcBef>
                <a:spcPct val="0"/>
              </a:spcBef>
              <a:spcAft>
                <a:spcPct val="0"/>
              </a:spcAft>
              <a:defRPr sz="4000" b="1">
                <a:solidFill>
                  <a:srgbClr val="4F6228"/>
                </a:solidFill>
                <a:latin typeface="Candara" pitchFamily="34" charset="0"/>
                <a:ea typeface="ＭＳ Ｐゴシック" charset="-128"/>
                <a:cs typeface="ＭＳ Ｐゴシック" charset="-128"/>
              </a:defRPr>
            </a:lvl3pPr>
            <a:lvl4pPr algn="ctr" rtl="0" eaLnBrk="0" fontAlgn="base" hangingPunct="0">
              <a:spcBef>
                <a:spcPct val="0"/>
              </a:spcBef>
              <a:spcAft>
                <a:spcPct val="0"/>
              </a:spcAft>
              <a:defRPr sz="4000" b="1">
                <a:solidFill>
                  <a:srgbClr val="4F6228"/>
                </a:solidFill>
                <a:latin typeface="Candara" pitchFamily="34" charset="0"/>
                <a:ea typeface="ＭＳ Ｐゴシック" charset="-128"/>
                <a:cs typeface="ＭＳ Ｐゴシック" charset="-128"/>
              </a:defRPr>
            </a:lvl4pPr>
            <a:lvl5pPr algn="ctr" rtl="0" eaLnBrk="0" fontAlgn="base" hangingPunct="0">
              <a:spcBef>
                <a:spcPct val="0"/>
              </a:spcBef>
              <a:spcAft>
                <a:spcPct val="0"/>
              </a:spcAft>
              <a:defRPr sz="4000" b="1">
                <a:solidFill>
                  <a:srgbClr val="4F6228"/>
                </a:solidFill>
                <a:latin typeface="Candara" pitchFamily="34" charset="0"/>
                <a:ea typeface="ＭＳ Ｐゴシック" charset="-128"/>
                <a:cs typeface="ＭＳ Ｐゴシック" charset="-128"/>
              </a:defRPr>
            </a:lvl5pPr>
            <a:lvl6pPr marL="457200" algn="ctr" rtl="0" fontAlgn="base">
              <a:spcBef>
                <a:spcPct val="0"/>
              </a:spcBef>
              <a:spcAft>
                <a:spcPct val="0"/>
              </a:spcAft>
              <a:defRPr sz="4400" b="1">
                <a:solidFill>
                  <a:srgbClr val="77933C"/>
                </a:solidFill>
                <a:latin typeface="Candara" pitchFamily="34" charset="0"/>
              </a:defRPr>
            </a:lvl6pPr>
            <a:lvl7pPr marL="914400" algn="ctr" rtl="0" fontAlgn="base">
              <a:spcBef>
                <a:spcPct val="0"/>
              </a:spcBef>
              <a:spcAft>
                <a:spcPct val="0"/>
              </a:spcAft>
              <a:defRPr sz="4400" b="1">
                <a:solidFill>
                  <a:srgbClr val="77933C"/>
                </a:solidFill>
                <a:latin typeface="Candara" pitchFamily="34" charset="0"/>
              </a:defRPr>
            </a:lvl7pPr>
            <a:lvl8pPr marL="1371600" algn="ctr" rtl="0" fontAlgn="base">
              <a:spcBef>
                <a:spcPct val="0"/>
              </a:spcBef>
              <a:spcAft>
                <a:spcPct val="0"/>
              </a:spcAft>
              <a:defRPr sz="4400" b="1">
                <a:solidFill>
                  <a:srgbClr val="77933C"/>
                </a:solidFill>
                <a:latin typeface="Candara" pitchFamily="34" charset="0"/>
              </a:defRPr>
            </a:lvl8pPr>
            <a:lvl9pPr marL="1828800" algn="ctr" rtl="0" fontAlgn="base">
              <a:spcBef>
                <a:spcPct val="0"/>
              </a:spcBef>
              <a:spcAft>
                <a:spcPct val="0"/>
              </a:spcAft>
              <a:defRPr sz="4400" b="1">
                <a:solidFill>
                  <a:srgbClr val="77933C"/>
                </a:solidFill>
                <a:latin typeface="Candara" pitchFamily="34" charset="0"/>
              </a:defRPr>
            </a:lvl9pPr>
          </a:lstStyle>
          <a:p>
            <a:pPr>
              <a:defRPr/>
            </a:pPr>
            <a:r>
              <a:rPr lang="en-US" b="0" dirty="0" smtClean="0">
                <a:solidFill>
                  <a:srgbClr val="000000"/>
                </a:solidFill>
                <a:latin typeface="Calibri Light"/>
                <a:cs typeface="Calibri Light"/>
              </a:rPr>
              <a:t>Potential Reasons for Rejection</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7" name="Rectangle 1"/>
          <p:cNvSpPr>
            <a:spLocks/>
          </p:cNvSpPr>
          <p:nvPr/>
        </p:nvSpPr>
        <p:spPr bwMode="auto">
          <a:xfrm>
            <a:off x="469900" y="6654800"/>
            <a:ext cx="120650"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40639" bIns="0">
            <a:spAutoFit/>
          </a:bodyPr>
          <a:lstStyle/>
          <a:p>
            <a:pPr marL="39688"/>
            <a:r>
              <a:rPr lang="en-US" sz="1100">
                <a:cs typeface="Arial" charset="0"/>
              </a:rPr>
              <a:t> </a:t>
            </a:r>
          </a:p>
        </p:txBody>
      </p:sp>
      <p:sp>
        <p:nvSpPr>
          <p:cNvPr id="83978" name="Rectangle 2"/>
          <p:cNvSpPr>
            <a:spLocks/>
          </p:cNvSpPr>
          <p:nvPr/>
        </p:nvSpPr>
        <p:spPr bwMode="auto">
          <a:xfrm>
            <a:off x="8561388" y="6654800"/>
            <a:ext cx="120650"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40639" bIns="0">
            <a:spAutoFit/>
          </a:bodyPr>
          <a:lstStyle/>
          <a:p>
            <a:pPr marL="39688" algn="r"/>
            <a:r>
              <a:rPr lang="en-US" sz="1100">
                <a:cs typeface="Arial" charset="0"/>
              </a:rPr>
              <a:t> </a:t>
            </a:r>
          </a:p>
        </p:txBody>
      </p:sp>
      <p:pic>
        <p:nvPicPr>
          <p:cNvPr id="3" name="Picture 2"/>
          <p:cNvPicPr>
            <a:picLocks noChangeAspect="1"/>
          </p:cNvPicPr>
          <p:nvPr/>
        </p:nvPicPr>
        <p:blipFill>
          <a:blip r:embed="rId3" cstate="print"/>
          <a:stretch>
            <a:fillRect/>
          </a:stretch>
        </p:blipFill>
        <p:spPr>
          <a:xfrm>
            <a:off x="990600" y="357166"/>
            <a:ext cx="5867400" cy="15316504"/>
          </a:xfrm>
          <a:prstGeom prst="rect">
            <a:avLst/>
          </a:prstGeom>
        </p:spPr>
      </p:pic>
      <p:sp>
        <p:nvSpPr>
          <p:cNvPr id="6" name="Rectangle 5"/>
          <p:cNvSpPr/>
          <p:nvPr/>
        </p:nvSpPr>
        <p:spPr>
          <a:xfrm>
            <a:off x="533400" y="6476696"/>
            <a:ext cx="6629400" cy="914704"/>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extBox 1"/>
          <p:cNvSpPr txBox="1"/>
          <p:nvPr/>
        </p:nvSpPr>
        <p:spPr>
          <a:xfrm>
            <a:off x="3200400" y="6454914"/>
            <a:ext cx="4343400" cy="400110"/>
          </a:xfrm>
          <a:prstGeom prst="rect">
            <a:avLst/>
          </a:prstGeom>
          <a:noFill/>
        </p:spPr>
        <p:txBody>
          <a:bodyPr wrap="square" rtlCol="0">
            <a:spAutoFit/>
          </a:bodyPr>
          <a:lstStyle/>
          <a:p>
            <a:pPr lvl="1">
              <a:buFont typeface="Wingdings" charset="2"/>
              <a:buNone/>
            </a:pPr>
            <a:r>
              <a:rPr lang="en-US" sz="2000" dirty="0" smtClean="0">
                <a:solidFill>
                  <a:srgbClr val="F99605"/>
                </a:solidFill>
                <a:latin typeface="Candara" charset="0"/>
                <a:sym typeface="Arial" charset="0"/>
              </a:rPr>
              <a:t>-- Inouye </a:t>
            </a:r>
            <a:r>
              <a:rPr lang="en-US" sz="2000" dirty="0">
                <a:solidFill>
                  <a:srgbClr val="F99605"/>
                </a:solidFill>
                <a:latin typeface="Candara" charset="0"/>
                <a:sym typeface="Arial" charset="0"/>
              </a:rPr>
              <a:t>and </a:t>
            </a:r>
            <a:r>
              <a:rPr lang="en-US" sz="2000" dirty="0" err="1">
                <a:solidFill>
                  <a:srgbClr val="F99605"/>
                </a:solidFill>
                <a:latin typeface="Candara" charset="0"/>
                <a:sym typeface="Arial" charset="0"/>
              </a:rPr>
              <a:t>Fiellin</a:t>
            </a:r>
            <a:r>
              <a:rPr lang="en-US" sz="2000" dirty="0">
                <a:solidFill>
                  <a:srgbClr val="F99605"/>
                </a:solidFill>
                <a:latin typeface="Candara" charset="0"/>
                <a:sym typeface="Arial" charset="0"/>
              </a:rPr>
              <a:t> (2005)</a:t>
            </a:r>
          </a:p>
        </p:txBody>
      </p:sp>
    </p:spTree>
    <p:extLst>
      <p:ext uri="{BB962C8B-B14F-4D97-AF65-F5344CB8AC3E}">
        <p14:creationId xmlns:p14="http://schemas.microsoft.com/office/powerpoint/2010/main" val="401229567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7" name="Rectangle 1"/>
          <p:cNvSpPr>
            <a:spLocks/>
          </p:cNvSpPr>
          <p:nvPr/>
        </p:nvSpPr>
        <p:spPr bwMode="auto">
          <a:xfrm>
            <a:off x="469900" y="6654800"/>
            <a:ext cx="120650"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40639" bIns="0">
            <a:spAutoFit/>
          </a:bodyPr>
          <a:lstStyle/>
          <a:p>
            <a:pPr marL="39688"/>
            <a:r>
              <a:rPr lang="en-US" sz="1100">
                <a:cs typeface="Arial" charset="0"/>
              </a:rPr>
              <a:t> </a:t>
            </a:r>
          </a:p>
        </p:txBody>
      </p:sp>
      <p:sp>
        <p:nvSpPr>
          <p:cNvPr id="83978" name="Rectangle 2"/>
          <p:cNvSpPr>
            <a:spLocks/>
          </p:cNvSpPr>
          <p:nvPr/>
        </p:nvSpPr>
        <p:spPr bwMode="auto">
          <a:xfrm>
            <a:off x="8561388" y="6654800"/>
            <a:ext cx="120650"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40639" bIns="0">
            <a:spAutoFit/>
          </a:bodyPr>
          <a:lstStyle/>
          <a:p>
            <a:pPr marL="39688" algn="r"/>
            <a:r>
              <a:rPr lang="en-US" sz="1100">
                <a:cs typeface="Arial" charset="0"/>
              </a:rPr>
              <a:t> </a:t>
            </a:r>
          </a:p>
        </p:txBody>
      </p:sp>
      <p:pic>
        <p:nvPicPr>
          <p:cNvPr id="3" name="Picture 2"/>
          <p:cNvPicPr>
            <a:picLocks noChangeAspect="1"/>
          </p:cNvPicPr>
          <p:nvPr/>
        </p:nvPicPr>
        <p:blipFill>
          <a:blip r:embed="rId3" cstate="print"/>
          <a:stretch>
            <a:fillRect/>
          </a:stretch>
        </p:blipFill>
        <p:spPr>
          <a:xfrm>
            <a:off x="990600" y="-5562904"/>
            <a:ext cx="5867400" cy="15316504"/>
          </a:xfrm>
          <a:prstGeom prst="rect">
            <a:avLst/>
          </a:prstGeom>
        </p:spPr>
      </p:pic>
      <p:sp>
        <p:nvSpPr>
          <p:cNvPr id="2" name="Rectangle 1"/>
          <p:cNvSpPr/>
          <p:nvPr/>
        </p:nvSpPr>
        <p:spPr>
          <a:xfrm>
            <a:off x="533400" y="6476696"/>
            <a:ext cx="6629400" cy="83820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533400" y="-381000"/>
            <a:ext cx="6629400" cy="83820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1229567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4"/>
          <p:cNvSpPr>
            <a:spLocks noGrp="1" noChangeArrowheads="1"/>
          </p:cNvSpPr>
          <p:nvPr>
            <p:ph idx="1"/>
          </p:nvPr>
        </p:nvSpPr>
        <p:spPr/>
        <p:txBody>
          <a:bodyPr/>
          <a:lstStyle/>
          <a:p>
            <a:r>
              <a:rPr lang="en-US" dirty="0" smtClean="0"/>
              <a:t>Good science and clear scientific writing</a:t>
            </a:r>
          </a:p>
          <a:p>
            <a:endParaRPr lang="en-US" sz="1200" dirty="0" smtClean="0"/>
          </a:p>
          <a:p>
            <a:r>
              <a:rPr lang="en-US" dirty="0" smtClean="0"/>
              <a:t>Organized and self-contained</a:t>
            </a:r>
          </a:p>
          <a:p>
            <a:endParaRPr lang="en-US" sz="1200" dirty="0" smtClean="0"/>
          </a:p>
          <a:p>
            <a:r>
              <a:rPr lang="en-US" dirty="0" smtClean="0"/>
              <a:t>Responsive to the RFA</a:t>
            </a:r>
          </a:p>
          <a:p>
            <a:endParaRPr lang="en-US" sz="1200" dirty="0" smtClean="0"/>
          </a:p>
          <a:p>
            <a:r>
              <a:rPr lang="en-US" dirty="0" smtClean="0"/>
              <a:t>Potential for advance in the field</a:t>
            </a:r>
          </a:p>
        </p:txBody>
      </p:sp>
      <p:sp>
        <p:nvSpPr>
          <p:cNvPr id="403461" name="Rectangle 3"/>
          <p:cNvSpPr>
            <a:spLocks noGrp="1" noChangeArrowheads="1"/>
          </p:cNvSpPr>
          <p:nvPr>
            <p:ph type="title"/>
          </p:nvPr>
        </p:nvSpPr>
        <p:spPr>
          <a:xfrm>
            <a:off x="457200" y="274638"/>
            <a:ext cx="6781800" cy="1143000"/>
          </a:xfrm>
        </p:spPr>
        <p:txBody>
          <a:bodyPr/>
          <a:lstStyle/>
          <a:p>
            <a:pPr>
              <a:defRPr/>
            </a:pPr>
            <a:r>
              <a:rPr lang="en-US" smtClean="0"/>
              <a:t>Summary </a:t>
            </a:r>
          </a:p>
        </p:txBody>
      </p:sp>
      <p:sp>
        <p:nvSpPr>
          <p:cNvPr id="90120" name="Rectangle 1"/>
          <p:cNvSpPr>
            <a:spLocks/>
          </p:cNvSpPr>
          <p:nvPr/>
        </p:nvSpPr>
        <p:spPr bwMode="auto">
          <a:xfrm>
            <a:off x="469900" y="6654800"/>
            <a:ext cx="120650"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40639" bIns="0">
            <a:spAutoFit/>
          </a:bodyPr>
          <a:lstStyle/>
          <a:p>
            <a:pPr marL="39688"/>
            <a:r>
              <a:rPr lang="en-US" sz="1100">
                <a:cs typeface="Arial" charset="0"/>
              </a:rPr>
              <a:t> </a:t>
            </a:r>
          </a:p>
        </p:txBody>
      </p:sp>
      <p:sp>
        <p:nvSpPr>
          <p:cNvPr id="90121" name="Rectangle 2"/>
          <p:cNvSpPr>
            <a:spLocks/>
          </p:cNvSpPr>
          <p:nvPr/>
        </p:nvSpPr>
        <p:spPr bwMode="auto">
          <a:xfrm>
            <a:off x="8561388" y="6654800"/>
            <a:ext cx="120650"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40639" bIns="0">
            <a:spAutoFit/>
          </a:bodyPr>
          <a:lstStyle/>
          <a:p>
            <a:pPr marL="39688" algn="r"/>
            <a:r>
              <a:rPr lang="en-US" sz="1100">
                <a:cs typeface="Arial" charset="0"/>
              </a:rPr>
              <a:t> </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dirty="0"/>
              <a:t>Hierarchy of Study Designs</a:t>
            </a:r>
          </a:p>
        </p:txBody>
      </p:sp>
      <p:sp>
        <p:nvSpPr>
          <p:cNvPr id="10243" name="Rectangle 3"/>
          <p:cNvSpPr>
            <a:spLocks noGrp="1" noChangeArrowheads="1"/>
          </p:cNvSpPr>
          <p:nvPr>
            <p:ph idx="1"/>
          </p:nvPr>
        </p:nvSpPr>
        <p:spPr/>
        <p:txBody>
          <a:bodyPr/>
          <a:lstStyle/>
          <a:p>
            <a:pPr eaLnBrk="1" hangingPunct="1">
              <a:buSzPct val="65000"/>
              <a:buFont typeface="Wingdings" charset="0"/>
              <a:buChar char="§"/>
            </a:pPr>
            <a:r>
              <a:rPr lang="en-US" sz="2800" dirty="0">
                <a:solidFill>
                  <a:schemeClr val="folHlink"/>
                </a:solidFill>
              </a:rPr>
              <a:t>Experimental study</a:t>
            </a:r>
            <a:r>
              <a:rPr lang="en-US" sz="2800" dirty="0"/>
              <a:t> [Interventional Study] </a:t>
            </a:r>
            <a:r>
              <a:rPr lang="en-US" sz="2400" dirty="0"/>
              <a:t>– to study what works</a:t>
            </a:r>
            <a:r>
              <a:rPr lang="en-US" sz="2800" dirty="0">
                <a:solidFill>
                  <a:schemeClr val="folHlink"/>
                </a:solidFill>
              </a:rPr>
              <a:t> </a:t>
            </a:r>
          </a:p>
          <a:p>
            <a:pPr eaLnBrk="1" hangingPunct="1">
              <a:buSzPct val="65000"/>
              <a:buFont typeface="Wingdings" charset="0"/>
              <a:buChar char="§"/>
            </a:pPr>
            <a:r>
              <a:rPr lang="en-US" sz="2800" dirty="0">
                <a:solidFill>
                  <a:schemeClr val="folHlink"/>
                </a:solidFill>
              </a:rPr>
              <a:t>Analytical study</a:t>
            </a:r>
            <a:r>
              <a:rPr lang="en-US" sz="2800" dirty="0"/>
              <a:t> [Case-Control or Cohort Study] </a:t>
            </a:r>
            <a:r>
              <a:rPr lang="en-US" sz="2400" dirty="0"/>
              <a:t>– to study what causes disease</a:t>
            </a:r>
            <a:endParaRPr lang="en-US" sz="2800" dirty="0"/>
          </a:p>
          <a:p>
            <a:pPr eaLnBrk="1" hangingPunct="1">
              <a:buSzPct val="65000"/>
              <a:buFont typeface="Wingdings" charset="0"/>
              <a:buChar char="§"/>
            </a:pPr>
            <a:r>
              <a:rPr lang="en-US" sz="2800" dirty="0">
                <a:solidFill>
                  <a:schemeClr val="folHlink"/>
                </a:solidFill>
              </a:rPr>
              <a:t>Descriptive study</a:t>
            </a:r>
            <a:r>
              <a:rPr lang="en-US" sz="2800" dirty="0"/>
              <a:t> (or) Cross-sectional Study </a:t>
            </a:r>
            <a:r>
              <a:rPr lang="en-US" sz="2400" dirty="0"/>
              <a:t>– to study how much disease there is &amp; where it is</a:t>
            </a:r>
            <a:r>
              <a:rPr lang="en-US" sz="2800" dirty="0">
                <a:solidFill>
                  <a:schemeClr val="folHlink"/>
                </a:solidFill>
              </a:rPr>
              <a:t> </a:t>
            </a:r>
          </a:p>
          <a:p>
            <a:pPr eaLnBrk="1" hangingPunct="1">
              <a:buSzPct val="65000"/>
              <a:buFont typeface="Wingdings" charset="0"/>
              <a:buChar char="§"/>
            </a:pPr>
            <a:r>
              <a:rPr lang="en-US" sz="2800" dirty="0">
                <a:solidFill>
                  <a:schemeClr val="folHlink"/>
                </a:solidFill>
              </a:rPr>
              <a:t>Case series</a:t>
            </a:r>
            <a:r>
              <a:rPr lang="en-US" sz="2800" dirty="0"/>
              <a:t> </a:t>
            </a:r>
            <a:r>
              <a:rPr lang="en-US" sz="2400" dirty="0"/>
              <a:t>– a series of reports</a:t>
            </a:r>
          </a:p>
          <a:p>
            <a:pPr eaLnBrk="1" hangingPunct="1">
              <a:buSzPct val="65000"/>
              <a:buFont typeface="Wingdings" charset="0"/>
              <a:buChar char="§"/>
            </a:pPr>
            <a:r>
              <a:rPr lang="en-US" sz="2800" dirty="0">
                <a:solidFill>
                  <a:schemeClr val="folHlink"/>
                </a:solidFill>
              </a:rPr>
              <a:t>Case report</a:t>
            </a:r>
            <a:r>
              <a:rPr lang="en-US" sz="2800" dirty="0"/>
              <a:t> </a:t>
            </a:r>
            <a:r>
              <a:rPr lang="en-US" sz="2400" dirty="0"/>
              <a:t>– a single report</a:t>
            </a:r>
          </a:p>
        </p:txBody>
      </p:sp>
      <p:sp>
        <p:nvSpPr>
          <p:cNvPr id="10244" name="Line 4"/>
          <p:cNvSpPr>
            <a:spLocks noChangeShapeType="1"/>
          </p:cNvSpPr>
          <p:nvPr/>
        </p:nvSpPr>
        <p:spPr bwMode="auto">
          <a:xfrm>
            <a:off x="762000" y="2438400"/>
            <a:ext cx="0" cy="2667000"/>
          </a:xfrm>
          <a:prstGeom prst="line">
            <a:avLst/>
          </a:prstGeom>
          <a:noFill/>
          <a:ln w="9525">
            <a:solidFill>
              <a:schemeClr val="tx1"/>
            </a:solidFill>
            <a:round/>
            <a:headEnd type="triangle" w="med" len="me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104587918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40768"/>
            <a:ext cx="8229600" cy="5400600"/>
          </a:xfrm>
        </p:spPr>
        <p:txBody>
          <a:bodyPr>
            <a:normAutofit fontScale="62500" lnSpcReduction="20000"/>
          </a:bodyPr>
          <a:lstStyle/>
          <a:p>
            <a:pPr lvl="0"/>
            <a:r>
              <a:rPr lang="en-IN" dirty="0"/>
              <a:t>Frame an appropriate and scientifically relevant </a:t>
            </a:r>
            <a:r>
              <a:rPr lang="en-IN" b="1" dirty="0"/>
              <a:t>Research Question</a:t>
            </a:r>
            <a:endParaRPr lang="en-US" dirty="0"/>
          </a:p>
          <a:p>
            <a:pPr lvl="0"/>
            <a:r>
              <a:rPr lang="en-IN" dirty="0"/>
              <a:t>Conduct a </a:t>
            </a:r>
            <a:r>
              <a:rPr lang="en-IN" b="1" dirty="0"/>
              <a:t>Literature Review</a:t>
            </a:r>
            <a:r>
              <a:rPr lang="en-IN" dirty="0"/>
              <a:t> and interpret the literature</a:t>
            </a:r>
            <a:endParaRPr lang="en-US" dirty="0"/>
          </a:p>
          <a:p>
            <a:pPr lvl="0"/>
            <a:r>
              <a:rPr lang="en-IN" dirty="0"/>
              <a:t>Develop a </a:t>
            </a:r>
            <a:r>
              <a:rPr lang="en-IN" b="1" dirty="0"/>
              <a:t>Theoretical Framework</a:t>
            </a:r>
            <a:endParaRPr lang="en-US" dirty="0"/>
          </a:p>
          <a:p>
            <a:pPr lvl="0"/>
            <a:r>
              <a:rPr lang="en-IN" dirty="0"/>
              <a:t>Frame </a:t>
            </a:r>
            <a:r>
              <a:rPr lang="en-IN" b="1" dirty="0"/>
              <a:t>Study Objectives</a:t>
            </a:r>
            <a:r>
              <a:rPr lang="en-IN" dirty="0"/>
              <a:t> using scientific vocabulary</a:t>
            </a:r>
            <a:endParaRPr lang="en-US" dirty="0"/>
          </a:p>
          <a:p>
            <a:pPr lvl="0"/>
            <a:r>
              <a:rPr lang="en-IN" dirty="0"/>
              <a:t>Contextualize the research for your </a:t>
            </a:r>
            <a:r>
              <a:rPr lang="en-IN" b="1" dirty="0"/>
              <a:t>Study Setting</a:t>
            </a:r>
            <a:endParaRPr lang="en-US" dirty="0"/>
          </a:p>
          <a:p>
            <a:pPr lvl="0"/>
            <a:r>
              <a:rPr lang="en-IN" dirty="0"/>
              <a:t>Identify the specific </a:t>
            </a:r>
            <a:r>
              <a:rPr lang="en-IN" b="1" dirty="0"/>
              <a:t>Study Population</a:t>
            </a:r>
            <a:endParaRPr lang="en-US" dirty="0"/>
          </a:p>
          <a:p>
            <a:pPr lvl="0"/>
            <a:r>
              <a:rPr lang="en-IN" dirty="0"/>
              <a:t>Consider the various study design options and decide on the </a:t>
            </a:r>
            <a:r>
              <a:rPr lang="en-IN" b="1" dirty="0"/>
              <a:t>Study Design</a:t>
            </a:r>
            <a:r>
              <a:rPr lang="en-IN" dirty="0"/>
              <a:t> most relevant to the specific research question</a:t>
            </a:r>
            <a:endParaRPr lang="en-US" dirty="0"/>
          </a:p>
          <a:p>
            <a:pPr lvl="0"/>
            <a:r>
              <a:rPr lang="en-IN" dirty="0"/>
              <a:t>Determine a scientific and practicable </a:t>
            </a:r>
            <a:r>
              <a:rPr lang="en-IN" b="1" dirty="0"/>
              <a:t>Sample Size</a:t>
            </a:r>
            <a:r>
              <a:rPr lang="en-IN" dirty="0"/>
              <a:t> and select the most efficient and feasible </a:t>
            </a:r>
            <a:r>
              <a:rPr lang="en-IN" b="1" dirty="0"/>
              <a:t>Sampling Technique</a:t>
            </a:r>
            <a:endParaRPr lang="en-US" dirty="0"/>
          </a:p>
          <a:p>
            <a:pPr lvl="0"/>
            <a:r>
              <a:rPr lang="en-IN" dirty="0"/>
              <a:t>Develop a </a:t>
            </a:r>
            <a:r>
              <a:rPr lang="en-IN" b="1" dirty="0"/>
              <a:t>Study Instrument</a:t>
            </a:r>
            <a:endParaRPr lang="en-US" dirty="0"/>
          </a:p>
          <a:p>
            <a:pPr lvl="0"/>
            <a:r>
              <a:rPr lang="en-IN" dirty="0"/>
              <a:t>Build-in a plan for ensuring </a:t>
            </a:r>
            <a:r>
              <a:rPr lang="en-IN" b="1" dirty="0"/>
              <a:t>Quality Control</a:t>
            </a:r>
            <a:r>
              <a:rPr lang="en-IN" dirty="0"/>
              <a:t> in data collection</a:t>
            </a:r>
            <a:endParaRPr lang="en-US" dirty="0"/>
          </a:p>
          <a:p>
            <a:pPr lvl="0"/>
            <a:r>
              <a:rPr lang="en-IN" dirty="0"/>
              <a:t>Develop a data management plan with suitable </a:t>
            </a:r>
            <a:r>
              <a:rPr lang="en-IN" b="1" dirty="0"/>
              <a:t>Statistical Analysis </a:t>
            </a:r>
            <a:r>
              <a:rPr lang="en-IN" dirty="0"/>
              <a:t>methods</a:t>
            </a:r>
            <a:endParaRPr lang="en-US" dirty="0"/>
          </a:p>
          <a:p>
            <a:pPr lvl="0"/>
            <a:r>
              <a:rPr lang="en-IN" dirty="0"/>
              <a:t>Identify </a:t>
            </a:r>
            <a:r>
              <a:rPr lang="en-IN" b="1" dirty="0"/>
              <a:t>Ethical Aspects</a:t>
            </a:r>
            <a:r>
              <a:rPr lang="en-IN" dirty="0"/>
              <a:t> relevant to the study and address them as appropriate</a:t>
            </a:r>
            <a:endParaRPr lang="en-US" dirty="0"/>
          </a:p>
          <a:p>
            <a:pPr lvl="0"/>
            <a:r>
              <a:rPr lang="en-IN" dirty="0"/>
              <a:t>Draft a </a:t>
            </a:r>
            <a:r>
              <a:rPr lang="en-IN" b="1" dirty="0"/>
              <a:t>Project Implementation Plan</a:t>
            </a:r>
            <a:endParaRPr lang="en-US" dirty="0"/>
          </a:p>
          <a:p>
            <a:pPr lvl="0"/>
            <a:r>
              <a:rPr lang="en-IN" dirty="0"/>
              <a:t>Prepare a </a:t>
            </a:r>
            <a:r>
              <a:rPr lang="en-IN" b="1" dirty="0"/>
              <a:t>Budget</a:t>
            </a:r>
            <a:r>
              <a:rPr lang="en-IN" dirty="0"/>
              <a:t> for the research project</a:t>
            </a:r>
            <a:endParaRPr lang="en-US" dirty="0"/>
          </a:p>
          <a:p>
            <a:endParaRPr lang="en-US" dirty="0"/>
          </a:p>
        </p:txBody>
      </p:sp>
      <p:sp>
        <p:nvSpPr>
          <p:cNvPr id="3" name="Title 2"/>
          <p:cNvSpPr>
            <a:spLocks noGrp="1"/>
          </p:cNvSpPr>
          <p:nvPr>
            <p:ph type="title"/>
          </p:nvPr>
        </p:nvSpPr>
        <p:spPr/>
        <p:txBody>
          <a:bodyPr/>
          <a:lstStyle/>
          <a:p>
            <a:r>
              <a:rPr lang="en-US" dirty="0" smtClean="0"/>
              <a:t>A checklist</a:t>
            </a:r>
            <a:endParaRPr lang="en-US" dirty="0"/>
          </a:p>
        </p:txBody>
      </p:sp>
    </p:spTree>
    <p:extLst>
      <p:ext uri="{BB962C8B-B14F-4D97-AF65-F5344CB8AC3E}">
        <p14:creationId xmlns:p14="http://schemas.microsoft.com/office/powerpoint/2010/main" val="198854440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4"/>
          <p:cNvSpPr>
            <a:spLocks noGrp="1" noChangeArrowheads="1"/>
          </p:cNvSpPr>
          <p:nvPr>
            <p:ph idx="1"/>
          </p:nvPr>
        </p:nvSpPr>
        <p:spPr>
          <a:xfrm>
            <a:off x="381000" y="1524000"/>
            <a:ext cx="8229600" cy="4525963"/>
          </a:xfrm>
        </p:spPr>
        <p:txBody>
          <a:bodyPr/>
          <a:lstStyle/>
          <a:p>
            <a:pPr>
              <a:spcBef>
                <a:spcPts val="0"/>
              </a:spcBef>
              <a:buFont typeface="Arial" charset="0"/>
              <a:buNone/>
            </a:pPr>
            <a:r>
              <a:rPr lang="en-US" sz="2800" dirty="0" err="1" smtClean="0"/>
              <a:t>Goldblatt</a:t>
            </a:r>
            <a:r>
              <a:rPr lang="en-US" sz="2800" dirty="0" smtClean="0"/>
              <a:t> D. How to get a grant funded. BMJ,</a:t>
            </a:r>
          </a:p>
          <a:p>
            <a:pPr>
              <a:spcBef>
                <a:spcPts val="0"/>
              </a:spcBef>
              <a:buFont typeface="Arial" charset="0"/>
              <a:buNone/>
            </a:pPr>
            <a:r>
              <a:rPr lang="en-US" sz="2800" dirty="0" smtClean="0"/>
              <a:t>1998; 317:1647-1648.</a:t>
            </a:r>
          </a:p>
          <a:p>
            <a:pPr>
              <a:spcBef>
                <a:spcPts val="0"/>
              </a:spcBef>
            </a:pPr>
            <a:endParaRPr lang="en-US" sz="2800" dirty="0" smtClean="0"/>
          </a:p>
          <a:p>
            <a:pPr>
              <a:spcBef>
                <a:spcPts val="0"/>
              </a:spcBef>
              <a:buFont typeface="Arial" charset="0"/>
              <a:buNone/>
            </a:pPr>
            <a:r>
              <a:rPr lang="en-US" sz="2800" dirty="0" smtClean="0"/>
              <a:t>Inouye SK, </a:t>
            </a:r>
            <a:r>
              <a:rPr lang="en-US" sz="2800" dirty="0" err="1" smtClean="0"/>
              <a:t>Fiellin</a:t>
            </a:r>
            <a:r>
              <a:rPr lang="en-US" sz="2800" dirty="0" smtClean="0"/>
              <a:t> DA. An evidence-based guide to</a:t>
            </a:r>
          </a:p>
          <a:p>
            <a:pPr>
              <a:spcBef>
                <a:spcPts val="0"/>
              </a:spcBef>
              <a:buFont typeface="Arial" charset="0"/>
              <a:buNone/>
            </a:pPr>
            <a:r>
              <a:rPr lang="en-US" sz="2800" dirty="0" smtClean="0"/>
              <a:t>writing grant proposals for clinical research. Ann</a:t>
            </a:r>
          </a:p>
          <a:p>
            <a:pPr>
              <a:spcBef>
                <a:spcPts val="0"/>
              </a:spcBef>
              <a:buFont typeface="Arial" charset="0"/>
              <a:buNone/>
            </a:pPr>
            <a:r>
              <a:rPr lang="en-US" sz="2800" dirty="0" smtClean="0"/>
              <a:t> Intern Med, 2005; 142:274-282.</a:t>
            </a:r>
          </a:p>
          <a:p>
            <a:pPr>
              <a:spcBef>
                <a:spcPts val="0"/>
              </a:spcBef>
              <a:buFont typeface="Arial" charset="0"/>
              <a:buNone/>
            </a:pPr>
            <a:endParaRPr lang="en-US" sz="2800" dirty="0" smtClean="0"/>
          </a:p>
          <a:p>
            <a:pPr>
              <a:spcBef>
                <a:spcPts val="0"/>
              </a:spcBef>
              <a:buFont typeface="Arial" charset="0"/>
              <a:buNone/>
            </a:pPr>
            <a:endParaRPr lang="en-US" sz="2800" dirty="0" smtClean="0"/>
          </a:p>
        </p:txBody>
      </p:sp>
      <p:sp>
        <p:nvSpPr>
          <p:cNvPr id="403461" name="Rectangle 3"/>
          <p:cNvSpPr>
            <a:spLocks noGrp="1" noChangeArrowheads="1"/>
          </p:cNvSpPr>
          <p:nvPr>
            <p:ph type="title"/>
          </p:nvPr>
        </p:nvSpPr>
        <p:spPr>
          <a:xfrm>
            <a:off x="457200" y="274638"/>
            <a:ext cx="6781800" cy="1143000"/>
          </a:xfrm>
        </p:spPr>
        <p:txBody>
          <a:bodyPr/>
          <a:lstStyle/>
          <a:p>
            <a:pPr>
              <a:defRPr/>
            </a:pPr>
            <a:r>
              <a:rPr lang="en-US" dirty="0" smtClean="0"/>
              <a:t>Acknowledgements / References </a:t>
            </a:r>
          </a:p>
        </p:txBody>
      </p:sp>
      <p:sp>
        <p:nvSpPr>
          <p:cNvPr id="91144" name="Rectangle 1"/>
          <p:cNvSpPr>
            <a:spLocks/>
          </p:cNvSpPr>
          <p:nvPr/>
        </p:nvSpPr>
        <p:spPr bwMode="auto">
          <a:xfrm>
            <a:off x="469900" y="6654800"/>
            <a:ext cx="120650"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40639" bIns="0">
            <a:spAutoFit/>
          </a:bodyPr>
          <a:lstStyle/>
          <a:p>
            <a:pPr marL="39688"/>
            <a:r>
              <a:rPr lang="en-US" sz="1100">
                <a:cs typeface="Arial" charset="0"/>
              </a:rPr>
              <a:t> </a:t>
            </a:r>
          </a:p>
        </p:txBody>
      </p:sp>
      <p:sp>
        <p:nvSpPr>
          <p:cNvPr id="91145" name="Rectangle 2"/>
          <p:cNvSpPr>
            <a:spLocks/>
          </p:cNvSpPr>
          <p:nvPr/>
        </p:nvSpPr>
        <p:spPr bwMode="auto">
          <a:xfrm>
            <a:off x="8561388" y="6654800"/>
            <a:ext cx="120650"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40639" bIns="0">
            <a:spAutoFit/>
          </a:bodyPr>
          <a:lstStyle/>
          <a:p>
            <a:pPr marL="39688" algn="r"/>
            <a:r>
              <a:rPr lang="en-US" sz="1100">
                <a:cs typeface="Arial" charset="0"/>
              </a:rPr>
              <a:t> </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30396" y="0"/>
            <a:ext cx="4581543" cy="1916832"/>
          </a:xfrm>
          <a:prstGeom prst="rect">
            <a:avLst/>
          </a:prstGeom>
        </p:spPr>
      </p:pic>
      <p:pic>
        <p:nvPicPr>
          <p:cNvPr id="6" name="Picture 5"/>
          <p:cNvPicPr>
            <a:picLocks noChangeAspect="1"/>
          </p:cNvPicPr>
          <p:nvPr/>
        </p:nvPicPr>
        <p:blipFill>
          <a:blip r:embed="rId3"/>
          <a:stretch>
            <a:fillRect/>
          </a:stretch>
        </p:blipFill>
        <p:spPr>
          <a:xfrm>
            <a:off x="3059831" y="1773424"/>
            <a:ext cx="6083255" cy="4055503"/>
          </a:xfrm>
          <a:prstGeom prst="rect">
            <a:avLst/>
          </a:prstGeom>
        </p:spPr>
      </p:pic>
    </p:spTree>
    <p:extLst>
      <p:ext uri="{BB962C8B-B14F-4D97-AF65-F5344CB8AC3E}">
        <p14:creationId xmlns:p14="http://schemas.microsoft.com/office/powerpoint/2010/main" val="37099889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Line 2"/>
          <p:cNvSpPr>
            <a:spLocks noChangeShapeType="1"/>
          </p:cNvSpPr>
          <p:nvPr/>
        </p:nvSpPr>
        <p:spPr bwMode="auto">
          <a:xfrm>
            <a:off x="1143000" y="2362200"/>
            <a:ext cx="6705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195" name="Line 3"/>
          <p:cNvSpPr>
            <a:spLocks noChangeShapeType="1"/>
          </p:cNvSpPr>
          <p:nvPr/>
        </p:nvSpPr>
        <p:spPr bwMode="auto">
          <a:xfrm>
            <a:off x="4267200" y="1066800"/>
            <a:ext cx="0" cy="1219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196" name="Line 4"/>
          <p:cNvSpPr>
            <a:spLocks noChangeShapeType="1"/>
          </p:cNvSpPr>
          <p:nvPr/>
        </p:nvSpPr>
        <p:spPr bwMode="auto">
          <a:xfrm>
            <a:off x="4267200" y="2362200"/>
            <a:ext cx="0" cy="762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197" name="Line 5"/>
          <p:cNvSpPr>
            <a:spLocks noChangeShapeType="1"/>
          </p:cNvSpPr>
          <p:nvPr/>
        </p:nvSpPr>
        <p:spPr bwMode="auto">
          <a:xfrm>
            <a:off x="1141536" y="2348880"/>
            <a:ext cx="0" cy="762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198" name="Line 6"/>
          <p:cNvSpPr>
            <a:spLocks noChangeShapeType="1"/>
          </p:cNvSpPr>
          <p:nvPr/>
        </p:nvSpPr>
        <p:spPr bwMode="auto">
          <a:xfrm>
            <a:off x="7841520" y="2362200"/>
            <a:ext cx="0" cy="762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199" name="Text Box 7"/>
          <p:cNvSpPr txBox="1">
            <a:spLocks noChangeArrowheads="1"/>
          </p:cNvSpPr>
          <p:nvPr/>
        </p:nvSpPr>
        <p:spPr bwMode="auto">
          <a:xfrm>
            <a:off x="3352800" y="3810000"/>
            <a:ext cx="2133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charset="0"/>
                <a:ea typeface="ＭＳ Ｐゴシック" charset="0"/>
              </a:defRPr>
            </a:lvl1pPr>
            <a:lvl2pPr marL="742950" indent="-285750">
              <a:defRPr>
                <a:solidFill>
                  <a:schemeClr val="tx1"/>
                </a:solidFill>
                <a:latin typeface="Tahoma" charset="0"/>
                <a:ea typeface="ＭＳ Ｐゴシック" charset="0"/>
              </a:defRPr>
            </a:lvl2pPr>
            <a:lvl3pPr marL="1143000" indent="-228600">
              <a:defRPr>
                <a:solidFill>
                  <a:schemeClr val="tx1"/>
                </a:solidFill>
                <a:latin typeface="Tahoma" charset="0"/>
                <a:ea typeface="ＭＳ Ｐゴシック" charset="0"/>
              </a:defRPr>
            </a:lvl3pPr>
            <a:lvl4pPr marL="1600200" indent="-228600">
              <a:defRPr>
                <a:solidFill>
                  <a:schemeClr val="tx1"/>
                </a:solidFill>
                <a:latin typeface="Tahoma" charset="0"/>
                <a:ea typeface="ＭＳ Ｐゴシック" charset="0"/>
              </a:defRPr>
            </a:lvl4pPr>
            <a:lvl5pPr marL="2057400" indent="-22860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a:spcBef>
                <a:spcPct val="50000"/>
              </a:spcBef>
            </a:pPr>
            <a:endParaRPr lang="en-US">
              <a:latin typeface="Garamond" charset="0"/>
            </a:endParaRPr>
          </a:p>
        </p:txBody>
      </p:sp>
      <p:sp>
        <p:nvSpPr>
          <p:cNvPr id="8200" name="Rectangle 8"/>
          <p:cNvSpPr>
            <a:spLocks noChangeArrowheads="1"/>
          </p:cNvSpPr>
          <p:nvPr/>
        </p:nvSpPr>
        <p:spPr bwMode="auto">
          <a:xfrm>
            <a:off x="304800" y="3124200"/>
            <a:ext cx="2209800" cy="990600"/>
          </a:xfrm>
          <a:prstGeom prst="rect">
            <a:avLst/>
          </a:prstGeom>
          <a:solidFill>
            <a:schemeClr val="accent1"/>
          </a:solidFill>
          <a:ln w="9525">
            <a:solidFill>
              <a:schemeClr val="tx1"/>
            </a:solidFill>
            <a:miter lim="800000"/>
            <a:headEnd/>
            <a:tailEnd/>
          </a:ln>
        </p:spPr>
        <p:txBody>
          <a:bodyPr wrap="none" anchor="ctr"/>
          <a:lstStyle/>
          <a:p>
            <a:pPr algn="ctr"/>
            <a:r>
              <a:rPr lang="en-US" sz="2400">
                <a:solidFill>
                  <a:schemeClr val="bg2"/>
                </a:solidFill>
                <a:latin typeface="Garamond" charset="0"/>
              </a:rPr>
              <a:t>Descriptive </a:t>
            </a:r>
          </a:p>
          <a:p>
            <a:pPr algn="ctr"/>
            <a:r>
              <a:rPr lang="en-US" sz="2400">
                <a:solidFill>
                  <a:schemeClr val="bg2"/>
                </a:solidFill>
                <a:latin typeface="Garamond" charset="0"/>
              </a:rPr>
              <a:t>Study</a:t>
            </a:r>
          </a:p>
        </p:txBody>
      </p:sp>
      <p:sp>
        <p:nvSpPr>
          <p:cNvPr id="8201" name="Rectangle 9"/>
          <p:cNvSpPr>
            <a:spLocks noChangeArrowheads="1"/>
          </p:cNvSpPr>
          <p:nvPr/>
        </p:nvSpPr>
        <p:spPr bwMode="auto">
          <a:xfrm>
            <a:off x="3200400" y="3124200"/>
            <a:ext cx="2209800" cy="990600"/>
          </a:xfrm>
          <a:prstGeom prst="rect">
            <a:avLst/>
          </a:prstGeom>
          <a:solidFill>
            <a:schemeClr val="accent1"/>
          </a:solidFill>
          <a:ln w="9525">
            <a:solidFill>
              <a:schemeClr val="tx1"/>
            </a:solidFill>
            <a:miter lim="800000"/>
            <a:headEnd/>
            <a:tailEnd/>
          </a:ln>
        </p:spPr>
        <p:txBody>
          <a:bodyPr wrap="none" anchor="ctr"/>
          <a:lstStyle/>
          <a:p>
            <a:pPr algn="ctr"/>
            <a:r>
              <a:rPr lang="en-US" sz="2400">
                <a:solidFill>
                  <a:schemeClr val="bg2"/>
                </a:solidFill>
                <a:latin typeface="Garamond" charset="0"/>
              </a:rPr>
              <a:t>Analytical </a:t>
            </a:r>
          </a:p>
          <a:p>
            <a:pPr algn="ctr"/>
            <a:r>
              <a:rPr lang="en-US" sz="2400">
                <a:solidFill>
                  <a:schemeClr val="bg2"/>
                </a:solidFill>
                <a:latin typeface="Garamond" charset="0"/>
              </a:rPr>
              <a:t>Study</a:t>
            </a:r>
          </a:p>
        </p:txBody>
      </p:sp>
      <p:sp>
        <p:nvSpPr>
          <p:cNvPr id="8202" name="Rectangle 10"/>
          <p:cNvSpPr>
            <a:spLocks noChangeArrowheads="1"/>
          </p:cNvSpPr>
          <p:nvPr/>
        </p:nvSpPr>
        <p:spPr bwMode="auto">
          <a:xfrm>
            <a:off x="6629400" y="3124200"/>
            <a:ext cx="2209800" cy="990600"/>
          </a:xfrm>
          <a:prstGeom prst="rect">
            <a:avLst/>
          </a:prstGeom>
          <a:solidFill>
            <a:schemeClr val="accent1"/>
          </a:solidFill>
          <a:ln w="9525">
            <a:solidFill>
              <a:schemeClr val="tx1"/>
            </a:solidFill>
            <a:miter lim="800000"/>
            <a:headEnd/>
            <a:tailEnd/>
          </a:ln>
        </p:spPr>
        <p:txBody>
          <a:bodyPr wrap="none" anchor="ctr"/>
          <a:lstStyle/>
          <a:p>
            <a:pPr algn="ctr"/>
            <a:r>
              <a:rPr lang="en-US" sz="2400">
                <a:solidFill>
                  <a:schemeClr val="bg2"/>
                </a:solidFill>
                <a:latin typeface="Garamond" charset="0"/>
              </a:rPr>
              <a:t>Experimental </a:t>
            </a:r>
          </a:p>
          <a:p>
            <a:pPr algn="ctr"/>
            <a:r>
              <a:rPr lang="en-US" sz="2400">
                <a:solidFill>
                  <a:schemeClr val="bg2"/>
                </a:solidFill>
                <a:latin typeface="Garamond" charset="0"/>
              </a:rPr>
              <a:t>Study</a:t>
            </a:r>
          </a:p>
        </p:txBody>
      </p:sp>
      <p:sp>
        <p:nvSpPr>
          <p:cNvPr id="8203" name="Line 11"/>
          <p:cNvSpPr>
            <a:spLocks noChangeShapeType="1"/>
          </p:cNvSpPr>
          <p:nvPr/>
        </p:nvSpPr>
        <p:spPr bwMode="auto">
          <a:xfrm>
            <a:off x="2209800" y="4648200"/>
            <a:ext cx="2667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4" name="Line 12"/>
          <p:cNvSpPr>
            <a:spLocks noChangeShapeType="1"/>
          </p:cNvSpPr>
          <p:nvPr/>
        </p:nvSpPr>
        <p:spPr bwMode="auto">
          <a:xfrm>
            <a:off x="4869720" y="4646640"/>
            <a:ext cx="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05" name="Line 13"/>
          <p:cNvSpPr>
            <a:spLocks noChangeShapeType="1"/>
          </p:cNvSpPr>
          <p:nvPr/>
        </p:nvSpPr>
        <p:spPr bwMode="auto">
          <a:xfrm>
            <a:off x="5943600" y="4648200"/>
            <a:ext cx="2667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6" name="Rectangle 14"/>
          <p:cNvSpPr>
            <a:spLocks noChangeArrowheads="1"/>
          </p:cNvSpPr>
          <p:nvPr/>
        </p:nvSpPr>
        <p:spPr bwMode="auto">
          <a:xfrm>
            <a:off x="1478544" y="5111104"/>
            <a:ext cx="1447800" cy="1066800"/>
          </a:xfrm>
          <a:prstGeom prst="rect">
            <a:avLst/>
          </a:prstGeom>
          <a:solidFill>
            <a:schemeClr val="accent1"/>
          </a:solidFill>
          <a:ln w="9525">
            <a:solidFill>
              <a:schemeClr val="tx1"/>
            </a:solidFill>
            <a:miter lim="800000"/>
            <a:headEnd/>
            <a:tailEnd/>
          </a:ln>
        </p:spPr>
        <p:txBody>
          <a:bodyPr wrap="none" anchor="ctr"/>
          <a:lstStyle/>
          <a:p>
            <a:pPr algn="ctr"/>
            <a:r>
              <a:rPr lang="en-US" sz="2000">
                <a:solidFill>
                  <a:schemeClr val="folHlink"/>
                </a:solidFill>
                <a:latin typeface="Garamond" charset="0"/>
              </a:rPr>
              <a:t>Case-control </a:t>
            </a:r>
          </a:p>
          <a:p>
            <a:pPr algn="ctr"/>
            <a:r>
              <a:rPr lang="en-US" sz="2000">
                <a:solidFill>
                  <a:schemeClr val="folHlink"/>
                </a:solidFill>
                <a:latin typeface="Garamond" charset="0"/>
              </a:rPr>
              <a:t>study</a:t>
            </a:r>
          </a:p>
        </p:txBody>
      </p:sp>
      <p:sp>
        <p:nvSpPr>
          <p:cNvPr id="8207" name="Rectangle 15"/>
          <p:cNvSpPr>
            <a:spLocks noChangeArrowheads="1"/>
          </p:cNvSpPr>
          <p:nvPr/>
        </p:nvSpPr>
        <p:spPr bwMode="auto">
          <a:xfrm>
            <a:off x="3581400" y="5105400"/>
            <a:ext cx="1447800" cy="1066800"/>
          </a:xfrm>
          <a:prstGeom prst="rect">
            <a:avLst/>
          </a:prstGeom>
          <a:solidFill>
            <a:schemeClr val="accent1"/>
          </a:solidFill>
          <a:ln w="9525">
            <a:solidFill>
              <a:schemeClr val="tx1"/>
            </a:solidFill>
            <a:miter lim="800000"/>
            <a:headEnd/>
            <a:tailEnd/>
          </a:ln>
        </p:spPr>
        <p:txBody>
          <a:bodyPr wrap="none" anchor="ctr"/>
          <a:lstStyle/>
          <a:p>
            <a:pPr algn="ctr"/>
            <a:r>
              <a:rPr lang="en-US">
                <a:solidFill>
                  <a:schemeClr val="folHlink"/>
                </a:solidFill>
                <a:latin typeface="Garamond" charset="0"/>
              </a:rPr>
              <a:t>Cohort </a:t>
            </a:r>
          </a:p>
          <a:p>
            <a:pPr algn="ctr"/>
            <a:r>
              <a:rPr lang="en-US">
                <a:solidFill>
                  <a:schemeClr val="folHlink"/>
                </a:solidFill>
                <a:latin typeface="Garamond" charset="0"/>
              </a:rPr>
              <a:t>study</a:t>
            </a:r>
          </a:p>
        </p:txBody>
      </p:sp>
      <p:sp>
        <p:nvSpPr>
          <p:cNvPr id="8208" name="Rectangle 16"/>
          <p:cNvSpPr>
            <a:spLocks noChangeArrowheads="1"/>
          </p:cNvSpPr>
          <p:nvPr/>
        </p:nvSpPr>
        <p:spPr bwMode="auto">
          <a:xfrm>
            <a:off x="5562600" y="5105400"/>
            <a:ext cx="1447800" cy="1066800"/>
          </a:xfrm>
          <a:prstGeom prst="rect">
            <a:avLst/>
          </a:prstGeom>
          <a:solidFill>
            <a:schemeClr val="accent1"/>
          </a:solidFill>
          <a:ln w="9525">
            <a:solidFill>
              <a:schemeClr val="tx1"/>
            </a:solidFill>
            <a:miter lim="800000"/>
            <a:headEnd/>
            <a:tailEnd/>
          </a:ln>
        </p:spPr>
        <p:txBody>
          <a:bodyPr wrap="none" anchor="ctr"/>
          <a:lstStyle/>
          <a:p>
            <a:pPr algn="ctr"/>
            <a:endParaRPr lang="en-US">
              <a:solidFill>
                <a:schemeClr val="folHlink"/>
              </a:solidFill>
              <a:latin typeface="Garamond" charset="0"/>
            </a:endParaRPr>
          </a:p>
          <a:p>
            <a:pPr algn="ctr"/>
            <a:r>
              <a:rPr lang="en-US">
                <a:solidFill>
                  <a:schemeClr val="folHlink"/>
                </a:solidFill>
                <a:latin typeface="Garamond" charset="0"/>
              </a:rPr>
              <a:t>Uncontrolled </a:t>
            </a:r>
          </a:p>
          <a:p>
            <a:pPr algn="ctr"/>
            <a:r>
              <a:rPr lang="en-US">
                <a:solidFill>
                  <a:schemeClr val="folHlink"/>
                </a:solidFill>
                <a:latin typeface="Garamond" charset="0"/>
              </a:rPr>
              <a:t>trial</a:t>
            </a:r>
          </a:p>
          <a:p>
            <a:pPr algn="ctr"/>
            <a:endParaRPr lang="en-US">
              <a:solidFill>
                <a:schemeClr val="folHlink"/>
              </a:solidFill>
              <a:latin typeface="Garamond" charset="0"/>
            </a:endParaRPr>
          </a:p>
        </p:txBody>
      </p:sp>
      <p:sp>
        <p:nvSpPr>
          <p:cNvPr id="8209" name="Rectangle 17"/>
          <p:cNvSpPr>
            <a:spLocks noChangeArrowheads="1"/>
          </p:cNvSpPr>
          <p:nvPr/>
        </p:nvSpPr>
        <p:spPr bwMode="auto">
          <a:xfrm>
            <a:off x="7391400" y="5105400"/>
            <a:ext cx="1447800" cy="1066800"/>
          </a:xfrm>
          <a:prstGeom prst="rect">
            <a:avLst/>
          </a:prstGeom>
          <a:solidFill>
            <a:schemeClr val="accent1"/>
          </a:solidFill>
          <a:ln w="9525">
            <a:solidFill>
              <a:schemeClr val="tx1"/>
            </a:solidFill>
            <a:miter lim="800000"/>
            <a:headEnd/>
            <a:tailEnd/>
          </a:ln>
        </p:spPr>
        <p:txBody>
          <a:bodyPr wrap="none" anchor="ctr"/>
          <a:lstStyle/>
          <a:p>
            <a:pPr algn="ctr"/>
            <a:r>
              <a:rPr lang="en-US">
                <a:solidFill>
                  <a:schemeClr val="folHlink"/>
                </a:solidFill>
                <a:latin typeface="Garamond" charset="0"/>
              </a:rPr>
              <a:t>Controlled </a:t>
            </a:r>
          </a:p>
          <a:p>
            <a:pPr algn="ctr"/>
            <a:r>
              <a:rPr lang="en-US">
                <a:solidFill>
                  <a:schemeClr val="folHlink"/>
                </a:solidFill>
                <a:latin typeface="Garamond" charset="0"/>
              </a:rPr>
              <a:t>trial</a:t>
            </a:r>
          </a:p>
        </p:txBody>
      </p:sp>
      <p:sp>
        <p:nvSpPr>
          <p:cNvPr id="8210" name="Line 18"/>
          <p:cNvSpPr>
            <a:spLocks noChangeShapeType="1"/>
          </p:cNvSpPr>
          <p:nvPr/>
        </p:nvSpPr>
        <p:spPr bwMode="auto">
          <a:xfrm>
            <a:off x="2209800" y="4638000"/>
            <a:ext cx="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11" name="Line 19"/>
          <p:cNvSpPr>
            <a:spLocks noChangeShapeType="1"/>
          </p:cNvSpPr>
          <p:nvPr/>
        </p:nvSpPr>
        <p:spPr bwMode="auto">
          <a:xfrm>
            <a:off x="5952240" y="4655280"/>
            <a:ext cx="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12" name="Line 20"/>
          <p:cNvSpPr>
            <a:spLocks noChangeShapeType="1"/>
          </p:cNvSpPr>
          <p:nvPr/>
        </p:nvSpPr>
        <p:spPr bwMode="auto">
          <a:xfrm>
            <a:off x="8594880" y="4648200"/>
            <a:ext cx="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13" name="Rectangle 21"/>
          <p:cNvSpPr>
            <a:spLocks noChangeArrowheads="1"/>
          </p:cNvSpPr>
          <p:nvPr/>
        </p:nvSpPr>
        <p:spPr bwMode="auto">
          <a:xfrm>
            <a:off x="1524000" y="304800"/>
            <a:ext cx="5715000" cy="762000"/>
          </a:xfrm>
          <a:prstGeom prst="rect">
            <a:avLst/>
          </a:prstGeom>
          <a:solidFill>
            <a:schemeClr val="accent1"/>
          </a:solidFill>
          <a:ln w="9525">
            <a:solidFill>
              <a:schemeClr val="tx1"/>
            </a:solidFill>
            <a:miter lim="800000"/>
            <a:headEnd/>
            <a:tailEnd/>
          </a:ln>
        </p:spPr>
        <p:txBody>
          <a:bodyPr wrap="none" anchor="ctr"/>
          <a:lstStyle/>
          <a:p>
            <a:pPr algn="ctr"/>
            <a:r>
              <a:rPr lang="en-US" sz="2800" dirty="0" smtClean="0">
                <a:solidFill>
                  <a:schemeClr val="hlink"/>
                </a:solidFill>
                <a:latin typeface="Garamond" charset="0"/>
              </a:rPr>
              <a:t>Study </a:t>
            </a:r>
            <a:r>
              <a:rPr lang="en-US" sz="2800" dirty="0">
                <a:solidFill>
                  <a:schemeClr val="hlink"/>
                </a:solidFill>
                <a:latin typeface="Garamond" charset="0"/>
              </a:rPr>
              <a:t>Designs</a:t>
            </a:r>
          </a:p>
        </p:txBody>
      </p:sp>
      <p:sp>
        <p:nvSpPr>
          <p:cNvPr id="8214" name="Line 22"/>
          <p:cNvSpPr>
            <a:spLocks noChangeShapeType="1"/>
          </p:cNvSpPr>
          <p:nvPr/>
        </p:nvSpPr>
        <p:spPr bwMode="auto">
          <a:xfrm>
            <a:off x="7620000" y="4191000"/>
            <a:ext cx="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15" name="Line 23"/>
          <p:cNvSpPr>
            <a:spLocks noChangeShapeType="1"/>
          </p:cNvSpPr>
          <p:nvPr/>
        </p:nvSpPr>
        <p:spPr bwMode="auto">
          <a:xfrm>
            <a:off x="3733800" y="4191000"/>
            <a:ext cx="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125192182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Oval 18"/>
          <p:cNvSpPr/>
          <p:nvPr/>
        </p:nvSpPr>
        <p:spPr>
          <a:xfrm>
            <a:off x="684213" y="2924175"/>
            <a:ext cx="7775575" cy="3600450"/>
          </a:xfrm>
          <a:prstGeom prst="ellipse">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endParaRPr lang="en-IN"/>
          </a:p>
        </p:txBody>
      </p:sp>
      <p:sp>
        <p:nvSpPr>
          <p:cNvPr id="11267" name="Title 1"/>
          <p:cNvSpPr>
            <a:spLocks noGrp="1"/>
          </p:cNvSpPr>
          <p:nvPr>
            <p:ph type="title"/>
          </p:nvPr>
        </p:nvSpPr>
        <p:spPr>
          <a:xfrm>
            <a:off x="323850" y="188913"/>
            <a:ext cx="8712200" cy="849312"/>
          </a:xfrm>
        </p:spPr>
        <p:txBody>
          <a:bodyPr>
            <a:normAutofit/>
          </a:bodyPr>
          <a:lstStyle/>
          <a:p>
            <a:pPr eaLnBrk="1" hangingPunct="1"/>
            <a:r>
              <a:rPr lang="en-US" dirty="0"/>
              <a:t>Hierarchy of Epidemiological studies</a:t>
            </a:r>
          </a:p>
        </p:txBody>
      </p:sp>
      <p:sp>
        <p:nvSpPr>
          <p:cNvPr id="4" name="Up Arrow 3"/>
          <p:cNvSpPr/>
          <p:nvPr/>
        </p:nvSpPr>
        <p:spPr>
          <a:xfrm>
            <a:off x="4500563" y="1412875"/>
            <a:ext cx="71437" cy="5762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
        <p:nvSpPr>
          <p:cNvPr id="11269" name="TextBox 4"/>
          <p:cNvSpPr txBox="1">
            <a:spLocks noChangeArrowheads="1"/>
          </p:cNvSpPr>
          <p:nvPr/>
        </p:nvSpPr>
        <p:spPr bwMode="auto">
          <a:xfrm>
            <a:off x="3059113" y="1052513"/>
            <a:ext cx="29527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charset="0"/>
                <a:ea typeface="ＭＳ Ｐゴシック" charset="0"/>
              </a:defRPr>
            </a:lvl1pPr>
            <a:lvl2pPr marL="742950" indent="-285750">
              <a:defRPr>
                <a:solidFill>
                  <a:schemeClr val="tx1"/>
                </a:solidFill>
                <a:latin typeface="Tahoma" charset="0"/>
                <a:ea typeface="ＭＳ Ｐゴシック" charset="0"/>
              </a:defRPr>
            </a:lvl2pPr>
            <a:lvl3pPr marL="1143000" indent="-228600">
              <a:defRPr>
                <a:solidFill>
                  <a:schemeClr val="tx1"/>
                </a:solidFill>
                <a:latin typeface="Tahoma" charset="0"/>
                <a:ea typeface="ＭＳ Ｐゴシック" charset="0"/>
              </a:defRPr>
            </a:lvl3pPr>
            <a:lvl4pPr marL="1600200" indent="-228600">
              <a:defRPr>
                <a:solidFill>
                  <a:schemeClr val="tx1"/>
                </a:solidFill>
                <a:latin typeface="Tahoma" charset="0"/>
                <a:ea typeface="ＭＳ Ｐゴシック" charset="0"/>
              </a:defRPr>
            </a:lvl4pPr>
            <a:lvl5pPr marL="2057400" indent="-22860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algn="ctr"/>
            <a:r>
              <a:rPr lang="en-US">
                <a:solidFill>
                  <a:srgbClr val="C00000"/>
                </a:solidFill>
                <a:latin typeface="Garamond" charset="0"/>
              </a:rPr>
              <a:t>Randomized Clinical Trial</a:t>
            </a:r>
          </a:p>
        </p:txBody>
      </p:sp>
      <p:sp>
        <p:nvSpPr>
          <p:cNvPr id="11270" name="TextBox 5"/>
          <p:cNvSpPr txBox="1">
            <a:spLocks noChangeArrowheads="1"/>
          </p:cNvSpPr>
          <p:nvPr/>
        </p:nvSpPr>
        <p:spPr bwMode="auto">
          <a:xfrm>
            <a:off x="3059113" y="1989138"/>
            <a:ext cx="29527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charset="0"/>
                <a:ea typeface="ＭＳ Ｐゴシック" charset="0"/>
              </a:defRPr>
            </a:lvl1pPr>
            <a:lvl2pPr marL="742950" indent="-285750">
              <a:defRPr>
                <a:solidFill>
                  <a:schemeClr val="tx1"/>
                </a:solidFill>
                <a:latin typeface="Tahoma" charset="0"/>
                <a:ea typeface="ＭＳ Ｐゴシック" charset="0"/>
              </a:defRPr>
            </a:lvl2pPr>
            <a:lvl3pPr marL="1143000" indent="-228600">
              <a:defRPr>
                <a:solidFill>
                  <a:schemeClr val="tx1"/>
                </a:solidFill>
                <a:latin typeface="Tahoma" charset="0"/>
                <a:ea typeface="ＭＳ Ｐゴシック" charset="0"/>
              </a:defRPr>
            </a:lvl3pPr>
            <a:lvl4pPr marL="1600200" indent="-228600">
              <a:defRPr>
                <a:solidFill>
                  <a:schemeClr val="tx1"/>
                </a:solidFill>
                <a:latin typeface="Tahoma" charset="0"/>
                <a:ea typeface="ＭＳ Ｐゴシック" charset="0"/>
              </a:defRPr>
            </a:lvl4pPr>
            <a:lvl5pPr marL="2057400" indent="-22860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algn="ctr"/>
            <a:r>
              <a:rPr lang="en-US">
                <a:solidFill>
                  <a:srgbClr val="C00000"/>
                </a:solidFill>
                <a:latin typeface="Garamond" charset="0"/>
              </a:rPr>
              <a:t>Non-Randomized Trial</a:t>
            </a:r>
          </a:p>
        </p:txBody>
      </p:sp>
      <p:sp>
        <p:nvSpPr>
          <p:cNvPr id="7" name="TextBox 6"/>
          <p:cNvSpPr txBox="1">
            <a:spLocks noChangeArrowheads="1"/>
          </p:cNvSpPr>
          <p:nvPr/>
        </p:nvSpPr>
        <p:spPr bwMode="auto">
          <a:xfrm>
            <a:off x="3059113" y="2852738"/>
            <a:ext cx="29527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charset="0"/>
                <a:ea typeface="ＭＳ Ｐゴシック" charset="0"/>
              </a:defRPr>
            </a:lvl1pPr>
            <a:lvl2pPr marL="742950" indent="-285750">
              <a:defRPr>
                <a:solidFill>
                  <a:schemeClr val="tx1"/>
                </a:solidFill>
                <a:latin typeface="Tahoma" charset="0"/>
                <a:ea typeface="ＭＳ Ｐゴシック" charset="0"/>
              </a:defRPr>
            </a:lvl2pPr>
            <a:lvl3pPr marL="1143000" indent="-228600">
              <a:defRPr>
                <a:solidFill>
                  <a:schemeClr val="tx1"/>
                </a:solidFill>
                <a:latin typeface="Tahoma" charset="0"/>
                <a:ea typeface="ＭＳ Ｐゴシック" charset="0"/>
              </a:defRPr>
            </a:lvl3pPr>
            <a:lvl4pPr marL="1600200" indent="-228600">
              <a:defRPr>
                <a:solidFill>
                  <a:schemeClr val="tx1"/>
                </a:solidFill>
                <a:latin typeface="Tahoma" charset="0"/>
                <a:ea typeface="ＭＳ Ｐゴシック" charset="0"/>
              </a:defRPr>
            </a:lvl4pPr>
            <a:lvl5pPr marL="2057400" indent="-22860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algn="ctr"/>
            <a:r>
              <a:rPr lang="en-US" b="1">
                <a:latin typeface="Garamond" charset="0"/>
              </a:rPr>
              <a:t>Cohort study</a:t>
            </a:r>
          </a:p>
        </p:txBody>
      </p:sp>
      <p:sp>
        <p:nvSpPr>
          <p:cNvPr id="11272" name="TextBox 7"/>
          <p:cNvSpPr txBox="1">
            <a:spLocks noChangeArrowheads="1"/>
          </p:cNvSpPr>
          <p:nvPr/>
        </p:nvSpPr>
        <p:spPr bwMode="auto">
          <a:xfrm>
            <a:off x="3059113" y="3716338"/>
            <a:ext cx="29527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charset="0"/>
                <a:ea typeface="ＭＳ Ｐゴシック" charset="0"/>
              </a:defRPr>
            </a:lvl1pPr>
            <a:lvl2pPr marL="742950" indent="-285750">
              <a:defRPr>
                <a:solidFill>
                  <a:schemeClr val="tx1"/>
                </a:solidFill>
                <a:latin typeface="Tahoma" charset="0"/>
                <a:ea typeface="ＭＳ Ｐゴシック" charset="0"/>
              </a:defRPr>
            </a:lvl2pPr>
            <a:lvl3pPr marL="1143000" indent="-228600">
              <a:defRPr>
                <a:solidFill>
                  <a:schemeClr val="tx1"/>
                </a:solidFill>
                <a:latin typeface="Tahoma" charset="0"/>
                <a:ea typeface="ＭＳ Ｐゴシック" charset="0"/>
              </a:defRPr>
            </a:lvl3pPr>
            <a:lvl4pPr marL="1600200" indent="-228600">
              <a:defRPr>
                <a:solidFill>
                  <a:schemeClr val="tx1"/>
                </a:solidFill>
                <a:latin typeface="Tahoma" charset="0"/>
                <a:ea typeface="ＭＳ Ｐゴシック" charset="0"/>
              </a:defRPr>
            </a:lvl4pPr>
            <a:lvl5pPr marL="2057400" indent="-22860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algn="ctr"/>
            <a:r>
              <a:rPr lang="en-US">
                <a:solidFill>
                  <a:srgbClr val="002060"/>
                </a:solidFill>
                <a:latin typeface="Garamond" charset="0"/>
              </a:rPr>
              <a:t>Case-control study</a:t>
            </a:r>
          </a:p>
        </p:txBody>
      </p:sp>
      <p:sp>
        <p:nvSpPr>
          <p:cNvPr id="11273" name="TextBox 8"/>
          <p:cNvSpPr txBox="1">
            <a:spLocks noChangeArrowheads="1"/>
          </p:cNvSpPr>
          <p:nvPr/>
        </p:nvSpPr>
        <p:spPr bwMode="auto">
          <a:xfrm>
            <a:off x="3059113" y="4581525"/>
            <a:ext cx="2952750" cy="368300"/>
          </a:xfrm>
          <a:prstGeom prst="rect">
            <a:avLst/>
          </a:prstGeom>
          <a:noFill/>
          <a:ln w="127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Tahoma" charset="0"/>
                <a:ea typeface="ＭＳ Ｐゴシック" charset="0"/>
              </a:defRPr>
            </a:lvl1pPr>
            <a:lvl2pPr marL="742950" indent="-285750">
              <a:defRPr>
                <a:solidFill>
                  <a:schemeClr val="tx1"/>
                </a:solidFill>
                <a:latin typeface="Tahoma" charset="0"/>
                <a:ea typeface="ＭＳ Ｐゴシック" charset="0"/>
              </a:defRPr>
            </a:lvl2pPr>
            <a:lvl3pPr marL="1143000" indent="-228600">
              <a:defRPr>
                <a:solidFill>
                  <a:schemeClr val="tx1"/>
                </a:solidFill>
                <a:latin typeface="Tahoma" charset="0"/>
                <a:ea typeface="ＭＳ Ｐゴシック" charset="0"/>
              </a:defRPr>
            </a:lvl3pPr>
            <a:lvl4pPr marL="1600200" indent="-228600">
              <a:defRPr>
                <a:solidFill>
                  <a:schemeClr val="tx1"/>
                </a:solidFill>
                <a:latin typeface="Tahoma" charset="0"/>
                <a:ea typeface="ＭＳ Ｐゴシック" charset="0"/>
              </a:defRPr>
            </a:lvl4pPr>
            <a:lvl5pPr marL="2057400" indent="-22860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algn="ctr"/>
            <a:r>
              <a:rPr lang="en-US">
                <a:latin typeface="Garamond" charset="0"/>
              </a:rPr>
              <a:t>Descriptive Study</a:t>
            </a:r>
          </a:p>
        </p:txBody>
      </p:sp>
      <p:sp>
        <p:nvSpPr>
          <p:cNvPr id="10" name="Up Arrow 9"/>
          <p:cNvSpPr/>
          <p:nvPr/>
        </p:nvSpPr>
        <p:spPr>
          <a:xfrm>
            <a:off x="4500563" y="2276475"/>
            <a:ext cx="71437" cy="5762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
        <p:nvSpPr>
          <p:cNvPr id="11" name="Up Arrow 10"/>
          <p:cNvSpPr/>
          <p:nvPr/>
        </p:nvSpPr>
        <p:spPr>
          <a:xfrm>
            <a:off x="4500563" y="3141663"/>
            <a:ext cx="71437" cy="574675"/>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
        <p:nvSpPr>
          <p:cNvPr id="12" name="Up Arrow 11"/>
          <p:cNvSpPr/>
          <p:nvPr/>
        </p:nvSpPr>
        <p:spPr>
          <a:xfrm>
            <a:off x="4500563" y="4005263"/>
            <a:ext cx="71437" cy="57626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
        <p:nvSpPr>
          <p:cNvPr id="13" name="Up Arrow 12"/>
          <p:cNvSpPr/>
          <p:nvPr/>
        </p:nvSpPr>
        <p:spPr>
          <a:xfrm>
            <a:off x="4500563" y="5013325"/>
            <a:ext cx="44450" cy="28733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
        <p:nvSpPr>
          <p:cNvPr id="11278" name="TextBox 13"/>
          <p:cNvSpPr txBox="1">
            <a:spLocks noChangeArrowheads="1"/>
          </p:cNvSpPr>
          <p:nvPr/>
        </p:nvSpPr>
        <p:spPr bwMode="auto">
          <a:xfrm>
            <a:off x="3059113" y="5300663"/>
            <a:ext cx="29527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charset="0"/>
                <a:ea typeface="ＭＳ Ｐゴシック" charset="0"/>
              </a:defRPr>
            </a:lvl1pPr>
            <a:lvl2pPr marL="742950" indent="-285750">
              <a:defRPr>
                <a:solidFill>
                  <a:schemeClr val="tx1"/>
                </a:solidFill>
                <a:latin typeface="Tahoma" charset="0"/>
                <a:ea typeface="ＭＳ Ｐゴシック" charset="0"/>
              </a:defRPr>
            </a:lvl2pPr>
            <a:lvl3pPr marL="1143000" indent="-228600">
              <a:defRPr>
                <a:solidFill>
                  <a:schemeClr val="tx1"/>
                </a:solidFill>
                <a:latin typeface="Tahoma" charset="0"/>
                <a:ea typeface="ＭＳ Ｐゴシック" charset="0"/>
              </a:defRPr>
            </a:lvl3pPr>
            <a:lvl4pPr marL="1600200" indent="-228600">
              <a:defRPr>
                <a:solidFill>
                  <a:schemeClr val="tx1"/>
                </a:solidFill>
                <a:latin typeface="Tahoma" charset="0"/>
                <a:ea typeface="ＭＳ Ｐゴシック" charset="0"/>
              </a:defRPr>
            </a:lvl4pPr>
            <a:lvl5pPr marL="2057400" indent="-22860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algn="ctr"/>
            <a:r>
              <a:rPr lang="en-US">
                <a:latin typeface="Garamond" charset="0"/>
              </a:rPr>
              <a:t>Case Series</a:t>
            </a:r>
          </a:p>
        </p:txBody>
      </p:sp>
      <p:sp>
        <p:nvSpPr>
          <p:cNvPr id="11279" name="TextBox 14"/>
          <p:cNvSpPr txBox="1">
            <a:spLocks noChangeArrowheads="1"/>
          </p:cNvSpPr>
          <p:nvPr/>
        </p:nvSpPr>
        <p:spPr bwMode="auto">
          <a:xfrm>
            <a:off x="3059113" y="5949950"/>
            <a:ext cx="29527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charset="0"/>
                <a:ea typeface="ＭＳ Ｐゴシック" charset="0"/>
              </a:defRPr>
            </a:lvl1pPr>
            <a:lvl2pPr marL="742950" indent="-285750">
              <a:defRPr>
                <a:solidFill>
                  <a:schemeClr val="tx1"/>
                </a:solidFill>
                <a:latin typeface="Tahoma" charset="0"/>
                <a:ea typeface="ＭＳ Ｐゴシック" charset="0"/>
              </a:defRPr>
            </a:lvl2pPr>
            <a:lvl3pPr marL="1143000" indent="-228600">
              <a:defRPr>
                <a:solidFill>
                  <a:schemeClr val="tx1"/>
                </a:solidFill>
                <a:latin typeface="Tahoma" charset="0"/>
                <a:ea typeface="ＭＳ Ｐゴシック" charset="0"/>
              </a:defRPr>
            </a:lvl3pPr>
            <a:lvl4pPr marL="1600200" indent="-228600">
              <a:defRPr>
                <a:solidFill>
                  <a:schemeClr val="tx1"/>
                </a:solidFill>
                <a:latin typeface="Tahoma" charset="0"/>
                <a:ea typeface="ＭＳ Ｐゴシック" charset="0"/>
              </a:defRPr>
            </a:lvl4pPr>
            <a:lvl5pPr marL="2057400" indent="-22860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algn="ctr"/>
            <a:r>
              <a:rPr lang="en-US">
                <a:latin typeface="Garamond" charset="0"/>
              </a:rPr>
              <a:t>Case study</a:t>
            </a:r>
          </a:p>
        </p:txBody>
      </p:sp>
      <p:sp>
        <p:nvSpPr>
          <p:cNvPr id="16" name="Up Arrow 15"/>
          <p:cNvSpPr/>
          <p:nvPr/>
        </p:nvSpPr>
        <p:spPr>
          <a:xfrm>
            <a:off x="4500563" y="5661025"/>
            <a:ext cx="44450" cy="288925"/>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
        <p:nvSpPr>
          <p:cNvPr id="11281" name="TextBox 16"/>
          <p:cNvSpPr txBox="1">
            <a:spLocks noChangeArrowheads="1"/>
          </p:cNvSpPr>
          <p:nvPr/>
        </p:nvSpPr>
        <p:spPr bwMode="auto">
          <a:xfrm>
            <a:off x="6191250" y="4508500"/>
            <a:ext cx="29527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charset="0"/>
                <a:ea typeface="ＭＳ Ｐゴシック" charset="0"/>
              </a:defRPr>
            </a:lvl1pPr>
            <a:lvl2pPr marL="742950" indent="-285750">
              <a:defRPr>
                <a:solidFill>
                  <a:schemeClr val="tx1"/>
                </a:solidFill>
                <a:latin typeface="Tahoma" charset="0"/>
                <a:ea typeface="ＭＳ Ｐゴシック" charset="0"/>
              </a:defRPr>
            </a:lvl2pPr>
            <a:lvl3pPr marL="1143000" indent="-228600">
              <a:defRPr>
                <a:solidFill>
                  <a:schemeClr val="tx1"/>
                </a:solidFill>
                <a:latin typeface="Tahoma" charset="0"/>
                <a:ea typeface="ＭＳ Ｐゴシック" charset="0"/>
              </a:defRPr>
            </a:lvl3pPr>
            <a:lvl4pPr marL="1600200" indent="-228600">
              <a:defRPr>
                <a:solidFill>
                  <a:schemeClr val="tx1"/>
                </a:solidFill>
                <a:latin typeface="Tahoma" charset="0"/>
                <a:ea typeface="ＭＳ Ｐゴシック" charset="0"/>
              </a:defRPr>
            </a:lvl4pPr>
            <a:lvl5pPr marL="2057400" indent="-22860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algn="ctr"/>
            <a:r>
              <a:rPr lang="en-US">
                <a:latin typeface="Garamond" charset="0"/>
              </a:rPr>
              <a:t>Qualitative Study</a:t>
            </a:r>
          </a:p>
        </p:txBody>
      </p:sp>
      <p:sp>
        <p:nvSpPr>
          <p:cNvPr id="11282" name="TextBox 17"/>
          <p:cNvSpPr txBox="1">
            <a:spLocks noChangeArrowheads="1"/>
          </p:cNvSpPr>
          <p:nvPr/>
        </p:nvSpPr>
        <p:spPr bwMode="auto">
          <a:xfrm>
            <a:off x="0" y="4581525"/>
            <a:ext cx="29527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charset="0"/>
                <a:ea typeface="ＭＳ Ｐゴシック" charset="0"/>
              </a:defRPr>
            </a:lvl1pPr>
            <a:lvl2pPr marL="742950" indent="-285750">
              <a:defRPr>
                <a:solidFill>
                  <a:schemeClr val="tx1"/>
                </a:solidFill>
                <a:latin typeface="Tahoma" charset="0"/>
                <a:ea typeface="ＭＳ Ｐゴシック" charset="0"/>
              </a:defRPr>
            </a:lvl2pPr>
            <a:lvl3pPr marL="1143000" indent="-228600">
              <a:defRPr>
                <a:solidFill>
                  <a:schemeClr val="tx1"/>
                </a:solidFill>
                <a:latin typeface="Tahoma" charset="0"/>
                <a:ea typeface="ＭＳ Ｐゴシック" charset="0"/>
              </a:defRPr>
            </a:lvl3pPr>
            <a:lvl4pPr marL="1600200" indent="-228600">
              <a:defRPr>
                <a:solidFill>
                  <a:schemeClr val="tx1"/>
                </a:solidFill>
                <a:latin typeface="Tahoma" charset="0"/>
                <a:ea typeface="ＭＳ Ｐゴシック" charset="0"/>
              </a:defRPr>
            </a:lvl4pPr>
            <a:lvl5pPr marL="2057400" indent="-22860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algn="ctr"/>
            <a:r>
              <a:rPr lang="en-US">
                <a:latin typeface="Garamond" charset="0"/>
              </a:rPr>
              <a:t>Ecologic Study</a:t>
            </a:r>
          </a:p>
        </p:txBody>
      </p:sp>
      <p:graphicFrame>
        <p:nvGraphicFramePr>
          <p:cNvPr id="20" name="Table 19"/>
          <p:cNvGraphicFramePr>
            <a:graphicFrameLocks noGrp="1"/>
          </p:cNvGraphicFramePr>
          <p:nvPr/>
        </p:nvGraphicFramePr>
        <p:xfrm>
          <a:off x="8532440" y="980728"/>
          <a:ext cx="467544" cy="4353272"/>
        </p:xfrm>
        <a:graphic>
          <a:graphicData uri="http://schemas.openxmlformats.org/drawingml/2006/table">
            <a:tbl>
              <a:tblPr firstRow="1" bandRow="1">
                <a:tableStyleId>{5C22544A-7EE6-4342-B048-85BDC9FD1C3A}</a:tableStyleId>
              </a:tblPr>
              <a:tblGrid>
                <a:gridCol w="467544"/>
              </a:tblGrid>
              <a:tr h="144610">
                <a:tc>
                  <a:txBody>
                    <a:bodyPr/>
                    <a:lstStyle/>
                    <a:p>
                      <a:endParaRPr lang="en-IN" sz="200" dirty="0">
                        <a:latin typeface="Garamond" pitchFamily="18" charset="0"/>
                      </a:endParaRPr>
                    </a:p>
                  </a:txBody>
                  <a:tcPr>
                    <a:solidFill>
                      <a:schemeClr val="tx2">
                        <a:lumMod val="40000"/>
                        <a:lumOff val="60000"/>
                      </a:schemeClr>
                    </a:solidFill>
                  </a:tcPr>
                </a:tc>
              </a:tr>
              <a:tr h="1625129">
                <a:tc>
                  <a:txBody>
                    <a:bodyPr/>
                    <a:lstStyle/>
                    <a:p>
                      <a:pPr algn="r"/>
                      <a:r>
                        <a:rPr lang="en-US" sz="1200" b="1" dirty="0" smtClean="0">
                          <a:solidFill>
                            <a:srgbClr val="002060"/>
                          </a:solidFill>
                          <a:latin typeface="Bell MT" pitchFamily="18" charset="0"/>
                        </a:rPr>
                        <a:t>Experimental</a:t>
                      </a:r>
                      <a:r>
                        <a:rPr lang="en-US" sz="1200" b="1" baseline="0" dirty="0" smtClean="0">
                          <a:solidFill>
                            <a:srgbClr val="002060"/>
                          </a:solidFill>
                          <a:latin typeface="Bell MT" pitchFamily="18" charset="0"/>
                        </a:rPr>
                        <a:t>/ Interventional studies</a:t>
                      </a:r>
                      <a:endParaRPr lang="en-IN" sz="1200" b="1" dirty="0">
                        <a:solidFill>
                          <a:srgbClr val="002060"/>
                        </a:solidFill>
                        <a:latin typeface="Bell MT" pitchFamily="18" charset="0"/>
                      </a:endParaRPr>
                    </a:p>
                  </a:txBody>
                  <a:tcPr vert="vert270"/>
                </a:tc>
              </a:tr>
              <a:tr h="2583533">
                <a:tc>
                  <a:txBody>
                    <a:bodyPr/>
                    <a:lstStyle/>
                    <a:p>
                      <a:r>
                        <a:rPr lang="en-US" sz="1200" b="1" dirty="0" smtClean="0">
                          <a:latin typeface="Bell MT" pitchFamily="18" charset="0"/>
                        </a:rPr>
                        <a:t>Observational studies</a:t>
                      </a:r>
                      <a:endParaRPr lang="en-IN" sz="1200" b="1" dirty="0">
                        <a:latin typeface="Bell MT" pitchFamily="18" charset="0"/>
                      </a:endParaRPr>
                    </a:p>
                  </a:txBody>
                  <a:tcPr vert="vert270"/>
                </a:tc>
              </a:tr>
            </a:tbl>
          </a:graphicData>
        </a:graphic>
      </p:graphicFrame>
    </p:spTree>
    <p:extLst>
      <p:ext uri="{BB962C8B-B14F-4D97-AF65-F5344CB8AC3E}">
        <p14:creationId xmlns:p14="http://schemas.microsoft.com/office/powerpoint/2010/main" val="388981696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mph" presetSubtype="0" fill="hold" nodeType="clickEffect">
                                  <p:stCondLst>
                                    <p:cond delay="0"/>
                                  </p:stCondLst>
                                  <p:childTnLst>
                                    <p:animScale>
                                      <p:cBhvr>
                                        <p:cTn id="6" dur="2000" fill="hold"/>
                                        <p:tgtEl>
                                          <p:spTgt spid="7">
                                            <p:txEl>
                                              <p:pRg st="0" end="0"/>
                                            </p:txEl>
                                          </p:spTgt>
                                        </p:tgtEl>
                                      </p:cBhvr>
                                      <p:by x="150000" y="150000"/>
                                    </p:animScale>
                                  </p:childTnLst>
                                </p:cTn>
                              </p:par>
                            </p:childTnLst>
                          </p:cTn>
                        </p:par>
                      </p:childTnLst>
                    </p:cTn>
                  </p:par>
                  <p:par>
                    <p:cTn id="7" fill="hold" nodeType="clickPar">
                      <p:stCondLst>
                        <p:cond delay="indefinite"/>
                      </p:stCondLst>
                      <p:childTnLst>
                        <p:par>
                          <p:cTn id="8" fill="hold" nodeType="withGroup">
                            <p:stCondLst>
                              <p:cond delay="0"/>
                            </p:stCondLst>
                            <p:childTnLst>
                              <p:par>
                                <p:cTn id="9" presetID="6" presetClass="emph" presetSubtype="0" fill="hold" nodeType="clickEffect">
                                  <p:stCondLst>
                                    <p:cond delay="0"/>
                                  </p:stCondLst>
                                  <p:childTnLst>
                                    <p:animScale>
                                      <p:cBhvr>
                                        <p:cTn id="10" dur="2000" fill="hold"/>
                                        <p:tgtEl>
                                          <p:spTgt spid="7">
                                            <p:txEl>
                                              <p:pRg st="0" end="0"/>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3"/>
          <p:cNvSpPr>
            <a:spLocks noChangeArrowheads="1"/>
          </p:cNvSpPr>
          <p:nvPr/>
        </p:nvSpPr>
        <p:spPr bwMode="auto">
          <a:xfrm>
            <a:off x="4191000" y="4191000"/>
            <a:ext cx="1981200" cy="457200"/>
          </a:xfrm>
          <a:prstGeom prst="rect">
            <a:avLst/>
          </a:prstGeom>
          <a:solidFill>
            <a:schemeClr val="bg1"/>
          </a:solidFill>
          <a:ln w="3175">
            <a:solidFill>
              <a:srgbClr val="000080"/>
            </a:solidFill>
            <a:miter lim="800000"/>
            <a:headEnd/>
            <a:tailEnd/>
          </a:ln>
        </p:spPr>
        <p:txBody>
          <a:bodyPr wrap="none" anchor="ctr"/>
          <a:lstStyle/>
          <a:p>
            <a:endParaRPr lang="en-US">
              <a:latin typeface="Calibri Light"/>
              <a:cs typeface="Calibri Light"/>
            </a:endParaRPr>
          </a:p>
        </p:txBody>
      </p:sp>
      <p:sp>
        <p:nvSpPr>
          <p:cNvPr id="9219" name="Rectangle 24"/>
          <p:cNvSpPr>
            <a:spLocks noChangeArrowheads="1"/>
          </p:cNvSpPr>
          <p:nvPr/>
        </p:nvSpPr>
        <p:spPr bwMode="auto">
          <a:xfrm>
            <a:off x="6705600" y="4114800"/>
            <a:ext cx="2057400" cy="381000"/>
          </a:xfrm>
          <a:prstGeom prst="rect">
            <a:avLst/>
          </a:prstGeom>
          <a:solidFill>
            <a:schemeClr val="bg1"/>
          </a:solidFill>
          <a:ln w="3175">
            <a:solidFill>
              <a:srgbClr val="000080"/>
            </a:solidFill>
            <a:miter lim="800000"/>
            <a:headEnd/>
            <a:tailEnd/>
          </a:ln>
        </p:spPr>
        <p:txBody>
          <a:bodyPr wrap="none" anchor="ctr"/>
          <a:lstStyle/>
          <a:p>
            <a:endParaRPr lang="en-US">
              <a:latin typeface="Calibri Light"/>
              <a:cs typeface="Calibri Light"/>
            </a:endParaRPr>
          </a:p>
        </p:txBody>
      </p:sp>
      <p:sp>
        <p:nvSpPr>
          <p:cNvPr id="9220" name="Rectangle 21"/>
          <p:cNvSpPr>
            <a:spLocks noChangeArrowheads="1"/>
          </p:cNvSpPr>
          <p:nvPr/>
        </p:nvSpPr>
        <p:spPr bwMode="auto">
          <a:xfrm>
            <a:off x="609600" y="3429000"/>
            <a:ext cx="3505200" cy="457200"/>
          </a:xfrm>
          <a:prstGeom prst="rect">
            <a:avLst/>
          </a:prstGeom>
          <a:solidFill>
            <a:schemeClr val="bg1"/>
          </a:solidFill>
          <a:ln w="3175">
            <a:solidFill>
              <a:srgbClr val="000080"/>
            </a:solidFill>
            <a:miter lim="800000"/>
            <a:headEnd/>
            <a:tailEnd/>
          </a:ln>
        </p:spPr>
        <p:txBody>
          <a:bodyPr wrap="none" anchor="ctr"/>
          <a:lstStyle/>
          <a:p>
            <a:endParaRPr lang="en-US">
              <a:latin typeface="Calibri Light"/>
              <a:cs typeface="Calibri Light"/>
            </a:endParaRPr>
          </a:p>
        </p:txBody>
      </p:sp>
      <p:sp>
        <p:nvSpPr>
          <p:cNvPr id="9221" name="Rectangle 22"/>
          <p:cNvSpPr>
            <a:spLocks noChangeArrowheads="1"/>
          </p:cNvSpPr>
          <p:nvPr/>
        </p:nvSpPr>
        <p:spPr bwMode="auto">
          <a:xfrm>
            <a:off x="4876800" y="3276600"/>
            <a:ext cx="3505200" cy="457200"/>
          </a:xfrm>
          <a:prstGeom prst="rect">
            <a:avLst/>
          </a:prstGeom>
          <a:solidFill>
            <a:schemeClr val="bg1"/>
          </a:solidFill>
          <a:ln w="3175">
            <a:solidFill>
              <a:srgbClr val="000080"/>
            </a:solidFill>
            <a:miter lim="800000"/>
            <a:headEnd/>
            <a:tailEnd/>
          </a:ln>
        </p:spPr>
        <p:txBody>
          <a:bodyPr wrap="none" anchor="ctr"/>
          <a:lstStyle/>
          <a:p>
            <a:endParaRPr lang="en-US">
              <a:latin typeface="Calibri Light"/>
              <a:cs typeface="Calibri Light"/>
            </a:endParaRPr>
          </a:p>
        </p:txBody>
      </p:sp>
      <p:sp>
        <p:nvSpPr>
          <p:cNvPr id="9222" name="Rectangle 18"/>
          <p:cNvSpPr>
            <a:spLocks noChangeArrowheads="1"/>
          </p:cNvSpPr>
          <p:nvPr/>
        </p:nvSpPr>
        <p:spPr bwMode="auto">
          <a:xfrm>
            <a:off x="2743200" y="1905000"/>
            <a:ext cx="3352800" cy="533400"/>
          </a:xfrm>
          <a:prstGeom prst="rect">
            <a:avLst/>
          </a:prstGeom>
          <a:solidFill>
            <a:schemeClr val="bg1"/>
          </a:solidFill>
          <a:ln w="3175">
            <a:solidFill>
              <a:srgbClr val="000080"/>
            </a:solidFill>
            <a:miter lim="800000"/>
            <a:headEnd/>
            <a:tailEnd/>
          </a:ln>
        </p:spPr>
        <p:txBody>
          <a:bodyPr wrap="none" anchor="ctr"/>
          <a:lstStyle/>
          <a:p>
            <a:endParaRPr lang="en-US">
              <a:latin typeface="Calibri Light"/>
              <a:cs typeface="Calibri Light"/>
            </a:endParaRPr>
          </a:p>
        </p:txBody>
      </p:sp>
      <p:sp>
        <p:nvSpPr>
          <p:cNvPr id="9223" name="Rectangle 2"/>
          <p:cNvSpPr>
            <a:spLocks noGrp="1" noChangeArrowheads="1"/>
          </p:cNvSpPr>
          <p:nvPr>
            <p:ph type="title"/>
          </p:nvPr>
        </p:nvSpPr>
        <p:spPr/>
        <p:txBody>
          <a:bodyPr>
            <a:normAutofit/>
          </a:bodyPr>
          <a:lstStyle/>
          <a:p>
            <a:pPr eaLnBrk="1" hangingPunct="1"/>
            <a:r>
              <a:rPr lang="en-US" dirty="0"/>
              <a:t>Epidemiologic Research Methods</a:t>
            </a:r>
          </a:p>
        </p:txBody>
      </p:sp>
      <p:sp>
        <p:nvSpPr>
          <p:cNvPr id="9224" name="Text Box 3"/>
          <p:cNvSpPr txBox="1">
            <a:spLocks noChangeArrowheads="1"/>
          </p:cNvSpPr>
          <p:nvPr/>
        </p:nvSpPr>
        <p:spPr bwMode="auto">
          <a:xfrm>
            <a:off x="2634567" y="1900238"/>
            <a:ext cx="3535142"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ahoma" charset="0"/>
                <a:ea typeface="ＭＳ Ｐゴシック" charset="0"/>
              </a:defRPr>
            </a:lvl1pPr>
            <a:lvl2pPr marL="742950" indent="-285750">
              <a:defRPr>
                <a:solidFill>
                  <a:schemeClr val="tx1"/>
                </a:solidFill>
                <a:latin typeface="Tahoma" charset="0"/>
                <a:ea typeface="ＭＳ Ｐゴシック" charset="0"/>
              </a:defRPr>
            </a:lvl2pPr>
            <a:lvl3pPr marL="1143000" indent="-228600">
              <a:defRPr>
                <a:solidFill>
                  <a:schemeClr val="tx1"/>
                </a:solidFill>
                <a:latin typeface="Tahoma" charset="0"/>
                <a:ea typeface="ＭＳ Ｐゴシック" charset="0"/>
              </a:defRPr>
            </a:lvl3pPr>
            <a:lvl4pPr marL="1600200" indent="-228600">
              <a:defRPr>
                <a:solidFill>
                  <a:schemeClr val="tx1"/>
                </a:solidFill>
                <a:latin typeface="Tahoma" charset="0"/>
                <a:ea typeface="ＭＳ Ｐゴシック" charset="0"/>
              </a:defRPr>
            </a:lvl4pPr>
            <a:lvl5pPr marL="2057400" indent="-22860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algn="ctr"/>
            <a:r>
              <a:rPr lang="en-US" sz="3200">
                <a:latin typeface="Calibri Light"/>
                <a:cs typeface="Calibri Light"/>
              </a:rPr>
              <a:t>Unit of Observation</a:t>
            </a:r>
          </a:p>
        </p:txBody>
      </p:sp>
      <p:sp>
        <p:nvSpPr>
          <p:cNvPr id="9225" name="Line 4"/>
          <p:cNvSpPr>
            <a:spLocks noChangeShapeType="1"/>
          </p:cNvSpPr>
          <p:nvPr/>
        </p:nvSpPr>
        <p:spPr bwMode="auto">
          <a:xfrm flipH="1">
            <a:off x="3429000" y="2590800"/>
            <a:ext cx="53340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latin typeface="Calibri Light"/>
              <a:cs typeface="Calibri Light"/>
            </a:endParaRPr>
          </a:p>
        </p:txBody>
      </p:sp>
      <p:sp>
        <p:nvSpPr>
          <p:cNvPr id="9226" name="Line 5"/>
          <p:cNvSpPr>
            <a:spLocks noChangeShapeType="1"/>
          </p:cNvSpPr>
          <p:nvPr/>
        </p:nvSpPr>
        <p:spPr bwMode="auto">
          <a:xfrm>
            <a:off x="4800600" y="2590800"/>
            <a:ext cx="533400" cy="609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latin typeface="Calibri Light"/>
              <a:cs typeface="Calibri Light"/>
            </a:endParaRPr>
          </a:p>
        </p:txBody>
      </p:sp>
      <p:sp>
        <p:nvSpPr>
          <p:cNvPr id="9227" name="Text Box 6"/>
          <p:cNvSpPr txBox="1">
            <a:spLocks noChangeArrowheads="1"/>
          </p:cNvSpPr>
          <p:nvPr/>
        </p:nvSpPr>
        <p:spPr bwMode="auto">
          <a:xfrm>
            <a:off x="622854" y="3395663"/>
            <a:ext cx="343583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ahoma" charset="0"/>
                <a:ea typeface="ＭＳ Ｐゴシック" charset="0"/>
              </a:defRPr>
            </a:lvl1pPr>
            <a:lvl2pPr marL="742950" indent="-285750">
              <a:defRPr>
                <a:solidFill>
                  <a:schemeClr val="tx1"/>
                </a:solidFill>
                <a:latin typeface="Tahoma" charset="0"/>
                <a:ea typeface="ＭＳ Ｐゴシック" charset="0"/>
              </a:defRPr>
            </a:lvl2pPr>
            <a:lvl3pPr marL="1143000" indent="-228600">
              <a:defRPr>
                <a:solidFill>
                  <a:schemeClr val="tx1"/>
                </a:solidFill>
                <a:latin typeface="Tahoma" charset="0"/>
                <a:ea typeface="ＭＳ Ｐゴシック" charset="0"/>
              </a:defRPr>
            </a:lvl3pPr>
            <a:lvl4pPr marL="1600200" indent="-228600">
              <a:defRPr>
                <a:solidFill>
                  <a:schemeClr val="tx1"/>
                </a:solidFill>
                <a:latin typeface="Tahoma" charset="0"/>
                <a:ea typeface="ＭＳ Ｐゴシック" charset="0"/>
              </a:defRPr>
            </a:lvl4pPr>
            <a:lvl5pPr marL="2057400" indent="-22860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algn="ctr"/>
            <a:r>
              <a:rPr lang="en-US" sz="2800">
                <a:latin typeface="Calibri Light"/>
                <a:cs typeface="Calibri Light"/>
              </a:rPr>
              <a:t>Group</a:t>
            </a:r>
            <a:r>
              <a:rPr lang="en-US" sz="2400">
                <a:latin typeface="Calibri Light"/>
                <a:cs typeface="Calibri Light"/>
              </a:rPr>
              <a:t> </a:t>
            </a:r>
            <a:r>
              <a:rPr lang="en-US" sz="2000">
                <a:latin typeface="Calibri Light"/>
                <a:cs typeface="Calibri Light"/>
              </a:rPr>
              <a:t>(eg, geographic area)</a:t>
            </a:r>
          </a:p>
        </p:txBody>
      </p:sp>
      <p:sp>
        <p:nvSpPr>
          <p:cNvPr id="9228" name="Text Box 7"/>
          <p:cNvSpPr txBox="1">
            <a:spLocks noChangeArrowheads="1"/>
          </p:cNvSpPr>
          <p:nvPr/>
        </p:nvSpPr>
        <p:spPr bwMode="auto">
          <a:xfrm>
            <a:off x="5869520" y="3243263"/>
            <a:ext cx="158326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ahoma" charset="0"/>
                <a:ea typeface="ＭＳ Ｐゴシック" charset="0"/>
              </a:defRPr>
            </a:lvl1pPr>
            <a:lvl2pPr marL="742950" indent="-285750">
              <a:defRPr>
                <a:solidFill>
                  <a:schemeClr val="tx1"/>
                </a:solidFill>
                <a:latin typeface="Tahoma" charset="0"/>
                <a:ea typeface="ＭＳ Ｐゴシック" charset="0"/>
              </a:defRPr>
            </a:lvl2pPr>
            <a:lvl3pPr marL="1143000" indent="-228600">
              <a:defRPr>
                <a:solidFill>
                  <a:schemeClr val="tx1"/>
                </a:solidFill>
                <a:latin typeface="Tahoma" charset="0"/>
                <a:ea typeface="ＭＳ Ｐゴシック" charset="0"/>
              </a:defRPr>
            </a:lvl3pPr>
            <a:lvl4pPr marL="1600200" indent="-228600">
              <a:defRPr>
                <a:solidFill>
                  <a:schemeClr val="tx1"/>
                </a:solidFill>
                <a:latin typeface="Tahoma" charset="0"/>
                <a:ea typeface="ＭＳ Ｐゴシック" charset="0"/>
              </a:defRPr>
            </a:lvl4pPr>
            <a:lvl5pPr marL="2057400" indent="-22860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algn="ctr"/>
            <a:r>
              <a:rPr lang="en-US" sz="2800">
                <a:latin typeface="Calibri Light"/>
                <a:cs typeface="Calibri Light"/>
              </a:rPr>
              <a:t>Individual</a:t>
            </a:r>
          </a:p>
        </p:txBody>
      </p:sp>
      <p:sp>
        <p:nvSpPr>
          <p:cNvPr id="9229" name="Line 8"/>
          <p:cNvSpPr>
            <a:spLocks noChangeShapeType="1"/>
          </p:cNvSpPr>
          <p:nvPr/>
        </p:nvSpPr>
        <p:spPr bwMode="auto">
          <a:xfrm>
            <a:off x="2514600" y="3962400"/>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latin typeface="Calibri Light"/>
              <a:cs typeface="Calibri Light"/>
            </a:endParaRPr>
          </a:p>
        </p:txBody>
      </p:sp>
      <p:sp>
        <p:nvSpPr>
          <p:cNvPr id="9230" name="Line 9"/>
          <p:cNvSpPr>
            <a:spLocks noChangeShapeType="1"/>
          </p:cNvSpPr>
          <p:nvPr/>
        </p:nvSpPr>
        <p:spPr bwMode="auto">
          <a:xfrm>
            <a:off x="5181600" y="4724400"/>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latin typeface="Calibri Light"/>
              <a:cs typeface="Calibri Light"/>
            </a:endParaRPr>
          </a:p>
        </p:txBody>
      </p:sp>
      <p:sp>
        <p:nvSpPr>
          <p:cNvPr id="9231" name="Text Box 10"/>
          <p:cNvSpPr txBox="1">
            <a:spLocks noChangeArrowheads="1"/>
          </p:cNvSpPr>
          <p:nvPr/>
        </p:nvSpPr>
        <p:spPr bwMode="auto">
          <a:xfrm>
            <a:off x="1086638" y="4462463"/>
            <a:ext cx="25717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ahoma" charset="0"/>
                <a:ea typeface="ＭＳ Ｐゴシック" charset="0"/>
              </a:defRPr>
            </a:lvl1pPr>
            <a:lvl2pPr marL="742950" indent="-285750">
              <a:defRPr>
                <a:solidFill>
                  <a:schemeClr val="tx1"/>
                </a:solidFill>
                <a:latin typeface="Tahoma" charset="0"/>
                <a:ea typeface="ＭＳ Ｐゴシック" charset="0"/>
              </a:defRPr>
            </a:lvl2pPr>
            <a:lvl3pPr marL="1143000" indent="-228600">
              <a:defRPr>
                <a:solidFill>
                  <a:schemeClr val="tx1"/>
                </a:solidFill>
                <a:latin typeface="Tahoma" charset="0"/>
                <a:ea typeface="ＭＳ Ｐゴシック" charset="0"/>
              </a:defRPr>
            </a:lvl3pPr>
            <a:lvl4pPr marL="1600200" indent="-228600">
              <a:defRPr>
                <a:solidFill>
                  <a:schemeClr val="tx1"/>
                </a:solidFill>
                <a:latin typeface="Tahoma" charset="0"/>
                <a:ea typeface="ＭＳ Ｐゴシック" charset="0"/>
              </a:defRPr>
            </a:lvl4pPr>
            <a:lvl5pPr marL="2057400" indent="-22860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algn="ctr"/>
            <a:r>
              <a:rPr lang="en-US" sz="2800">
                <a:latin typeface="Calibri Light"/>
                <a:cs typeface="Calibri Light"/>
              </a:rPr>
              <a:t>Ecological</a:t>
            </a:r>
            <a:r>
              <a:rPr lang="en-US" sz="2400">
                <a:latin typeface="Calibri Light"/>
                <a:cs typeface="Calibri Light"/>
              </a:rPr>
              <a:t> Studies</a:t>
            </a:r>
          </a:p>
        </p:txBody>
      </p:sp>
      <p:sp>
        <p:nvSpPr>
          <p:cNvPr id="9232" name="Text Box 11"/>
          <p:cNvSpPr txBox="1">
            <a:spLocks noChangeArrowheads="1"/>
          </p:cNvSpPr>
          <p:nvPr/>
        </p:nvSpPr>
        <p:spPr bwMode="auto">
          <a:xfrm>
            <a:off x="4191000" y="5270840"/>
            <a:ext cx="204440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ahoma" charset="0"/>
                <a:ea typeface="ＭＳ Ｐゴシック" charset="0"/>
              </a:defRPr>
            </a:lvl1pPr>
            <a:lvl2pPr marL="742950" indent="-285750">
              <a:defRPr>
                <a:solidFill>
                  <a:schemeClr val="tx1"/>
                </a:solidFill>
                <a:latin typeface="Tahoma" charset="0"/>
                <a:ea typeface="ＭＳ Ｐゴシック" charset="0"/>
              </a:defRPr>
            </a:lvl2pPr>
            <a:lvl3pPr marL="1143000" indent="-228600">
              <a:defRPr>
                <a:solidFill>
                  <a:schemeClr val="tx1"/>
                </a:solidFill>
                <a:latin typeface="Tahoma" charset="0"/>
                <a:ea typeface="ＭＳ Ｐゴシック" charset="0"/>
              </a:defRPr>
            </a:lvl3pPr>
            <a:lvl4pPr marL="1600200" indent="-228600">
              <a:defRPr>
                <a:solidFill>
                  <a:schemeClr val="tx1"/>
                </a:solidFill>
                <a:latin typeface="Tahoma" charset="0"/>
                <a:ea typeface="ＭＳ Ｐゴシック" charset="0"/>
              </a:defRPr>
            </a:lvl4pPr>
            <a:lvl5pPr marL="2057400" indent="-22860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algn="ctr"/>
            <a:r>
              <a:rPr lang="en-US" sz="2400" dirty="0">
                <a:latin typeface="Calibri Light"/>
                <a:cs typeface="Calibri Light"/>
              </a:rPr>
              <a:t>Cohort </a:t>
            </a:r>
          </a:p>
          <a:p>
            <a:pPr algn="ctr"/>
            <a:r>
              <a:rPr lang="en-US" sz="2400" dirty="0">
                <a:latin typeface="Calibri Light"/>
                <a:cs typeface="Calibri Light"/>
              </a:rPr>
              <a:t>Case-Control</a:t>
            </a:r>
          </a:p>
          <a:p>
            <a:pPr algn="ctr"/>
            <a:r>
              <a:rPr lang="en-US" sz="2400" dirty="0">
                <a:latin typeface="Calibri Light"/>
                <a:cs typeface="Calibri Light"/>
              </a:rPr>
              <a:t>Cross-sectional</a:t>
            </a:r>
          </a:p>
          <a:p>
            <a:pPr algn="ctr"/>
            <a:r>
              <a:rPr lang="en-US" sz="2400" dirty="0">
                <a:latin typeface="Calibri Light"/>
                <a:cs typeface="Calibri Light"/>
              </a:rPr>
              <a:t>Case only</a:t>
            </a:r>
          </a:p>
        </p:txBody>
      </p:sp>
      <p:sp>
        <p:nvSpPr>
          <p:cNvPr id="9233" name="Text Box 12"/>
          <p:cNvSpPr txBox="1">
            <a:spLocks noChangeArrowheads="1"/>
          </p:cNvSpPr>
          <p:nvPr/>
        </p:nvSpPr>
        <p:spPr bwMode="auto">
          <a:xfrm>
            <a:off x="6629400" y="5029200"/>
            <a:ext cx="225795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ahoma" charset="0"/>
                <a:ea typeface="ＭＳ Ｐゴシック" charset="0"/>
              </a:defRPr>
            </a:lvl1pPr>
            <a:lvl2pPr marL="742950" indent="-285750">
              <a:defRPr>
                <a:solidFill>
                  <a:schemeClr val="tx1"/>
                </a:solidFill>
                <a:latin typeface="Tahoma" charset="0"/>
                <a:ea typeface="ＭＳ Ｐゴシック" charset="0"/>
              </a:defRPr>
            </a:lvl2pPr>
            <a:lvl3pPr marL="1143000" indent="-228600">
              <a:defRPr>
                <a:solidFill>
                  <a:schemeClr val="tx1"/>
                </a:solidFill>
                <a:latin typeface="Tahoma" charset="0"/>
                <a:ea typeface="ＭＳ Ｐゴシック" charset="0"/>
              </a:defRPr>
            </a:lvl3pPr>
            <a:lvl4pPr marL="1600200" indent="-228600">
              <a:defRPr>
                <a:solidFill>
                  <a:schemeClr val="tx1"/>
                </a:solidFill>
                <a:latin typeface="Tahoma" charset="0"/>
                <a:ea typeface="ＭＳ Ｐゴシック" charset="0"/>
              </a:defRPr>
            </a:lvl4pPr>
            <a:lvl5pPr marL="2057400" indent="-22860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algn="ctr"/>
            <a:r>
              <a:rPr lang="en-US" sz="2400" dirty="0">
                <a:latin typeface="Calibri Light"/>
                <a:cs typeface="Calibri Light"/>
              </a:rPr>
              <a:t>Randomized</a:t>
            </a:r>
          </a:p>
          <a:p>
            <a:pPr algn="ctr"/>
            <a:r>
              <a:rPr lang="en-US" sz="2400" dirty="0">
                <a:latin typeface="Calibri Light"/>
                <a:cs typeface="Calibri Light"/>
              </a:rPr>
              <a:t>Non-randomized</a:t>
            </a:r>
          </a:p>
        </p:txBody>
      </p:sp>
      <p:sp>
        <p:nvSpPr>
          <p:cNvPr id="9234" name="Text Box 13"/>
          <p:cNvSpPr txBox="1">
            <a:spLocks noChangeArrowheads="1"/>
          </p:cNvSpPr>
          <p:nvPr/>
        </p:nvSpPr>
        <p:spPr bwMode="auto">
          <a:xfrm>
            <a:off x="4038600" y="4191000"/>
            <a:ext cx="22098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charset="0"/>
                <a:ea typeface="ＭＳ Ｐゴシック" charset="0"/>
              </a:defRPr>
            </a:lvl1pPr>
            <a:lvl2pPr marL="742950" indent="-285750">
              <a:defRPr>
                <a:solidFill>
                  <a:schemeClr val="tx1"/>
                </a:solidFill>
                <a:latin typeface="Tahoma" charset="0"/>
                <a:ea typeface="ＭＳ Ｐゴシック" charset="0"/>
              </a:defRPr>
            </a:lvl2pPr>
            <a:lvl3pPr marL="1143000" indent="-228600">
              <a:defRPr>
                <a:solidFill>
                  <a:schemeClr val="tx1"/>
                </a:solidFill>
                <a:latin typeface="Tahoma" charset="0"/>
                <a:ea typeface="ＭＳ Ｐゴシック" charset="0"/>
              </a:defRPr>
            </a:lvl3pPr>
            <a:lvl4pPr marL="1600200" indent="-228600">
              <a:defRPr>
                <a:solidFill>
                  <a:schemeClr val="tx1"/>
                </a:solidFill>
                <a:latin typeface="Tahoma" charset="0"/>
                <a:ea typeface="ＭＳ Ｐゴシック" charset="0"/>
              </a:defRPr>
            </a:lvl4pPr>
            <a:lvl5pPr marL="2057400" indent="-22860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algn="ctr">
              <a:spcBef>
                <a:spcPct val="50000"/>
              </a:spcBef>
            </a:pPr>
            <a:r>
              <a:rPr lang="en-US" sz="2800">
                <a:latin typeface="Calibri Light"/>
                <a:cs typeface="Calibri Light"/>
              </a:rPr>
              <a:t>Observational</a:t>
            </a:r>
          </a:p>
        </p:txBody>
      </p:sp>
      <p:sp>
        <p:nvSpPr>
          <p:cNvPr id="9235" name="Text Box 14"/>
          <p:cNvSpPr txBox="1">
            <a:spLocks noChangeArrowheads="1"/>
          </p:cNvSpPr>
          <p:nvPr/>
        </p:nvSpPr>
        <p:spPr bwMode="auto">
          <a:xfrm>
            <a:off x="6477000" y="4038600"/>
            <a:ext cx="2438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charset="0"/>
                <a:ea typeface="ＭＳ Ｐゴシック" charset="0"/>
              </a:defRPr>
            </a:lvl1pPr>
            <a:lvl2pPr marL="742950" indent="-285750">
              <a:defRPr>
                <a:solidFill>
                  <a:schemeClr val="tx1"/>
                </a:solidFill>
                <a:latin typeface="Tahoma" charset="0"/>
                <a:ea typeface="ＭＳ Ｐゴシック" charset="0"/>
              </a:defRPr>
            </a:lvl2pPr>
            <a:lvl3pPr marL="1143000" indent="-228600">
              <a:defRPr>
                <a:solidFill>
                  <a:schemeClr val="tx1"/>
                </a:solidFill>
                <a:latin typeface="Tahoma" charset="0"/>
                <a:ea typeface="ＭＳ Ｐゴシック" charset="0"/>
              </a:defRPr>
            </a:lvl3pPr>
            <a:lvl4pPr marL="1600200" indent="-228600">
              <a:defRPr>
                <a:solidFill>
                  <a:schemeClr val="tx1"/>
                </a:solidFill>
                <a:latin typeface="Tahoma" charset="0"/>
                <a:ea typeface="ＭＳ Ｐゴシック" charset="0"/>
              </a:defRPr>
            </a:lvl4pPr>
            <a:lvl5pPr marL="2057400" indent="-22860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algn="ctr">
              <a:spcBef>
                <a:spcPct val="50000"/>
              </a:spcBef>
            </a:pPr>
            <a:r>
              <a:rPr lang="en-US" sz="2800">
                <a:latin typeface="Calibri Light"/>
                <a:cs typeface="Calibri Light"/>
              </a:rPr>
              <a:t>Experimental</a:t>
            </a:r>
          </a:p>
        </p:txBody>
      </p:sp>
      <p:sp>
        <p:nvSpPr>
          <p:cNvPr id="9236" name="Line 15"/>
          <p:cNvSpPr>
            <a:spLocks noChangeShapeType="1"/>
          </p:cNvSpPr>
          <p:nvPr/>
        </p:nvSpPr>
        <p:spPr bwMode="auto">
          <a:xfrm>
            <a:off x="7848600" y="4572000"/>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latin typeface="Calibri Light"/>
              <a:cs typeface="Calibri Light"/>
            </a:endParaRPr>
          </a:p>
        </p:txBody>
      </p:sp>
      <p:sp>
        <p:nvSpPr>
          <p:cNvPr id="9237" name="Line 16"/>
          <p:cNvSpPr>
            <a:spLocks noChangeShapeType="1"/>
          </p:cNvSpPr>
          <p:nvPr/>
        </p:nvSpPr>
        <p:spPr bwMode="auto">
          <a:xfrm flipH="1">
            <a:off x="5410200" y="3810000"/>
            <a:ext cx="3048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latin typeface="Calibri Light"/>
              <a:cs typeface="Calibri Light"/>
            </a:endParaRPr>
          </a:p>
        </p:txBody>
      </p:sp>
      <p:sp>
        <p:nvSpPr>
          <p:cNvPr id="9238" name="Line 17"/>
          <p:cNvSpPr>
            <a:spLocks noChangeShapeType="1"/>
          </p:cNvSpPr>
          <p:nvPr/>
        </p:nvSpPr>
        <p:spPr bwMode="auto">
          <a:xfrm>
            <a:off x="6172200" y="3810000"/>
            <a:ext cx="68580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latin typeface="Calibri Light"/>
              <a:cs typeface="Calibri Light"/>
            </a:endParaRPr>
          </a:p>
        </p:txBody>
      </p:sp>
    </p:spTree>
    <p:extLst>
      <p:ext uri="{BB962C8B-B14F-4D97-AF65-F5344CB8AC3E}">
        <p14:creationId xmlns:p14="http://schemas.microsoft.com/office/powerpoint/2010/main" val="159099217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normAutofit fontScale="90000"/>
          </a:bodyPr>
          <a:lstStyle/>
          <a:p>
            <a:pPr eaLnBrk="1" hangingPunct="1"/>
            <a:r>
              <a:rPr lang="en-US" sz="3600" dirty="0"/>
              <a:t>Protocol for conducting </a:t>
            </a:r>
            <a:br>
              <a:rPr lang="en-US" sz="3600" dirty="0"/>
            </a:br>
            <a:r>
              <a:rPr lang="en-US" sz="3600" dirty="0"/>
              <a:t>a Descriptive study</a:t>
            </a:r>
          </a:p>
        </p:txBody>
      </p:sp>
      <p:sp>
        <p:nvSpPr>
          <p:cNvPr id="12291" name="Rectangle 3"/>
          <p:cNvSpPr>
            <a:spLocks noGrp="1" noChangeArrowheads="1"/>
          </p:cNvSpPr>
          <p:nvPr>
            <p:ph idx="1"/>
          </p:nvPr>
        </p:nvSpPr>
        <p:spPr/>
        <p:txBody>
          <a:bodyPr/>
          <a:lstStyle/>
          <a:p>
            <a:pPr marL="609600" indent="-609600" eaLnBrk="1" hangingPunct="1">
              <a:lnSpc>
                <a:spcPct val="90000"/>
              </a:lnSpc>
              <a:buClr>
                <a:schemeClr val="tx1"/>
              </a:buClr>
              <a:buFontTx/>
              <a:buAutoNum type="arabicParenR"/>
            </a:pPr>
            <a:r>
              <a:rPr lang="en-US" sz="2800" dirty="0"/>
              <a:t>Define the population to be studied</a:t>
            </a:r>
          </a:p>
          <a:p>
            <a:pPr marL="609600" indent="-609600" eaLnBrk="1" hangingPunct="1">
              <a:lnSpc>
                <a:spcPct val="90000"/>
              </a:lnSpc>
              <a:buClr>
                <a:schemeClr val="tx1"/>
              </a:buClr>
              <a:buFontTx/>
              <a:buAutoNum type="arabicParenR"/>
            </a:pPr>
            <a:r>
              <a:rPr lang="en-US" sz="2800" dirty="0"/>
              <a:t>Define the disease under study</a:t>
            </a:r>
          </a:p>
          <a:p>
            <a:pPr marL="609600" indent="-609600" eaLnBrk="1" hangingPunct="1">
              <a:lnSpc>
                <a:spcPct val="90000"/>
              </a:lnSpc>
              <a:buClr>
                <a:schemeClr val="tx1"/>
              </a:buClr>
              <a:buFontTx/>
              <a:buAutoNum type="arabicParenR"/>
            </a:pPr>
            <a:r>
              <a:rPr lang="en-US" sz="2800" dirty="0"/>
              <a:t>Measurement of disease</a:t>
            </a:r>
          </a:p>
          <a:p>
            <a:pPr marL="609600" indent="-609600" eaLnBrk="1" hangingPunct="1">
              <a:lnSpc>
                <a:spcPct val="90000"/>
              </a:lnSpc>
              <a:buClr>
                <a:schemeClr val="tx1"/>
              </a:buClr>
              <a:buFontTx/>
              <a:buAutoNum type="arabicParenR"/>
            </a:pPr>
            <a:r>
              <a:rPr lang="en-US" sz="2800" dirty="0"/>
              <a:t>Describe the disease by</a:t>
            </a:r>
          </a:p>
          <a:p>
            <a:pPr marL="990600" lvl="1" indent="-533400" eaLnBrk="1" hangingPunct="1">
              <a:lnSpc>
                <a:spcPct val="90000"/>
              </a:lnSpc>
              <a:buClr>
                <a:schemeClr val="tx1"/>
              </a:buClr>
              <a:buSzPct val="75000"/>
              <a:buFont typeface="Wingdings" charset="0"/>
              <a:buChar char="§"/>
            </a:pPr>
            <a:r>
              <a:rPr lang="en-US" sz="2400" dirty="0"/>
              <a:t>Time</a:t>
            </a:r>
          </a:p>
          <a:p>
            <a:pPr marL="990600" lvl="1" indent="-533400" eaLnBrk="1" hangingPunct="1">
              <a:lnSpc>
                <a:spcPct val="90000"/>
              </a:lnSpc>
              <a:buClr>
                <a:schemeClr val="tx1"/>
              </a:buClr>
              <a:buSzPct val="75000"/>
              <a:buFont typeface="Wingdings" charset="0"/>
              <a:buChar char="§"/>
            </a:pPr>
            <a:r>
              <a:rPr lang="en-US" sz="2400" dirty="0"/>
              <a:t>Place</a:t>
            </a:r>
          </a:p>
          <a:p>
            <a:pPr marL="990600" lvl="1" indent="-533400" eaLnBrk="1" hangingPunct="1">
              <a:lnSpc>
                <a:spcPct val="90000"/>
              </a:lnSpc>
              <a:buClr>
                <a:schemeClr val="tx1"/>
              </a:buClr>
              <a:buSzPct val="75000"/>
              <a:buFont typeface="Wingdings" charset="0"/>
              <a:buChar char="§"/>
            </a:pPr>
            <a:r>
              <a:rPr lang="en-US" sz="2400" dirty="0"/>
              <a:t>Person </a:t>
            </a:r>
          </a:p>
          <a:p>
            <a:pPr marL="609600" indent="-609600" eaLnBrk="1" hangingPunct="1">
              <a:lnSpc>
                <a:spcPct val="90000"/>
              </a:lnSpc>
              <a:buClr>
                <a:schemeClr val="tx1"/>
              </a:buClr>
              <a:buFontTx/>
              <a:buAutoNum type="arabicParenR"/>
            </a:pPr>
            <a:r>
              <a:rPr lang="en-US" sz="2800" dirty="0"/>
              <a:t>Compare with known indices</a:t>
            </a:r>
          </a:p>
          <a:p>
            <a:pPr marL="609600" indent="-609600" eaLnBrk="1" hangingPunct="1">
              <a:lnSpc>
                <a:spcPct val="90000"/>
              </a:lnSpc>
              <a:buClr>
                <a:schemeClr val="tx1"/>
              </a:buClr>
              <a:buFontTx/>
              <a:buAutoNum type="arabicParenR"/>
            </a:pPr>
            <a:r>
              <a:rPr lang="en-US" sz="2800" dirty="0"/>
              <a:t>Formulation of an etiological hypothesis</a:t>
            </a:r>
          </a:p>
        </p:txBody>
      </p:sp>
    </p:spTree>
    <p:extLst>
      <p:ext uri="{BB962C8B-B14F-4D97-AF65-F5344CB8AC3E}">
        <p14:creationId xmlns:p14="http://schemas.microsoft.com/office/powerpoint/2010/main" val="16306039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2971800" y="1295400"/>
            <a:ext cx="3124200" cy="5257800"/>
          </a:xfrm>
          <a:prstGeom prst="rect">
            <a:avLst/>
          </a:prstGeom>
          <a:solidFill>
            <a:schemeClr val="accent1"/>
          </a:solidFill>
          <a:ln w="9525">
            <a:solidFill>
              <a:schemeClr val="tx1"/>
            </a:solidFill>
            <a:miter lim="800000"/>
            <a:headEnd/>
            <a:tailEnd/>
          </a:ln>
        </p:spPr>
        <p:txBody>
          <a:bodyPr wrap="none" anchor="ctr"/>
          <a:lstStyle/>
          <a:p>
            <a:pPr algn="ctr"/>
            <a:r>
              <a:rPr lang="en-US" sz="2000" b="1">
                <a:solidFill>
                  <a:schemeClr val="bg2"/>
                </a:solidFill>
                <a:latin typeface="Garamond" charset="0"/>
              </a:rPr>
              <a:t>Case-control study</a:t>
            </a:r>
          </a:p>
          <a:p>
            <a:pPr algn="ctr"/>
            <a:endParaRPr lang="en-US" sz="2000">
              <a:solidFill>
                <a:schemeClr val="bg2"/>
              </a:solidFill>
              <a:latin typeface="Garamond" charset="0"/>
            </a:endParaRPr>
          </a:p>
          <a:p>
            <a:pPr algn="ctr"/>
            <a:r>
              <a:rPr lang="en-US" sz="2000">
                <a:latin typeface="Garamond" charset="0"/>
              </a:rPr>
              <a:t>Individuals with </a:t>
            </a:r>
          </a:p>
          <a:p>
            <a:pPr algn="ctr"/>
            <a:r>
              <a:rPr lang="en-US" sz="2000">
                <a:latin typeface="Garamond" charset="0"/>
              </a:rPr>
              <a:t>particular disease (cases)</a:t>
            </a:r>
          </a:p>
          <a:p>
            <a:pPr algn="ctr"/>
            <a:r>
              <a:rPr lang="en-US" sz="2000">
                <a:latin typeface="Garamond" charset="0"/>
              </a:rPr>
              <a:t>Individuals without </a:t>
            </a:r>
          </a:p>
          <a:p>
            <a:pPr algn="ctr"/>
            <a:r>
              <a:rPr lang="en-US" sz="2000">
                <a:latin typeface="Garamond" charset="0"/>
              </a:rPr>
              <a:t>particular disease (controls)</a:t>
            </a:r>
          </a:p>
          <a:p>
            <a:pPr algn="ctr"/>
            <a:endParaRPr lang="en-US" sz="2000">
              <a:latin typeface="Garamond" charset="0"/>
            </a:endParaRPr>
          </a:p>
          <a:p>
            <a:pPr algn="ctr"/>
            <a:endParaRPr lang="en-US" sz="2000">
              <a:latin typeface="Garamond" charset="0"/>
            </a:endParaRPr>
          </a:p>
          <a:p>
            <a:pPr algn="ctr"/>
            <a:r>
              <a:rPr lang="en-US" sz="2000">
                <a:latin typeface="Garamond" charset="0"/>
              </a:rPr>
              <a:t>-------------------------------</a:t>
            </a:r>
          </a:p>
          <a:p>
            <a:pPr algn="ctr"/>
            <a:endParaRPr lang="en-US" sz="2000">
              <a:latin typeface="Garamond" charset="0"/>
            </a:endParaRPr>
          </a:p>
          <a:p>
            <a:pPr algn="ctr"/>
            <a:r>
              <a:rPr lang="en-US" sz="2000">
                <a:latin typeface="Garamond" charset="0"/>
              </a:rPr>
              <a:t>Individuals exposed to </a:t>
            </a:r>
          </a:p>
          <a:p>
            <a:pPr algn="ctr"/>
            <a:r>
              <a:rPr lang="en-US" sz="2000">
                <a:latin typeface="Garamond" charset="0"/>
              </a:rPr>
              <a:t>particular factor</a:t>
            </a:r>
          </a:p>
          <a:p>
            <a:pPr algn="ctr"/>
            <a:r>
              <a:rPr lang="en-US" sz="2000">
                <a:latin typeface="Garamond" charset="0"/>
              </a:rPr>
              <a:t>Individuals unexposed to </a:t>
            </a:r>
          </a:p>
          <a:p>
            <a:pPr algn="ctr"/>
            <a:r>
              <a:rPr lang="en-US" sz="2000">
                <a:latin typeface="Garamond" charset="0"/>
              </a:rPr>
              <a:t>particular factor</a:t>
            </a:r>
          </a:p>
          <a:p>
            <a:pPr algn="ctr"/>
            <a:endParaRPr lang="en-US" sz="2000" b="1">
              <a:latin typeface="Garamond" charset="0"/>
            </a:endParaRPr>
          </a:p>
          <a:p>
            <a:pPr algn="ctr"/>
            <a:r>
              <a:rPr lang="en-US" sz="2000" b="1">
                <a:solidFill>
                  <a:schemeClr val="bg2"/>
                </a:solidFill>
                <a:latin typeface="Garamond" charset="0"/>
              </a:rPr>
              <a:t>Cohort study</a:t>
            </a:r>
          </a:p>
        </p:txBody>
      </p:sp>
      <p:sp>
        <p:nvSpPr>
          <p:cNvPr id="13315" name="Rectangle 3"/>
          <p:cNvSpPr>
            <a:spLocks noChangeArrowheads="1"/>
          </p:cNvSpPr>
          <p:nvPr/>
        </p:nvSpPr>
        <p:spPr bwMode="auto">
          <a:xfrm>
            <a:off x="7772400" y="4495800"/>
            <a:ext cx="990600" cy="1371600"/>
          </a:xfrm>
          <a:prstGeom prst="rect">
            <a:avLst/>
          </a:prstGeom>
          <a:solidFill>
            <a:schemeClr val="accent1"/>
          </a:solidFill>
          <a:ln w="9525">
            <a:solidFill>
              <a:schemeClr val="tx1"/>
            </a:solidFill>
            <a:miter lim="800000"/>
            <a:headEnd/>
            <a:tailEnd/>
          </a:ln>
        </p:spPr>
        <p:txBody>
          <a:bodyPr wrap="none" anchor="ctr"/>
          <a:lstStyle/>
          <a:p>
            <a:pPr algn="ctr"/>
            <a:r>
              <a:rPr lang="en-US">
                <a:latin typeface="Garamond" charset="0"/>
              </a:rPr>
              <a:t>Presence  </a:t>
            </a:r>
          </a:p>
          <a:p>
            <a:pPr algn="ctr"/>
            <a:r>
              <a:rPr lang="en-US">
                <a:latin typeface="Garamond" charset="0"/>
              </a:rPr>
              <a:t>or</a:t>
            </a:r>
          </a:p>
          <a:p>
            <a:pPr algn="ctr"/>
            <a:r>
              <a:rPr lang="en-US">
                <a:solidFill>
                  <a:schemeClr val="bg2"/>
                </a:solidFill>
                <a:latin typeface="Garamond" charset="0"/>
              </a:rPr>
              <a:t>Absence</a:t>
            </a:r>
            <a:r>
              <a:rPr lang="en-US">
                <a:latin typeface="Garamond" charset="0"/>
              </a:rPr>
              <a:t> </a:t>
            </a:r>
          </a:p>
          <a:p>
            <a:pPr algn="ctr"/>
            <a:r>
              <a:rPr lang="en-US">
                <a:latin typeface="Garamond" charset="0"/>
              </a:rPr>
              <a:t>of disease</a:t>
            </a:r>
          </a:p>
        </p:txBody>
      </p:sp>
      <p:sp>
        <p:nvSpPr>
          <p:cNvPr id="13316" name="Rectangle 4"/>
          <p:cNvSpPr>
            <a:spLocks noChangeArrowheads="1"/>
          </p:cNvSpPr>
          <p:nvPr/>
        </p:nvSpPr>
        <p:spPr bwMode="auto">
          <a:xfrm>
            <a:off x="457200" y="2057400"/>
            <a:ext cx="990600" cy="1371600"/>
          </a:xfrm>
          <a:prstGeom prst="rect">
            <a:avLst/>
          </a:prstGeom>
          <a:solidFill>
            <a:schemeClr val="accent1"/>
          </a:solidFill>
          <a:ln w="9525">
            <a:solidFill>
              <a:schemeClr val="tx1"/>
            </a:solidFill>
            <a:miter lim="800000"/>
            <a:headEnd/>
            <a:tailEnd/>
          </a:ln>
        </p:spPr>
        <p:txBody>
          <a:bodyPr wrap="none" anchor="ctr"/>
          <a:lstStyle/>
          <a:p>
            <a:pPr algn="ctr"/>
            <a:r>
              <a:rPr lang="en-US">
                <a:latin typeface="Garamond" charset="0"/>
              </a:rPr>
              <a:t>Factor </a:t>
            </a:r>
          </a:p>
          <a:p>
            <a:pPr algn="ctr"/>
            <a:r>
              <a:rPr lang="en-US">
                <a:latin typeface="Garamond" charset="0"/>
              </a:rPr>
              <a:t>present </a:t>
            </a:r>
          </a:p>
          <a:p>
            <a:pPr algn="ctr"/>
            <a:r>
              <a:rPr lang="en-US">
                <a:latin typeface="Garamond" charset="0"/>
              </a:rPr>
              <a:t>or</a:t>
            </a:r>
          </a:p>
          <a:p>
            <a:pPr algn="ctr"/>
            <a:r>
              <a:rPr lang="en-US">
                <a:solidFill>
                  <a:schemeClr val="bg2"/>
                </a:solidFill>
                <a:latin typeface="Garamond" charset="0"/>
              </a:rPr>
              <a:t>absent</a:t>
            </a:r>
          </a:p>
        </p:txBody>
      </p:sp>
      <p:sp>
        <p:nvSpPr>
          <p:cNvPr id="13317" name="Line 5"/>
          <p:cNvSpPr>
            <a:spLocks noChangeShapeType="1"/>
          </p:cNvSpPr>
          <p:nvPr/>
        </p:nvSpPr>
        <p:spPr bwMode="auto">
          <a:xfrm>
            <a:off x="6096000" y="4724400"/>
            <a:ext cx="15240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18" name="Line 6"/>
          <p:cNvSpPr>
            <a:spLocks noChangeShapeType="1"/>
          </p:cNvSpPr>
          <p:nvPr/>
        </p:nvSpPr>
        <p:spPr bwMode="auto">
          <a:xfrm>
            <a:off x="6172200" y="5410200"/>
            <a:ext cx="15240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19" name="Line 7"/>
          <p:cNvSpPr>
            <a:spLocks noChangeShapeType="1"/>
          </p:cNvSpPr>
          <p:nvPr/>
        </p:nvSpPr>
        <p:spPr bwMode="auto">
          <a:xfrm flipH="1">
            <a:off x="1600200" y="2438400"/>
            <a:ext cx="13716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20" name="Line 8"/>
          <p:cNvSpPr>
            <a:spLocks noChangeShapeType="1"/>
          </p:cNvSpPr>
          <p:nvPr/>
        </p:nvSpPr>
        <p:spPr bwMode="auto">
          <a:xfrm flipH="1">
            <a:off x="1600200" y="3048000"/>
            <a:ext cx="13716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160557127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4033</TotalTime>
  <Words>1962</Words>
  <Application>Microsoft Macintosh PowerPoint</Application>
  <PresentationFormat>On-screen Show (4:3)</PresentationFormat>
  <Paragraphs>408</Paragraphs>
  <Slides>42</Slides>
  <Notes>6</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Custom Design</vt:lpstr>
      <vt:lpstr>PowerPoint Presentation</vt:lpstr>
      <vt:lpstr>PowerPoint Presentation</vt:lpstr>
      <vt:lpstr>Focused research question</vt:lpstr>
      <vt:lpstr>Hierarchy of Study Designs</vt:lpstr>
      <vt:lpstr>PowerPoint Presentation</vt:lpstr>
      <vt:lpstr>Hierarchy of Epidemiological studies</vt:lpstr>
      <vt:lpstr>Epidemiologic Research Methods</vt:lpstr>
      <vt:lpstr>Protocol for conducting  a Descriptive study</vt:lpstr>
      <vt:lpstr>PowerPoint Presentation</vt:lpstr>
      <vt:lpstr>Protocol for conducting a  Case-Control study</vt:lpstr>
      <vt:lpstr>Elements of a Cohort study</vt:lpstr>
      <vt:lpstr>Types of experimental studies</vt:lpstr>
      <vt:lpstr>Steps in conducting a RCT</vt:lpstr>
      <vt:lpstr>Writing Research Proposals- types</vt:lpstr>
      <vt:lpstr>The Idea</vt:lpstr>
      <vt:lpstr>Research Team</vt:lpstr>
      <vt:lpstr>Outline of Research Proposal</vt:lpstr>
      <vt:lpstr>Outline of Research Proposal</vt:lpstr>
      <vt:lpstr>Research Proposals</vt:lpstr>
      <vt:lpstr>Research Proposals</vt:lpstr>
      <vt:lpstr>#10.  Clear, Specific Research Aims</vt:lpstr>
      <vt:lpstr>#9. Feasibility </vt:lpstr>
      <vt:lpstr>#8. Follow Instructions</vt:lpstr>
      <vt:lpstr>#7. Novelty</vt:lpstr>
      <vt:lpstr>#6.  Sufficient Background / Rationale</vt:lpstr>
      <vt:lpstr>#5. Appropriate Methods / Design</vt:lpstr>
      <vt:lpstr>Methods: Data Analysis </vt:lpstr>
      <vt:lpstr>Data Analysis: The Data</vt:lpstr>
      <vt:lpstr>#4. Sufficient Power</vt:lpstr>
      <vt:lpstr>#3. Sufficient Budget / Resources </vt:lpstr>
      <vt:lpstr>#2. Well-developed</vt:lpstr>
      <vt:lpstr>#1. Focused Research Aims</vt:lpstr>
      <vt:lpstr>Proposal Review</vt:lpstr>
      <vt:lpstr>Reviewers</vt:lpstr>
      <vt:lpstr>Reasons for Acceptance</vt:lpstr>
      <vt:lpstr>PowerPoint Presentation</vt:lpstr>
      <vt:lpstr>PowerPoint Presentation</vt:lpstr>
      <vt:lpstr>PowerPoint Presentation</vt:lpstr>
      <vt:lpstr>Summary </vt:lpstr>
      <vt:lpstr>A checklist</vt:lpstr>
      <vt:lpstr>Acknowledgements / References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Aviva</dc:creator>
  <cp:lastModifiedBy>Anura  Kurpad</cp:lastModifiedBy>
  <cp:revision>122</cp:revision>
  <cp:lastPrinted>2011-01-06T17:19:16Z</cp:lastPrinted>
  <dcterms:created xsi:type="dcterms:W3CDTF">2011-01-23T10:04:56Z</dcterms:created>
  <dcterms:modified xsi:type="dcterms:W3CDTF">2015-06-19T04:31:52Z</dcterms:modified>
</cp:coreProperties>
</file>