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7" r:id="rId2"/>
    <p:sldId id="258" r:id="rId3"/>
    <p:sldId id="336" r:id="rId4"/>
    <p:sldId id="335" r:id="rId5"/>
    <p:sldId id="325" r:id="rId6"/>
    <p:sldId id="326" r:id="rId7"/>
    <p:sldId id="324" r:id="rId8"/>
    <p:sldId id="267" r:id="rId9"/>
    <p:sldId id="265" r:id="rId10"/>
    <p:sldId id="269" r:id="rId11"/>
    <p:sldId id="271" r:id="rId12"/>
    <p:sldId id="272" r:id="rId13"/>
    <p:sldId id="273" r:id="rId14"/>
    <p:sldId id="274" r:id="rId15"/>
    <p:sldId id="275" r:id="rId16"/>
    <p:sldId id="276" r:id="rId17"/>
    <p:sldId id="277" r:id="rId18"/>
    <p:sldId id="278" r:id="rId19"/>
    <p:sldId id="279" r:id="rId20"/>
    <p:sldId id="280" r:id="rId21"/>
    <p:sldId id="282" r:id="rId22"/>
    <p:sldId id="319" r:id="rId23"/>
    <p:sldId id="320" r:id="rId24"/>
    <p:sldId id="322" r:id="rId25"/>
    <p:sldId id="292" r:id="rId26"/>
    <p:sldId id="288" r:id="rId27"/>
    <p:sldId id="317" r:id="rId28"/>
    <p:sldId id="334" r:id="rId29"/>
    <p:sldId id="332" r:id="rId30"/>
    <p:sldId id="333" r:id="rId31"/>
    <p:sldId id="327" r:id="rId32"/>
    <p:sldId id="328" r:id="rId33"/>
    <p:sldId id="329" r:id="rId34"/>
    <p:sldId id="331" r:id="rId35"/>
    <p:sldId id="330" r:id="rId36"/>
    <p:sldId id="300" r:id="rId37"/>
    <p:sldId id="303" r:id="rId38"/>
    <p:sldId id="304" r:id="rId39"/>
    <p:sldId id="305" r:id="rId40"/>
    <p:sldId id="306" r:id="rId41"/>
    <p:sldId id="307" r:id="rId42"/>
    <p:sldId id="309" r:id="rId43"/>
    <p:sldId id="310" r:id="rId44"/>
    <p:sldId id="312" r:id="rId45"/>
    <p:sldId id="316"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79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05A1F5-DE97-4941-A677-CF07EFD31491}" type="doc">
      <dgm:prSet loTypeId="urn:microsoft.com/office/officeart/2005/8/layout/radial1" loCatId="relationship" qsTypeId="urn:microsoft.com/office/officeart/2005/8/quickstyle/simple5" qsCatId="simple" csTypeId="urn:microsoft.com/office/officeart/2005/8/colors/colorful3" csCatId="colorful" phldr="1"/>
      <dgm:spPr/>
      <dgm:t>
        <a:bodyPr/>
        <a:lstStyle/>
        <a:p>
          <a:endParaRPr lang="en-MY"/>
        </a:p>
      </dgm:t>
    </dgm:pt>
    <dgm:pt modelId="{1432978A-4494-4DB9-8301-23FEAC02B8C2}">
      <dgm:prSet phldrT="[Text]" custT="1"/>
      <dgm:spPr/>
      <dgm:t>
        <a:bodyPr/>
        <a:lstStyle/>
        <a:p>
          <a:r>
            <a:rPr lang="en-MY" sz="2000" b="1" dirty="0" smtClean="0">
              <a:solidFill>
                <a:srgbClr val="000000"/>
              </a:solidFill>
            </a:rPr>
            <a:t>Clinical Trials or Studies</a:t>
          </a:r>
          <a:endParaRPr lang="en-MY" sz="2000" b="1" dirty="0">
            <a:solidFill>
              <a:srgbClr val="000000"/>
            </a:solidFill>
          </a:endParaRPr>
        </a:p>
      </dgm:t>
    </dgm:pt>
    <dgm:pt modelId="{73BBFCAD-E0D7-42A7-9F9F-95A35EC2D8F4}" type="parTrans" cxnId="{59169930-7956-4072-9675-B3AA31A40E11}">
      <dgm:prSet/>
      <dgm:spPr/>
      <dgm:t>
        <a:bodyPr/>
        <a:lstStyle/>
        <a:p>
          <a:endParaRPr lang="en-MY" sz="1200"/>
        </a:p>
      </dgm:t>
    </dgm:pt>
    <dgm:pt modelId="{A88E2678-96EA-4B20-9B0F-A645B9CE0AD2}" type="sibTrans" cxnId="{59169930-7956-4072-9675-B3AA31A40E11}">
      <dgm:prSet/>
      <dgm:spPr/>
      <dgm:t>
        <a:bodyPr/>
        <a:lstStyle/>
        <a:p>
          <a:endParaRPr lang="en-MY" sz="1200"/>
        </a:p>
      </dgm:t>
    </dgm:pt>
    <dgm:pt modelId="{8BD23152-5BD9-4AB8-BA0E-2934596F7ABE}">
      <dgm:prSet phldrT="[Text]" custT="1"/>
      <dgm:spPr/>
      <dgm:t>
        <a:bodyPr/>
        <a:lstStyle/>
        <a:p>
          <a:r>
            <a:rPr lang="en-MY" sz="1800" b="1" dirty="0" smtClean="0">
              <a:solidFill>
                <a:schemeClr val="tx1"/>
              </a:solidFill>
            </a:rPr>
            <a:t>Designing</a:t>
          </a:r>
          <a:endParaRPr lang="en-MY" sz="1800" b="1" dirty="0">
            <a:solidFill>
              <a:schemeClr val="tx1"/>
            </a:solidFill>
          </a:endParaRPr>
        </a:p>
      </dgm:t>
    </dgm:pt>
    <dgm:pt modelId="{274FBF75-7179-4EC8-B3AE-01FA543C85A9}" type="parTrans" cxnId="{D511140A-7F12-4B54-8344-F4BC3ABE1CB0}">
      <dgm:prSet custT="1"/>
      <dgm:spPr/>
      <dgm:t>
        <a:bodyPr/>
        <a:lstStyle/>
        <a:p>
          <a:endParaRPr lang="en-MY" sz="1200"/>
        </a:p>
      </dgm:t>
    </dgm:pt>
    <dgm:pt modelId="{A50142A7-1CF0-4744-B3BA-C682A96EED12}" type="sibTrans" cxnId="{D511140A-7F12-4B54-8344-F4BC3ABE1CB0}">
      <dgm:prSet/>
      <dgm:spPr/>
      <dgm:t>
        <a:bodyPr/>
        <a:lstStyle/>
        <a:p>
          <a:endParaRPr lang="en-MY" sz="1200"/>
        </a:p>
      </dgm:t>
    </dgm:pt>
    <dgm:pt modelId="{653BA9D2-E62D-40EB-9323-E4CD98BFA9C3}">
      <dgm:prSet phldrT="[Text]" custT="1"/>
      <dgm:spPr/>
      <dgm:t>
        <a:bodyPr/>
        <a:lstStyle/>
        <a:p>
          <a:r>
            <a:rPr lang="en-MY" sz="1800" b="1" dirty="0" smtClean="0">
              <a:solidFill>
                <a:srgbClr val="000000"/>
              </a:solidFill>
            </a:rPr>
            <a:t>Conducting</a:t>
          </a:r>
          <a:endParaRPr lang="en-MY" sz="1800" b="1" dirty="0">
            <a:solidFill>
              <a:srgbClr val="000000"/>
            </a:solidFill>
          </a:endParaRPr>
        </a:p>
      </dgm:t>
    </dgm:pt>
    <dgm:pt modelId="{3110DA11-272A-45C9-B460-3DA2B80FE8C0}" type="parTrans" cxnId="{1C5DC624-5183-4D9F-818E-EEC9A4770D0B}">
      <dgm:prSet custT="1"/>
      <dgm:spPr/>
      <dgm:t>
        <a:bodyPr/>
        <a:lstStyle/>
        <a:p>
          <a:endParaRPr lang="en-MY" sz="1200"/>
        </a:p>
      </dgm:t>
    </dgm:pt>
    <dgm:pt modelId="{20669EC1-7B84-4CD7-8E22-05DBABE6B84F}" type="sibTrans" cxnId="{1C5DC624-5183-4D9F-818E-EEC9A4770D0B}">
      <dgm:prSet/>
      <dgm:spPr/>
      <dgm:t>
        <a:bodyPr/>
        <a:lstStyle/>
        <a:p>
          <a:endParaRPr lang="en-MY" sz="1200"/>
        </a:p>
      </dgm:t>
    </dgm:pt>
    <dgm:pt modelId="{FA1B6D50-2590-4E00-8D80-9932A23AB2DD}">
      <dgm:prSet phldrT="[Text]" custT="1"/>
      <dgm:spPr/>
      <dgm:t>
        <a:bodyPr/>
        <a:lstStyle/>
        <a:p>
          <a:r>
            <a:rPr lang="en-MY" sz="1800" b="1" dirty="0" smtClean="0">
              <a:solidFill>
                <a:srgbClr val="000000"/>
              </a:solidFill>
            </a:rPr>
            <a:t>Monitoring</a:t>
          </a:r>
          <a:endParaRPr lang="en-MY" sz="1800" b="1" dirty="0">
            <a:solidFill>
              <a:srgbClr val="000000"/>
            </a:solidFill>
          </a:endParaRPr>
        </a:p>
      </dgm:t>
    </dgm:pt>
    <dgm:pt modelId="{FFC7044E-B04C-4433-9DBA-9782A4706350}" type="parTrans" cxnId="{C6E01553-D112-4BE7-B5F3-C42503296D2F}">
      <dgm:prSet custT="1"/>
      <dgm:spPr/>
      <dgm:t>
        <a:bodyPr/>
        <a:lstStyle/>
        <a:p>
          <a:endParaRPr lang="en-MY" sz="1200"/>
        </a:p>
      </dgm:t>
    </dgm:pt>
    <dgm:pt modelId="{17683236-A9A7-4E6F-B3A9-7DBC8694279E}" type="sibTrans" cxnId="{C6E01553-D112-4BE7-B5F3-C42503296D2F}">
      <dgm:prSet/>
      <dgm:spPr/>
      <dgm:t>
        <a:bodyPr/>
        <a:lstStyle/>
        <a:p>
          <a:endParaRPr lang="en-MY" sz="1200"/>
        </a:p>
      </dgm:t>
    </dgm:pt>
    <dgm:pt modelId="{2941F6F3-56C0-4614-8CA3-71C38E82A0F6}">
      <dgm:prSet phldrT="[Text]" custT="1"/>
      <dgm:spPr/>
      <dgm:t>
        <a:bodyPr/>
        <a:lstStyle/>
        <a:p>
          <a:r>
            <a:rPr lang="en-MY" sz="1800" b="1" dirty="0" smtClean="0">
              <a:solidFill>
                <a:srgbClr val="000000"/>
              </a:solidFill>
            </a:rPr>
            <a:t>Recording</a:t>
          </a:r>
          <a:endParaRPr lang="en-MY" sz="1800" b="1" dirty="0">
            <a:solidFill>
              <a:srgbClr val="000000"/>
            </a:solidFill>
          </a:endParaRPr>
        </a:p>
      </dgm:t>
    </dgm:pt>
    <dgm:pt modelId="{B659A9C6-836F-4301-8924-06CC9B5F153F}" type="parTrans" cxnId="{55DDB967-684B-49C2-B6FB-AD9AA91B358D}">
      <dgm:prSet custT="1"/>
      <dgm:spPr/>
      <dgm:t>
        <a:bodyPr/>
        <a:lstStyle/>
        <a:p>
          <a:endParaRPr lang="en-MY" sz="1200"/>
        </a:p>
      </dgm:t>
    </dgm:pt>
    <dgm:pt modelId="{2B87F7B9-C67E-412F-AA1F-10A8C8841C32}" type="sibTrans" cxnId="{55DDB967-684B-49C2-B6FB-AD9AA91B358D}">
      <dgm:prSet/>
      <dgm:spPr/>
      <dgm:t>
        <a:bodyPr/>
        <a:lstStyle/>
        <a:p>
          <a:endParaRPr lang="en-MY" sz="1200"/>
        </a:p>
      </dgm:t>
    </dgm:pt>
    <dgm:pt modelId="{C1D087E2-4050-498C-8601-C74FEC9CD7A8}">
      <dgm:prSet phldrT="[Text]" custT="1"/>
      <dgm:spPr/>
      <dgm:t>
        <a:bodyPr/>
        <a:lstStyle/>
        <a:p>
          <a:r>
            <a:rPr lang="en-MY" sz="1800" b="1" dirty="0" smtClean="0">
              <a:solidFill>
                <a:srgbClr val="000000"/>
              </a:solidFill>
            </a:rPr>
            <a:t>Analysis</a:t>
          </a:r>
          <a:endParaRPr lang="en-MY" sz="1800" b="1" dirty="0">
            <a:solidFill>
              <a:srgbClr val="000000"/>
            </a:solidFill>
          </a:endParaRPr>
        </a:p>
      </dgm:t>
    </dgm:pt>
    <dgm:pt modelId="{7205F54D-13D4-4778-93C4-0A553921677E}" type="parTrans" cxnId="{F1C5C768-F286-42A7-B263-163F2F9E934C}">
      <dgm:prSet custT="1"/>
      <dgm:spPr/>
      <dgm:t>
        <a:bodyPr/>
        <a:lstStyle/>
        <a:p>
          <a:endParaRPr lang="en-MY" sz="1200"/>
        </a:p>
      </dgm:t>
    </dgm:pt>
    <dgm:pt modelId="{C1FDB143-3DB2-485F-84C1-59B568C71A7F}" type="sibTrans" cxnId="{F1C5C768-F286-42A7-B263-163F2F9E934C}">
      <dgm:prSet/>
      <dgm:spPr/>
      <dgm:t>
        <a:bodyPr/>
        <a:lstStyle/>
        <a:p>
          <a:endParaRPr lang="en-MY" sz="1200"/>
        </a:p>
      </dgm:t>
    </dgm:pt>
    <dgm:pt modelId="{99056E66-612F-4A4B-8D59-430E69D263AB}">
      <dgm:prSet phldrT="[Text]" custT="1"/>
      <dgm:spPr/>
      <dgm:t>
        <a:bodyPr/>
        <a:lstStyle/>
        <a:p>
          <a:r>
            <a:rPr lang="en-MY" sz="1800" b="1" dirty="0" smtClean="0">
              <a:solidFill>
                <a:srgbClr val="000000"/>
              </a:solidFill>
            </a:rPr>
            <a:t>Reporting</a:t>
          </a:r>
          <a:endParaRPr lang="en-MY" sz="1800" b="1" dirty="0">
            <a:solidFill>
              <a:srgbClr val="000000"/>
            </a:solidFill>
          </a:endParaRPr>
        </a:p>
      </dgm:t>
    </dgm:pt>
    <dgm:pt modelId="{460432EE-A3AC-4A7C-A78A-F6598BFDBF89}" type="parTrans" cxnId="{DEBBE360-0936-4016-9AA4-9A2E24D773EF}">
      <dgm:prSet custT="1"/>
      <dgm:spPr/>
      <dgm:t>
        <a:bodyPr/>
        <a:lstStyle/>
        <a:p>
          <a:endParaRPr lang="en-MY" sz="1200"/>
        </a:p>
      </dgm:t>
    </dgm:pt>
    <dgm:pt modelId="{7718EABE-E4BE-400D-99DC-7EEB5A19AC88}" type="sibTrans" cxnId="{DEBBE360-0936-4016-9AA4-9A2E24D773EF}">
      <dgm:prSet/>
      <dgm:spPr/>
      <dgm:t>
        <a:bodyPr/>
        <a:lstStyle/>
        <a:p>
          <a:endParaRPr lang="en-MY" sz="1200"/>
        </a:p>
      </dgm:t>
    </dgm:pt>
    <dgm:pt modelId="{B5B86656-767B-4B96-86C1-454B2585DC5B}" type="pres">
      <dgm:prSet presAssocID="{9E05A1F5-DE97-4941-A677-CF07EFD31491}" presName="cycle" presStyleCnt="0">
        <dgm:presLayoutVars>
          <dgm:chMax val="1"/>
          <dgm:dir/>
          <dgm:animLvl val="ctr"/>
          <dgm:resizeHandles val="exact"/>
        </dgm:presLayoutVars>
      </dgm:prSet>
      <dgm:spPr/>
      <dgm:t>
        <a:bodyPr/>
        <a:lstStyle/>
        <a:p>
          <a:endParaRPr lang="en-MY"/>
        </a:p>
      </dgm:t>
    </dgm:pt>
    <dgm:pt modelId="{3004FD4E-EA38-46EB-99E9-9F42337C5B90}" type="pres">
      <dgm:prSet presAssocID="{1432978A-4494-4DB9-8301-23FEAC02B8C2}" presName="centerShape" presStyleLbl="node0" presStyleIdx="0" presStyleCnt="1"/>
      <dgm:spPr/>
      <dgm:t>
        <a:bodyPr/>
        <a:lstStyle/>
        <a:p>
          <a:endParaRPr lang="en-MY"/>
        </a:p>
      </dgm:t>
    </dgm:pt>
    <dgm:pt modelId="{2FF21835-B722-46CF-92F7-CD29F3BAF3FA}" type="pres">
      <dgm:prSet presAssocID="{274FBF75-7179-4EC8-B3AE-01FA543C85A9}" presName="Name9" presStyleLbl="parChTrans1D2" presStyleIdx="0" presStyleCnt="6"/>
      <dgm:spPr/>
      <dgm:t>
        <a:bodyPr/>
        <a:lstStyle/>
        <a:p>
          <a:endParaRPr lang="en-MY"/>
        </a:p>
      </dgm:t>
    </dgm:pt>
    <dgm:pt modelId="{1CE28939-30D8-4FF4-AEEA-97DFF311CDC7}" type="pres">
      <dgm:prSet presAssocID="{274FBF75-7179-4EC8-B3AE-01FA543C85A9}" presName="connTx" presStyleLbl="parChTrans1D2" presStyleIdx="0" presStyleCnt="6"/>
      <dgm:spPr/>
      <dgm:t>
        <a:bodyPr/>
        <a:lstStyle/>
        <a:p>
          <a:endParaRPr lang="en-MY"/>
        </a:p>
      </dgm:t>
    </dgm:pt>
    <dgm:pt modelId="{2F9D240E-4983-453C-ADF4-E453F44504A7}" type="pres">
      <dgm:prSet presAssocID="{8BD23152-5BD9-4AB8-BA0E-2934596F7ABE}" presName="node" presStyleLbl="node1" presStyleIdx="0" presStyleCnt="6">
        <dgm:presLayoutVars>
          <dgm:bulletEnabled val="1"/>
        </dgm:presLayoutVars>
      </dgm:prSet>
      <dgm:spPr/>
      <dgm:t>
        <a:bodyPr/>
        <a:lstStyle/>
        <a:p>
          <a:endParaRPr lang="en-MY"/>
        </a:p>
      </dgm:t>
    </dgm:pt>
    <dgm:pt modelId="{169A43DF-9678-4E71-8053-5D9F4FF81E58}" type="pres">
      <dgm:prSet presAssocID="{3110DA11-272A-45C9-B460-3DA2B80FE8C0}" presName="Name9" presStyleLbl="parChTrans1D2" presStyleIdx="1" presStyleCnt="6"/>
      <dgm:spPr/>
      <dgm:t>
        <a:bodyPr/>
        <a:lstStyle/>
        <a:p>
          <a:endParaRPr lang="en-MY"/>
        </a:p>
      </dgm:t>
    </dgm:pt>
    <dgm:pt modelId="{6B649327-C494-4651-ACB6-E850B7C2EEE9}" type="pres">
      <dgm:prSet presAssocID="{3110DA11-272A-45C9-B460-3DA2B80FE8C0}" presName="connTx" presStyleLbl="parChTrans1D2" presStyleIdx="1" presStyleCnt="6"/>
      <dgm:spPr/>
      <dgm:t>
        <a:bodyPr/>
        <a:lstStyle/>
        <a:p>
          <a:endParaRPr lang="en-MY"/>
        </a:p>
      </dgm:t>
    </dgm:pt>
    <dgm:pt modelId="{DCD3A169-9F30-491A-BBD8-88A42139474A}" type="pres">
      <dgm:prSet presAssocID="{653BA9D2-E62D-40EB-9323-E4CD98BFA9C3}" presName="node" presStyleLbl="node1" presStyleIdx="1" presStyleCnt="6" custScaleX="113067">
        <dgm:presLayoutVars>
          <dgm:bulletEnabled val="1"/>
        </dgm:presLayoutVars>
      </dgm:prSet>
      <dgm:spPr/>
      <dgm:t>
        <a:bodyPr/>
        <a:lstStyle/>
        <a:p>
          <a:endParaRPr lang="en-MY"/>
        </a:p>
      </dgm:t>
    </dgm:pt>
    <dgm:pt modelId="{3D72759E-0719-4A85-8D8C-48E6BC187BEB}" type="pres">
      <dgm:prSet presAssocID="{FFC7044E-B04C-4433-9DBA-9782A4706350}" presName="Name9" presStyleLbl="parChTrans1D2" presStyleIdx="2" presStyleCnt="6"/>
      <dgm:spPr/>
      <dgm:t>
        <a:bodyPr/>
        <a:lstStyle/>
        <a:p>
          <a:endParaRPr lang="en-MY"/>
        </a:p>
      </dgm:t>
    </dgm:pt>
    <dgm:pt modelId="{2F13BC03-973C-49F9-A816-4C005E2A579B}" type="pres">
      <dgm:prSet presAssocID="{FFC7044E-B04C-4433-9DBA-9782A4706350}" presName="connTx" presStyleLbl="parChTrans1D2" presStyleIdx="2" presStyleCnt="6"/>
      <dgm:spPr/>
      <dgm:t>
        <a:bodyPr/>
        <a:lstStyle/>
        <a:p>
          <a:endParaRPr lang="en-MY"/>
        </a:p>
      </dgm:t>
    </dgm:pt>
    <dgm:pt modelId="{B8E550B5-53B7-438B-BBA9-C448B63284CF}" type="pres">
      <dgm:prSet presAssocID="{FA1B6D50-2590-4E00-8D80-9932A23AB2DD}" presName="node" presStyleLbl="node1" presStyleIdx="2" presStyleCnt="6" custScaleX="129877" custScaleY="128485">
        <dgm:presLayoutVars>
          <dgm:bulletEnabled val="1"/>
        </dgm:presLayoutVars>
      </dgm:prSet>
      <dgm:spPr/>
      <dgm:t>
        <a:bodyPr/>
        <a:lstStyle/>
        <a:p>
          <a:endParaRPr lang="en-MY"/>
        </a:p>
      </dgm:t>
    </dgm:pt>
    <dgm:pt modelId="{E97DF0F4-EA14-4F99-AEFF-EF6C8375FEBF}" type="pres">
      <dgm:prSet presAssocID="{B659A9C6-836F-4301-8924-06CC9B5F153F}" presName="Name9" presStyleLbl="parChTrans1D2" presStyleIdx="3" presStyleCnt="6"/>
      <dgm:spPr/>
      <dgm:t>
        <a:bodyPr/>
        <a:lstStyle/>
        <a:p>
          <a:endParaRPr lang="en-MY"/>
        </a:p>
      </dgm:t>
    </dgm:pt>
    <dgm:pt modelId="{53DD82A9-3098-46B1-AE2D-AFF46B576B9C}" type="pres">
      <dgm:prSet presAssocID="{B659A9C6-836F-4301-8924-06CC9B5F153F}" presName="connTx" presStyleLbl="parChTrans1D2" presStyleIdx="3" presStyleCnt="6"/>
      <dgm:spPr/>
      <dgm:t>
        <a:bodyPr/>
        <a:lstStyle/>
        <a:p>
          <a:endParaRPr lang="en-MY"/>
        </a:p>
      </dgm:t>
    </dgm:pt>
    <dgm:pt modelId="{3438A074-E9D8-4E3E-B984-FF479E8DAD9B}" type="pres">
      <dgm:prSet presAssocID="{2941F6F3-56C0-4614-8CA3-71C38E82A0F6}" presName="node" presStyleLbl="node1" presStyleIdx="3" presStyleCnt="6" custScaleX="117323" custScaleY="114920">
        <dgm:presLayoutVars>
          <dgm:bulletEnabled val="1"/>
        </dgm:presLayoutVars>
      </dgm:prSet>
      <dgm:spPr/>
      <dgm:t>
        <a:bodyPr/>
        <a:lstStyle/>
        <a:p>
          <a:endParaRPr lang="en-MY"/>
        </a:p>
      </dgm:t>
    </dgm:pt>
    <dgm:pt modelId="{56A0E083-A269-4FCA-B266-884A3A0D9E7F}" type="pres">
      <dgm:prSet presAssocID="{7205F54D-13D4-4778-93C4-0A553921677E}" presName="Name9" presStyleLbl="parChTrans1D2" presStyleIdx="4" presStyleCnt="6"/>
      <dgm:spPr/>
      <dgm:t>
        <a:bodyPr/>
        <a:lstStyle/>
        <a:p>
          <a:endParaRPr lang="en-MY"/>
        </a:p>
      </dgm:t>
    </dgm:pt>
    <dgm:pt modelId="{D6369857-CEE9-4082-936D-E3451BA617B1}" type="pres">
      <dgm:prSet presAssocID="{7205F54D-13D4-4778-93C4-0A553921677E}" presName="connTx" presStyleLbl="parChTrans1D2" presStyleIdx="4" presStyleCnt="6"/>
      <dgm:spPr/>
      <dgm:t>
        <a:bodyPr/>
        <a:lstStyle/>
        <a:p>
          <a:endParaRPr lang="en-MY"/>
        </a:p>
      </dgm:t>
    </dgm:pt>
    <dgm:pt modelId="{1E4ACCB8-15E4-476F-A652-17CFDD10C7CD}" type="pres">
      <dgm:prSet presAssocID="{C1D087E2-4050-498C-8601-C74FEC9CD7A8}" presName="node" presStyleLbl="node1" presStyleIdx="4" presStyleCnt="6">
        <dgm:presLayoutVars>
          <dgm:bulletEnabled val="1"/>
        </dgm:presLayoutVars>
      </dgm:prSet>
      <dgm:spPr/>
      <dgm:t>
        <a:bodyPr/>
        <a:lstStyle/>
        <a:p>
          <a:endParaRPr lang="en-MY"/>
        </a:p>
      </dgm:t>
    </dgm:pt>
    <dgm:pt modelId="{EDBD2A57-A646-46E3-B8BD-EED9E806BB24}" type="pres">
      <dgm:prSet presAssocID="{460432EE-A3AC-4A7C-A78A-F6598BFDBF89}" presName="Name9" presStyleLbl="parChTrans1D2" presStyleIdx="5" presStyleCnt="6"/>
      <dgm:spPr/>
      <dgm:t>
        <a:bodyPr/>
        <a:lstStyle/>
        <a:p>
          <a:endParaRPr lang="en-MY"/>
        </a:p>
      </dgm:t>
    </dgm:pt>
    <dgm:pt modelId="{886EFD49-6118-4199-8E6E-19072E3AAD88}" type="pres">
      <dgm:prSet presAssocID="{460432EE-A3AC-4A7C-A78A-F6598BFDBF89}" presName="connTx" presStyleLbl="parChTrans1D2" presStyleIdx="5" presStyleCnt="6"/>
      <dgm:spPr/>
      <dgm:t>
        <a:bodyPr/>
        <a:lstStyle/>
        <a:p>
          <a:endParaRPr lang="en-MY"/>
        </a:p>
      </dgm:t>
    </dgm:pt>
    <dgm:pt modelId="{368A4620-499A-4A4F-B95F-667A764663FF}" type="pres">
      <dgm:prSet presAssocID="{99056E66-612F-4A4B-8D59-430E69D263AB}" presName="node" presStyleLbl="node1" presStyleIdx="5" presStyleCnt="6">
        <dgm:presLayoutVars>
          <dgm:bulletEnabled val="1"/>
        </dgm:presLayoutVars>
      </dgm:prSet>
      <dgm:spPr/>
      <dgm:t>
        <a:bodyPr/>
        <a:lstStyle/>
        <a:p>
          <a:endParaRPr lang="en-MY"/>
        </a:p>
      </dgm:t>
    </dgm:pt>
  </dgm:ptLst>
  <dgm:cxnLst>
    <dgm:cxn modelId="{4C157629-1617-1D4C-84CB-B17677EB7283}" type="presOf" srcId="{99056E66-612F-4A4B-8D59-430E69D263AB}" destId="{368A4620-499A-4A4F-B95F-667A764663FF}" srcOrd="0" destOrd="0" presId="urn:microsoft.com/office/officeart/2005/8/layout/radial1"/>
    <dgm:cxn modelId="{D5D561EC-76F4-404B-BD8B-3F8A9DC36ED9}" type="presOf" srcId="{3110DA11-272A-45C9-B460-3DA2B80FE8C0}" destId="{6B649327-C494-4651-ACB6-E850B7C2EEE9}" srcOrd="1" destOrd="0" presId="urn:microsoft.com/office/officeart/2005/8/layout/radial1"/>
    <dgm:cxn modelId="{DEBBE360-0936-4016-9AA4-9A2E24D773EF}" srcId="{1432978A-4494-4DB9-8301-23FEAC02B8C2}" destId="{99056E66-612F-4A4B-8D59-430E69D263AB}" srcOrd="5" destOrd="0" parTransId="{460432EE-A3AC-4A7C-A78A-F6598BFDBF89}" sibTransId="{7718EABE-E4BE-400D-99DC-7EEB5A19AC88}"/>
    <dgm:cxn modelId="{C6E01553-D112-4BE7-B5F3-C42503296D2F}" srcId="{1432978A-4494-4DB9-8301-23FEAC02B8C2}" destId="{FA1B6D50-2590-4E00-8D80-9932A23AB2DD}" srcOrd="2" destOrd="0" parTransId="{FFC7044E-B04C-4433-9DBA-9782A4706350}" sibTransId="{17683236-A9A7-4E6F-B3A9-7DBC8694279E}"/>
    <dgm:cxn modelId="{B63B0AD1-2719-2045-B814-5AEB012C1A82}" type="presOf" srcId="{8BD23152-5BD9-4AB8-BA0E-2934596F7ABE}" destId="{2F9D240E-4983-453C-ADF4-E453F44504A7}" srcOrd="0" destOrd="0" presId="urn:microsoft.com/office/officeart/2005/8/layout/radial1"/>
    <dgm:cxn modelId="{2295A819-FA4D-164A-A71B-381763DC90E4}" type="presOf" srcId="{C1D087E2-4050-498C-8601-C74FEC9CD7A8}" destId="{1E4ACCB8-15E4-476F-A652-17CFDD10C7CD}" srcOrd="0" destOrd="0" presId="urn:microsoft.com/office/officeart/2005/8/layout/radial1"/>
    <dgm:cxn modelId="{F1C5C768-F286-42A7-B263-163F2F9E934C}" srcId="{1432978A-4494-4DB9-8301-23FEAC02B8C2}" destId="{C1D087E2-4050-498C-8601-C74FEC9CD7A8}" srcOrd="4" destOrd="0" parTransId="{7205F54D-13D4-4778-93C4-0A553921677E}" sibTransId="{C1FDB143-3DB2-485F-84C1-59B568C71A7F}"/>
    <dgm:cxn modelId="{E635F6DA-6F8B-7A48-80B9-06151BE592E6}" type="presOf" srcId="{3110DA11-272A-45C9-B460-3DA2B80FE8C0}" destId="{169A43DF-9678-4E71-8053-5D9F4FF81E58}" srcOrd="0" destOrd="0" presId="urn:microsoft.com/office/officeart/2005/8/layout/radial1"/>
    <dgm:cxn modelId="{1C5DC624-5183-4D9F-818E-EEC9A4770D0B}" srcId="{1432978A-4494-4DB9-8301-23FEAC02B8C2}" destId="{653BA9D2-E62D-40EB-9323-E4CD98BFA9C3}" srcOrd="1" destOrd="0" parTransId="{3110DA11-272A-45C9-B460-3DA2B80FE8C0}" sibTransId="{20669EC1-7B84-4CD7-8E22-05DBABE6B84F}"/>
    <dgm:cxn modelId="{766AB1E0-B38C-F74E-9240-2A9852C33E78}" type="presOf" srcId="{B659A9C6-836F-4301-8924-06CC9B5F153F}" destId="{E97DF0F4-EA14-4F99-AEFF-EF6C8375FEBF}" srcOrd="0" destOrd="0" presId="urn:microsoft.com/office/officeart/2005/8/layout/radial1"/>
    <dgm:cxn modelId="{55DDB967-684B-49C2-B6FB-AD9AA91B358D}" srcId="{1432978A-4494-4DB9-8301-23FEAC02B8C2}" destId="{2941F6F3-56C0-4614-8CA3-71C38E82A0F6}" srcOrd="3" destOrd="0" parTransId="{B659A9C6-836F-4301-8924-06CC9B5F153F}" sibTransId="{2B87F7B9-C67E-412F-AA1F-10A8C8841C32}"/>
    <dgm:cxn modelId="{7181FAE2-D224-9745-BBD5-837D2F7B2E10}" type="presOf" srcId="{9E05A1F5-DE97-4941-A677-CF07EFD31491}" destId="{B5B86656-767B-4B96-86C1-454B2585DC5B}" srcOrd="0" destOrd="0" presId="urn:microsoft.com/office/officeart/2005/8/layout/radial1"/>
    <dgm:cxn modelId="{8EB7A345-D30A-8E43-B74B-16B499B3FF0D}" type="presOf" srcId="{653BA9D2-E62D-40EB-9323-E4CD98BFA9C3}" destId="{DCD3A169-9F30-491A-BBD8-88A42139474A}" srcOrd="0" destOrd="0" presId="urn:microsoft.com/office/officeart/2005/8/layout/radial1"/>
    <dgm:cxn modelId="{B4EAAA6D-D8AC-5B4F-93C8-91BF2CEE3318}" type="presOf" srcId="{1432978A-4494-4DB9-8301-23FEAC02B8C2}" destId="{3004FD4E-EA38-46EB-99E9-9F42337C5B90}" srcOrd="0" destOrd="0" presId="urn:microsoft.com/office/officeart/2005/8/layout/radial1"/>
    <dgm:cxn modelId="{9CD48954-4D7C-4041-B0E4-20C8CB09E5F2}" type="presOf" srcId="{FA1B6D50-2590-4E00-8D80-9932A23AB2DD}" destId="{B8E550B5-53B7-438B-BBA9-C448B63284CF}" srcOrd="0" destOrd="0" presId="urn:microsoft.com/office/officeart/2005/8/layout/radial1"/>
    <dgm:cxn modelId="{9C9A1308-C045-4349-8073-6F11256E5195}" type="presOf" srcId="{274FBF75-7179-4EC8-B3AE-01FA543C85A9}" destId="{2FF21835-B722-46CF-92F7-CD29F3BAF3FA}" srcOrd="0" destOrd="0" presId="urn:microsoft.com/office/officeart/2005/8/layout/radial1"/>
    <dgm:cxn modelId="{32690A18-E136-BB4F-A677-326B901E94E4}" type="presOf" srcId="{460432EE-A3AC-4A7C-A78A-F6598BFDBF89}" destId="{886EFD49-6118-4199-8E6E-19072E3AAD88}" srcOrd="1" destOrd="0" presId="urn:microsoft.com/office/officeart/2005/8/layout/radial1"/>
    <dgm:cxn modelId="{4A315F76-E54B-AA4D-A18E-A96778B763EA}" type="presOf" srcId="{274FBF75-7179-4EC8-B3AE-01FA543C85A9}" destId="{1CE28939-30D8-4FF4-AEEA-97DFF311CDC7}" srcOrd="1" destOrd="0" presId="urn:microsoft.com/office/officeart/2005/8/layout/radial1"/>
    <dgm:cxn modelId="{DB1E7655-7298-3C4B-812F-F1C0107C76CB}" type="presOf" srcId="{B659A9C6-836F-4301-8924-06CC9B5F153F}" destId="{53DD82A9-3098-46B1-AE2D-AFF46B576B9C}" srcOrd="1" destOrd="0" presId="urn:microsoft.com/office/officeart/2005/8/layout/radial1"/>
    <dgm:cxn modelId="{1C23F509-BD63-1745-93CA-5B1900DEF245}" type="presOf" srcId="{2941F6F3-56C0-4614-8CA3-71C38E82A0F6}" destId="{3438A074-E9D8-4E3E-B984-FF479E8DAD9B}" srcOrd="0" destOrd="0" presId="urn:microsoft.com/office/officeart/2005/8/layout/radial1"/>
    <dgm:cxn modelId="{0314E306-46B3-7F46-83D8-149DF320B70F}" type="presOf" srcId="{FFC7044E-B04C-4433-9DBA-9782A4706350}" destId="{2F13BC03-973C-49F9-A816-4C005E2A579B}" srcOrd="1" destOrd="0" presId="urn:microsoft.com/office/officeart/2005/8/layout/radial1"/>
    <dgm:cxn modelId="{0ED76A52-BEBC-354D-8DB4-4354606B81E5}" type="presOf" srcId="{7205F54D-13D4-4778-93C4-0A553921677E}" destId="{D6369857-CEE9-4082-936D-E3451BA617B1}" srcOrd="1" destOrd="0" presId="urn:microsoft.com/office/officeart/2005/8/layout/radial1"/>
    <dgm:cxn modelId="{B92EC87A-0CF7-4147-A7E7-605D275B5EC7}" type="presOf" srcId="{FFC7044E-B04C-4433-9DBA-9782A4706350}" destId="{3D72759E-0719-4A85-8D8C-48E6BC187BEB}" srcOrd="0" destOrd="0" presId="urn:microsoft.com/office/officeart/2005/8/layout/radial1"/>
    <dgm:cxn modelId="{ED56D2B2-7F42-9D41-803F-DAF8B4FBA355}" type="presOf" srcId="{460432EE-A3AC-4A7C-A78A-F6598BFDBF89}" destId="{EDBD2A57-A646-46E3-B8BD-EED9E806BB24}" srcOrd="0" destOrd="0" presId="urn:microsoft.com/office/officeart/2005/8/layout/radial1"/>
    <dgm:cxn modelId="{51627DD0-82C6-4541-A7C6-DB823C0A9F0B}" type="presOf" srcId="{7205F54D-13D4-4778-93C4-0A553921677E}" destId="{56A0E083-A269-4FCA-B266-884A3A0D9E7F}" srcOrd="0" destOrd="0" presId="urn:microsoft.com/office/officeart/2005/8/layout/radial1"/>
    <dgm:cxn modelId="{D511140A-7F12-4B54-8344-F4BC3ABE1CB0}" srcId="{1432978A-4494-4DB9-8301-23FEAC02B8C2}" destId="{8BD23152-5BD9-4AB8-BA0E-2934596F7ABE}" srcOrd="0" destOrd="0" parTransId="{274FBF75-7179-4EC8-B3AE-01FA543C85A9}" sibTransId="{A50142A7-1CF0-4744-B3BA-C682A96EED12}"/>
    <dgm:cxn modelId="{59169930-7956-4072-9675-B3AA31A40E11}" srcId="{9E05A1F5-DE97-4941-A677-CF07EFD31491}" destId="{1432978A-4494-4DB9-8301-23FEAC02B8C2}" srcOrd="0" destOrd="0" parTransId="{73BBFCAD-E0D7-42A7-9F9F-95A35EC2D8F4}" sibTransId="{A88E2678-96EA-4B20-9B0F-A645B9CE0AD2}"/>
    <dgm:cxn modelId="{10D8DE52-D96F-ED4A-9FBA-3B244A3676F0}" type="presParOf" srcId="{B5B86656-767B-4B96-86C1-454B2585DC5B}" destId="{3004FD4E-EA38-46EB-99E9-9F42337C5B90}" srcOrd="0" destOrd="0" presId="urn:microsoft.com/office/officeart/2005/8/layout/radial1"/>
    <dgm:cxn modelId="{E97224F5-FEE8-444E-A347-391826A5FF1A}" type="presParOf" srcId="{B5B86656-767B-4B96-86C1-454B2585DC5B}" destId="{2FF21835-B722-46CF-92F7-CD29F3BAF3FA}" srcOrd="1" destOrd="0" presId="urn:microsoft.com/office/officeart/2005/8/layout/radial1"/>
    <dgm:cxn modelId="{3AB24DE8-D86F-9048-89B6-CEBF66E58965}" type="presParOf" srcId="{2FF21835-B722-46CF-92F7-CD29F3BAF3FA}" destId="{1CE28939-30D8-4FF4-AEEA-97DFF311CDC7}" srcOrd="0" destOrd="0" presId="urn:microsoft.com/office/officeart/2005/8/layout/radial1"/>
    <dgm:cxn modelId="{64B8F103-BD4C-0F46-920A-396F335A99B7}" type="presParOf" srcId="{B5B86656-767B-4B96-86C1-454B2585DC5B}" destId="{2F9D240E-4983-453C-ADF4-E453F44504A7}" srcOrd="2" destOrd="0" presId="urn:microsoft.com/office/officeart/2005/8/layout/radial1"/>
    <dgm:cxn modelId="{D8F626F5-6032-6445-B318-44A1E8031140}" type="presParOf" srcId="{B5B86656-767B-4B96-86C1-454B2585DC5B}" destId="{169A43DF-9678-4E71-8053-5D9F4FF81E58}" srcOrd="3" destOrd="0" presId="urn:microsoft.com/office/officeart/2005/8/layout/radial1"/>
    <dgm:cxn modelId="{3B2F5F8D-329F-7B46-AEAE-FF25BF1B7DCA}" type="presParOf" srcId="{169A43DF-9678-4E71-8053-5D9F4FF81E58}" destId="{6B649327-C494-4651-ACB6-E850B7C2EEE9}" srcOrd="0" destOrd="0" presId="urn:microsoft.com/office/officeart/2005/8/layout/radial1"/>
    <dgm:cxn modelId="{5D4ED8CC-829E-4049-B15B-D7C5E2CFA18C}" type="presParOf" srcId="{B5B86656-767B-4B96-86C1-454B2585DC5B}" destId="{DCD3A169-9F30-491A-BBD8-88A42139474A}" srcOrd="4" destOrd="0" presId="urn:microsoft.com/office/officeart/2005/8/layout/radial1"/>
    <dgm:cxn modelId="{37F4AB7E-37D1-AF40-A411-F2DCE1B74BAD}" type="presParOf" srcId="{B5B86656-767B-4B96-86C1-454B2585DC5B}" destId="{3D72759E-0719-4A85-8D8C-48E6BC187BEB}" srcOrd="5" destOrd="0" presId="urn:microsoft.com/office/officeart/2005/8/layout/radial1"/>
    <dgm:cxn modelId="{4E767F9A-8C60-C341-94DD-61D2DCB52DB8}" type="presParOf" srcId="{3D72759E-0719-4A85-8D8C-48E6BC187BEB}" destId="{2F13BC03-973C-49F9-A816-4C005E2A579B}" srcOrd="0" destOrd="0" presId="urn:microsoft.com/office/officeart/2005/8/layout/radial1"/>
    <dgm:cxn modelId="{8E0CF363-8CA6-2541-89D7-5F55707E247E}" type="presParOf" srcId="{B5B86656-767B-4B96-86C1-454B2585DC5B}" destId="{B8E550B5-53B7-438B-BBA9-C448B63284CF}" srcOrd="6" destOrd="0" presId="urn:microsoft.com/office/officeart/2005/8/layout/radial1"/>
    <dgm:cxn modelId="{6EC67BEA-0EF5-F942-B9B3-17BFD445C2F8}" type="presParOf" srcId="{B5B86656-767B-4B96-86C1-454B2585DC5B}" destId="{E97DF0F4-EA14-4F99-AEFF-EF6C8375FEBF}" srcOrd="7" destOrd="0" presId="urn:microsoft.com/office/officeart/2005/8/layout/radial1"/>
    <dgm:cxn modelId="{C126982E-793C-E74B-B75C-2ED2A50638DA}" type="presParOf" srcId="{E97DF0F4-EA14-4F99-AEFF-EF6C8375FEBF}" destId="{53DD82A9-3098-46B1-AE2D-AFF46B576B9C}" srcOrd="0" destOrd="0" presId="urn:microsoft.com/office/officeart/2005/8/layout/radial1"/>
    <dgm:cxn modelId="{D81B0260-6248-2A4E-B96E-42AFC372C06B}" type="presParOf" srcId="{B5B86656-767B-4B96-86C1-454B2585DC5B}" destId="{3438A074-E9D8-4E3E-B984-FF479E8DAD9B}" srcOrd="8" destOrd="0" presId="urn:microsoft.com/office/officeart/2005/8/layout/radial1"/>
    <dgm:cxn modelId="{47B8BF11-1D33-4344-AB95-47C0CE026372}" type="presParOf" srcId="{B5B86656-767B-4B96-86C1-454B2585DC5B}" destId="{56A0E083-A269-4FCA-B266-884A3A0D9E7F}" srcOrd="9" destOrd="0" presId="urn:microsoft.com/office/officeart/2005/8/layout/radial1"/>
    <dgm:cxn modelId="{A6EBD5B4-DB22-B042-AAB0-B5AE3F8F1FAE}" type="presParOf" srcId="{56A0E083-A269-4FCA-B266-884A3A0D9E7F}" destId="{D6369857-CEE9-4082-936D-E3451BA617B1}" srcOrd="0" destOrd="0" presId="urn:microsoft.com/office/officeart/2005/8/layout/radial1"/>
    <dgm:cxn modelId="{799FD0F6-5A08-384B-9F8F-B93B718A733F}" type="presParOf" srcId="{B5B86656-767B-4B96-86C1-454B2585DC5B}" destId="{1E4ACCB8-15E4-476F-A652-17CFDD10C7CD}" srcOrd="10" destOrd="0" presId="urn:microsoft.com/office/officeart/2005/8/layout/radial1"/>
    <dgm:cxn modelId="{E1CACEBA-00D1-3A4B-8520-408B17CD9347}" type="presParOf" srcId="{B5B86656-767B-4B96-86C1-454B2585DC5B}" destId="{EDBD2A57-A646-46E3-B8BD-EED9E806BB24}" srcOrd="11" destOrd="0" presId="urn:microsoft.com/office/officeart/2005/8/layout/radial1"/>
    <dgm:cxn modelId="{88A07C46-4AC9-244C-AD06-5813C4791F69}" type="presParOf" srcId="{EDBD2A57-A646-46E3-B8BD-EED9E806BB24}" destId="{886EFD49-6118-4199-8E6E-19072E3AAD88}" srcOrd="0" destOrd="0" presId="urn:microsoft.com/office/officeart/2005/8/layout/radial1"/>
    <dgm:cxn modelId="{2C804314-624C-834D-9879-CC6F258D8D77}" type="presParOf" srcId="{B5B86656-767B-4B96-86C1-454B2585DC5B}" destId="{368A4620-499A-4A4F-B95F-667A764663FF}"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7BF754-1EFB-4B46-AE4C-5326EBAF4C4D}" type="doc">
      <dgm:prSet loTypeId="urn:microsoft.com/office/officeart/2005/8/layout/cycle4" loCatId="relationship" qsTypeId="urn:microsoft.com/office/officeart/2005/8/quickstyle/simple4" qsCatId="simple" csTypeId="urn:microsoft.com/office/officeart/2005/8/colors/colorful3" csCatId="colorful" phldr="1"/>
      <dgm:spPr/>
      <dgm:t>
        <a:bodyPr/>
        <a:lstStyle/>
        <a:p>
          <a:endParaRPr lang="en-MY"/>
        </a:p>
      </dgm:t>
    </dgm:pt>
    <dgm:pt modelId="{84711232-B753-4B2A-9A06-9E038A4DA28F}">
      <dgm:prSet phldrT="[Text]" custT="1"/>
      <dgm:spPr/>
      <dgm:t>
        <a:bodyPr/>
        <a:lstStyle/>
        <a:p>
          <a:r>
            <a:rPr lang="en-MY" sz="2000" b="1" dirty="0" smtClean="0">
              <a:solidFill>
                <a:srgbClr val="000000"/>
              </a:solidFill>
            </a:rPr>
            <a:t>Sponsor</a:t>
          </a:r>
          <a:endParaRPr lang="en-MY" sz="2000" b="1" dirty="0">
            <a:solidFill>
              <a:srgbClr val="000000"/>
            </a:solidFill>
          </a:endParaRPr>
        </a:p>
      </dgm:t>
    </dgm:pt>
    <dgm:pt modelId="{6C7073A0-C628-446D-8BF9-40C5A6653E08}" type="parTrans" cxnId="{F0B0268A-316F-4D88-97E6-02F738CA14F4}">
      <dgm:prSet/>
      <dgm:spPr/>
      <dgm:t>
        <a:bodyPr/>
        <a:lstStyle/>
        <a:p>
          <a:endParaRPr lang="en-MY"/>
        </a:p>
      </dgm:t>
    </dgm:pt>
    <dgm:pt modelId="{7F267437-0699-452A-AC5A-043A74B7CEC3}" type="sibTrans" cxnId="{F0B0268A-316F-4D88-97E6-02F738CA14F4}">
      <dgm:prSet/>
      <dgm:spPr/>
      <dgm:t>
        <a:bodyPr/>
        <a:lstStyle/>
        <a:p>
          <a:endParaRPr lang="en-MY"/>
        </a:p>
      </dgm:t>
    </dgm:pt>
    <dgm:pt modelId="{EE293438-02BC-491A-8994-52DDCA99E8FC}">
      <dgm:prSet phldrT="[Text]" custT="1"/>
      <dgm:spPr/>
      <dgm:t>
        <a:bodyPr/>
        <a:lstStyle/>
        <a:p>
          <a:r>
            <a:rPr lang="en-MY" sz="2000" b="1" dirty="0" smtClean="0">
              <a:solidFill>
                <a:srgbClr val="000000"/>
              </a:solidFill>
            </a:rPr>
            <a:t>IRB/ IEC</a:t>
          </a:r>
          <a:endParaRPr lang="en-MY" sz="2000" b="1" dirty="0">
            <a:solidFill>
              <a:srgbClr val="000000"/>
            </a:solidFill>
          </a:endParaRPr>
        </a:p>
      </dgm:t>
    </dgm:pt>
    <dgm:pt modelId="{2BBD1E89-31BF-4C91-B473-3A026322595A}" type="parTrans" cxnId="{3BC03817-ACAF-4D67-8505-7C773C4EAD27}">
      <dgm:prSet/>
      <dgm:spPr/>
      <dgm:t>
        <a:bodyPr/>
        <a:lstStyle/>
        <a:p>
          <a:endParaRPr lang="en-MY"/>
        </a:p>
      </dgm:t>
    </dgm:pt>
    <dgm:pt modelId="{32BDD0B6-1B97-4162-8D3D-A97DD22E6AF9}" type="sibTrans" cxnId="{3BC03817-ACAF-4D67-8505-7C773C4EAD27}">
      <dgm:prSet/>
      <dgm:spPr/>
      <dgm:t>
        <a:bodyPr/>
        <a:lstStyle/>
        <a:p>
          <a:endParaRPr lang="en-MY"/>
        </a:p>
      </dgm:t>
    </dgm:pt>
    <dgm:pt modelId="{86ADBC12-FEC7-4E87-8C83-E68E863E7DAC}">
      <dgm:prSet phldrT="[Text]" custT="1"/>
      <dgm:spPr/>
      <dgm:t>
        <a:bodyPr/>
        <a:lstStyle/>
        <a:p>
          <a:r>
            <a:rPr lang="en-MY" sz="2000" b="1" dirty="0" smtClean="0">
              <a:solidFill>
                <a:srgbClr val="000000"/>
              </a:solidFill>
            </a:rPr>
            <a:t>Study Monitor</a:t>
          </a:r>
          <a:endParaRPr lang="en-MY" sz="2000" b="1" dirty="0">
            <a:solidFill>
              <a:srgbClr val="000000"/>
            </a:solidFill>
          </a:endParaRPr>
        </a:p>
      </dgm:t>
    </dgm:pt>
    <dgm:pt modelId="{8D8ED846-E2C5-4FE0-B2BC-EEB71B3DE34C}" type="parTrans" cxnId="{E900CD0B-97FD-4A92-BC2B-6658B096442A}">
      <dgm:prSet/>
      <dgm:spPr/>
      <dgm:t>
        <a:bodyPr/>
        <a:lstStyle/>
        <a:p>
          <a:endParaRPr lang="en-MY"/>
        </a:p>
      </dgm:t>
    </dgm:pt>
    <dgm:pt modelId="{5CBFDB98-ACB9-4D9D-AB8D-268CFAE8C073}" type="sibTrans" cxnId="{E900CD0B-97FD-4A92-BC2B-6658B096442A}">
      <dgm:prSet/>
      <dgm:spPr/>
      <dgm:t>
        <a:bodyPr/>
        <a:lstStyle/>
        <a:p>
          <a:endParaRPr lang="en-MY"/>
        </a:p>
      </dgm:t>
    </dgm:pt>
    <dgm:pt modelId="{B7680AB9-F9F0-4936-92BD-78C1D5951D76}">
      <dgm:prSet phldrT="[Text]" custT="1"/>
      <dgm:spPr/>
      <dgm:t>
        <a:bodyPr/>
        <a:lstStyle/>
        <a:p>
          <a:r>
            <a:rPr lang="en-MY" sz="1800" b="1" dirty="0" smtClean="0"/>
            <a:t>QA &amp; QC</a:t>
          </a:r>
          <a:endParaRPr lang="en-MY" sz="1800" b="1" dirty="0"/>
        </a:p>
      </dgm:t>
    </dgm:pt>
    <dgm:pt modelId="{30347339-FDC1-4228-8C41-179E457F4321}" type="parTrans" cxnId="{EFBB56F8-2686-488A-96D0-7FF6121D2504}">
      <dgm:prSet/>
      <dgm:spPr/>
      <dgm:t>
        <a:bodyPr/>
        <a:lstStyle/>
        <a:p>
          <a:endParaRPr lang="en-MY"/>
        </a:p>
      </dgm:t>
    </dgm:pt>
    <dgm:pt modelId="{413B1235-7F5B-416F-995A-89178972C334}" type="sibTrans" cxnId="{EFBB56F8-2686-488A-96D0-7FF6121D2504}">
      <dgm:prSet/>
      <dgm:spPr/>
      <dgm:t>
        <a:bodyPr/>
        <a:lstStyle/>
        <a:p>
          <a:endParaRPr lang="en-MY"/>
        </a:p>
      </dgm:t>
    </dgm:pt>
    <dgm:pt modelId="{E85701AB-79A0-4293-B787-2E731DA9530E}">
      <dgm:prSet phldrT="[Text]" custT="1"/>
      <dgm:spPr/>
      <dgm:t>
        <a:bodyPr/>
        <a:lstStyle/>
        <a:p>
          <a:r>
            <a:rPr lang="en-MY" sz="2000" b="1" dirty="0" smtClean="0">
              <a:solidFill>
                <a:schemeClr val="tx1"/>
              </a:solidFill>
            </a:rPr>
            <a:t>Investigator</a:t>
          </a:r>
          <a:endParaRPr lang="en-MY" sz="2000" b="1" dirty="0">
            <a:solidFill>
              <a:schemeClr val="tx1"/>
            </a:solidFill>
          </a:endParaRPr>
        </a:p>
      </dgm:t>
    </dgm:pt>
    <dgm:pt modelId="{D13AC0D7-6AC0-42F1-95BE-47025E0E1E89}" type="parTrans" cxnId="{B0241F7F-E547-4FE8-8C3D-51A51E042E09}">
      <dgm:prSet/>
      <dgm:spPr/>
      <dgm:t>
        <a:bodyPr/>
        <a:lstStyle/>
        <a:p>
          <a:endParaRPr lang="en-MY"/>
        </a:p>
      </dgm:t>
    </dgm:pt>
    <dgm:pt modelId="{95083DB3-3B57-45C8-A3E6-279793DB7692}" type="sibTrans" cxnId="{B0241F7F-E547-4FE8-8C3D-51A51E042E09}">
      <dgm:prSet/>
      <dgm:spPr/>
      <dgm:t>
        <a:bodyPr/>
        <a:lstStyle/>
        <a:p>
          <a:endParaRPr lang="en-MY"/>
        </a:p>
      </dgm:t>
    </dgm:pt>
    <dgm:pt modelId="{0C2B9D23-74FB-45E4-A043-DF519FC1A589}">
      <dgm:prSet phldrT="[Text]" custT="1"/>
      <dgm:spPr/>
      <dgm:t>
        <a:bodyPr/>
        <a:lstStyle/>
        <a:p>
          <a:r>
            <a:rPr lang="en-MY" sz="1800" b="1" dirty="0" smtClean="0"/>
            <a:t>Qualified</a:t>
          </a:r>
          <a:endParaRPr lang="en-MY" sz="1800" b="1" dirty="0"/>
        </a:p>
      </dgm:t>
    </dgm:pt>
    <dgm:pt modelId="{B358E62D-3CF0-4138-950C-66BDFF49CEA1}" type="parTrans" cxnId="{740F9FC9-EF76-423F-9ED4-F070D2A7EE6F}">
      <dgm:prSet/>
      <dgm:spPr/>
      <dgm:t>
        <a:bodyPr/>
        <a:lstStyle/>
        <a:p>
          <a:endParaRPr lang="en-MY"/>
        </a:p>
      </dgm:t>
    </dgm:pt>
    <dgm:pt modelId="{CD931685-DE5A-4766-A5B2-1371C41AE989}" type="sibTrans" cxnId="{740F9FC9-EF76-423F-9ED4-F070D2A7EE6F}">
      <dgm:prSet/>
      <dgm:spPr/>
      <dgm:t>
        <a:bodyPr/>
        <a:lstStyle/>
        <a:p>
          <a:endParaRPr lang="en-MY"/>
        </a:p>
      </dgm:t>
    </dgm:pt>
    <dgm:pt modelId="{E3C80D89-2838-4C75-961C-CDECB671643E}">
      <dgm:prSet phldrT="[Text]" custT="1"/>
      <dgm:spPr/>
      <dgm:t>
        <a:bodyPr/>
        <a:lstStyle/>
        <a:p>
          <a:r>
            <a:rPr lang="en-MY" sz="1800" b="1" dirty="0" smtClean="0"/>
            <a:t>Sound protocol</a:t>
          </a:r>
          <a:endParaRPr lang="en-MY" sz="1800" b="1" dirty="0"/>
        </a:p>
      </dgm:t>
    </dgm:pt>
    <dgm:pt modelId="{6DD8388F-5A29-461A-99A5-25927AD75312}" type="parTrans" cxnId="{3156BBE8-00F1-4098-8759-7526C0AB572D}">
      <dgm:prSet/>
      <dgm:spPr/>
      <dgm:t>
        <a:bodyPr/>
        <a:lstStyle/>
        <a:p>
          <a:endParaRPr lang="en-MY"/>
        </a:p>
      </dgm:t>
    </dgm:pt>
    <dgm:pt modelId="{F18098B8-C841-4DAE-A1C7-6A662E789E1F}" type="sibTrans" cxnId="{3156BBE8-00F1-4098-8759-7526C0AB572D}">
      <dgm:prSet/>
      <dgm:spPr/>
      <dgm:t>
        <a:bodyPr/>
        <a:lstStyle/>
        <a:p>
          <a:endParaRPr lang="en-MY"/>
        </a:p>
      </dgm:t>
    </dgm:pt>
    <dgm:pt modelId="{CF775EB1-7BFD-4CEA-B350-C70076063245}">
      <dgm:prSet phldrT="[Text]" custT="1"/>
      <dgm:spPr/>
      <dgm:t>
        <a:bodyPr/>
        <a:lstStyle/>
        <a:p>
          <a:r>
            <a:rPr lang="en-MY" sz="1800" b="1" dirty="0" smtClean="0"/>
            <a:t>Informed consent</a:t>
          </a:r>
          <a:endParaRPr lang="en-MY" sz="1800" b="1" dirty="0"/>
        </a:p>
      </dgm:t>
    </dgm:pt>
    <dgm:pt modelId="{26AF2171-9070-4F9D-B794-9937669E80D9}" type="parTrans" cxnId="{21E9F77B-5B58-498E-8DEC-6057D70DE6B3}">
      <dgm:prSet/>
      <dgm:spPr/>
      <dgm:t>
        <a:bodyPr/>
        <a:lstStyle/>
        <a:p>
          <a:endParaRPr lang="en-MY"/>
        </a:p>
      </dgm:t>
    </dgm:pt>
    <dgm:pt modelId="{D133E64C-C10B-4E10-BA57-D66EB9FBF93A}" type="sibTrans" cxnId="{21E9F77B-5B58-498E-8DEC-6057D70DE6B3}">
      <dgm:prSet/>
      <dgm:spPr/>
      <dgm:t>
        <a:bodyPr/>
        <a:lstStyle/>
        <a:p>
          <a:endParaRPr lang="en-MY"/>
        </a:p>
      </dgm:t>
    </dgm:pt>
    <dgm:pt modelId="{30B68D05-A4B0-4B4E-ABA3-38A89653AE2D}">
      <dgm:prSet phldrT="[Text]" custT="1"/>
      <dgm:spPr/>
      <dgm:t>
        <a:bodyPr/>
        <a:lstStyle/>
        <a:p>
          <a:r>
            <a:rPr lang="en-MY" sz="1800" b="1" dirty="0" smtClean="0"/>
            <a:t>Progress report</a:t>
          </a:r>
          <a:endParaRPr lang="en-MY" sz="1800" b="1" dirty="0"/>
        </a:p>
      </dgm:t>
    </dgm:pt>
    <dgm:pt modelId="{D6537AEC-BB9E-4842-8697-CA597F2556ED}" type="parTrans" cxnId="{5BDB17C4-7113-437A-9CBE-1BBF2226BDEB}">
      <dgm:prSet/>
      <dgm:spPr/>
      <dgm:t>
        <a:bodyPr/>
        <a:lstStyle/>
        <a:p>
          <a:endParaRPr lang="en-MY"/>
        </a:p>
      </dgm:t>
    </dgm:pt>
    <dgm:pt modelId="{27343ACD-14B8-4EFF-B36D-E5AF91F4D471}" type="sibTrans" cxnId="{5BDB17C4-7113-437A-9CBE-1BBF2226BDEB}">
      <dgm:prSet/>
      <dgm:spPr/>
      <dgm:t>
        <a:bodyPr/>
        <a:lstStyle/>
        <a:p>
          <a:endParaRPr lang="en-MY"/>
        </a:p>
      </dgm:t>
    </dgm:pt>
    <dgm:pt modelId="{EDD679B2-F883-4DC7-8453-26E40BD1D49D}">
      <dgm:prSet phldrT="[Text]" custT="1"/>
      <dgm:spPr/>
      <dgm:t>
        <a:bodyPr/>
        <a:lstStyle/>
        <a:p>
          <a:r>
            <a:rPr lang="en-MY" sz="1800" b="1" dirty="0" smtClean="0"/>
            <a:t>Safety report</a:t>
          </a:r>
          <a:endParaRPr lang="en-MY" sz="1800" b="1" dirty="0"/>
        </a:p>
      </dgm:t>
    </dgm:pt>
    <dgm:pt modelId="{4135840E-9042-4E42-A880-EF88596D93F0}" type="parTrans" cxnId="{7D70F1BD-E729-4E0C-BBE6-4FBBF7B8AF30}">
      <dgm:prSet/>
      <dgm:spPr/>
      <dgm:t>
        <a:bodyPr/>
        <a:lstStyle/>
        <a:p>
          <a:endParaRPr lang="en-MY"/>
        </a:p>
      </dgm:t>
    </dgm:pt>
    <dgm:pt modelId="{E2F41409-1F24-4A91-B2AB-3100C5E168DD}" type="sibTrans" cxnId="{7D70F1BD-E729-4E0C-BBE6-4FBBF7B8AF30}">
      <dgm:prSet/>
      <dgm:spPr/>
      <dgm:t>
        <a:bodyPr/>
        <a:lstStyle/>
        <a:p>
          <a:endParaRPr lang="en-MY"/>
        </a:p>
      </dgm:t>
    </dgm:pt>
    <dgm:pt modelId="{1DCDDD26-99A1-42B5-A14B-B46086D6668F}">
      <dgm:prSet phldrT="[Text]" custT="1"/>
      <dgm:spPr/>
      <dgm:t>
        <a:bodyPr/>
        <a:lstStyle/>
        <a:p>
          <a:r>
            <a:rPr lang="en-MY" sz="1800" b="1" dirty="0" smtClean="0"/>
            <a:t>CRO</a:t>
          </a:r>
          <a:endParaRPr lang="en-MY" sz="1800" b="1" dirty="0"/>
        </a:p>
      </dgm:t>
    </dgm:pt>
    <dgm:pt modelId="{BC31CE36-DA9E-4D09-A784-A798457E9BA5}" type="parTrans" cxnId="{9FC06980-506C-4B99-91B3-6EF95FE7BF0D}">
      <dgm:prSet/>
      <dgm:spPr/>
      <dgm:t>
        <a:bodyPr/>
        <a:lstStyle/>
        <a:p>
          <a:endParaRPr lang="en-MY"/>
        </a:p>
      </dgm:t>
    </dgm:pt>
    <dgm:pt modelId="{70C318A0-9361-40F2-8533-AEE6740E1DD5}" type="sibTrans" cxnId="{9FC06980-506C-4B99-91B3-6EF95FE7BF0D}">
      <dgm:prSet/>
      <dgm:spPr/>
      <dgm:t>
        <a:bodyPr/>
        <a:lstStyle/>
        <a:p>
          <a:endParaRPr lang="en-MY"/>
        </a:p>
      </dgm:t>
    </dgm:pt>
    <dgm:pt modelId="{A733C6E2-CE58-4382-97A7-ED09D41E3926}">
      <dgm:prSet phldrT="[Text]" custT="1"/>
      <dgm:spPr/>
      <dgm:t>
        <a:bodyPr/>
        <a:lstStyle/>
        <a:p>
          <a:r>
            <a:rPr lang="en-MY" sz="1800" b="1" dirty="0" smtClean="0"/>
            <a:t>Trial management</a:t>
          </a:r>
          <a:endParaRPr lang="en-MY" sz="1800" b="1" dirty="0"/>
        </a:p>
      </dgm:t>
    </dgm:pt>
    <dgm:pt modelId="{3973B853-C9FE-4160-8C74-84EAF9187A60}" type="parTrans" cxnId="{8F1284BA-9BDB-4491-A1E8-E4EC0799769B}">
      <dgm:prSet/>
      <dgm:spPr/>
      <dgm:t>
        <a:bodyPr/>
        <a:lstStyle/>
        <a:p>
          <a:endParaRPr lang="en-MY"/>
        </a:p>
      </dgm:t>
    </dgm:pt>
    <dgm:pt modelId="{A087C6AA-8017-408F-A225-78CE5C91FC6C}" type="sibTrans" cxnId="{8F1284BA-9BDB-4491-A1E8-E4EC0799769B}">
      <dgm:prSet/>
      <dgm:spPr/>
      <dgm:t>
        <a:bodyPr/>
        <a:lstStyle/>
        <a:p>
          <a:endParaRPr lang="en-MY"/>
        </a:p>
      </dgm:t>
    </dgm:pt>
    <dgm:pt modelId="{B40F61A0-66FC-4C28-A515-357BFB6290A8}">
      <dgm:prSet phldrT="[Text]" custT="1"/>
      <dgm:spPr/>
      <dgm:t>
        <a:bodyPr/>
        <a:lstStyle/>
        <a:p>
          <a:r>
            <a:rPr lang="en-MY" sz="1800" b="1" dirty="0" smtClean="0"/>
            <a:t>Review protocol</a:t>
          </a:r>
          <a:endParaRPr lang="en-MY" sz="1800" b="1" dirty="0"/>
        </a:p>
      </dgm:t>
    </dgm:pt>
    <dgm:pt modelId="{F5F89881-8FEE-4A4D-AA93-0B836FF593DE}" type="parTrans" cxnId="{742BBD55-0660-452F-9DBC-9C6F441E3A65}">
      <dgm:prSet/>
      <dgm:spPr/>
      <dgm:t>
        <a:bodyPr/>
        <a:lstStyle/>
        <a:p>
          <a:endParaRPr lang="en-MY"/>
        </a:p>
      </dgm:t>
    </dgm:pt>
    <dgm:pt modelId="{672A4975-3F37-4FAC-8919-17E1A32A1F48}" type="sibTrans" cxnId="{742BBD55-0660-452F-9DBC-9C6F441E3A65}">
      <dgm:prSet/>
      <dgm:spPr/>
      <dgm:t>
        <a:bodyPr/>
        <a:lstStyle/>
        <a:p>
          <a:endParaRPr lang="en-MY"/>
        </a:p>
      </dgm:t>
    </dgm:pt>
    <dgm:pt modelId="{310D4476-B8D3-4DCA-9795-36FEDE8138D7}">
      <dgm:prSet phldrT="[Text]" custT="1"/>
      <dgm:spPr/>
      <dgm:t>
        <a:bodyPr/>
        <a:lstStyle/>
        <a:p>
          <a:r>
            <a:rPr lang="en-MY" sz="1800" b="1" dirty="0" smtClean="0"/>
            <a:t>Review investigator</a:t>
          </a:r>
          <a:endParaRPr lang="en-MY" sz="1800" b="1" dirty="0"/>
        </a:p>
      </dgm:t>
    </dgm:pt>
    <dgm:pt modelId="{D1B73B36-2C7F-4729-AC5D-775FCB5D22C5}" type="parTrans" cxnId="{B5794F53-721F-4878-8902-0BB684D1786D}">
      <dgm:prSet/>
      <dgm:spPr/>
      <dgm:t>
        <a:bodyPr/>
        <a:lstStyle/>
        <a:p>
          <a:endParaRPr lang="en-MY"/>
        </a:p>
      </dgm:t>
    </dgm:pt>
    <dgm:pt modelId="{5119C90A-28A2-4B29-B8F6-E00CFD2E5525}" type="sibTrans" cxnId="{B5794F53-721F-4878-8902-0BB684D1786D}">
      <dgm:prSet/>
      <dgm:spPr/>
      <dgm:t>
        <a:bodyPr/>
        <a:lstStyle/>
        <a:p>
          <a:endParaRPr lang="en-MY"/>
        </a:p>
      </dgm:t>
    </dgm:pt>
    <dgm:pt modelId="{71B37D4F-849F-4E5B-B44B-B48742C36443}">
      <dgm:prSet phldrT="[Text]" custT="1"/>
      <dgm:spPr/>
      <dgm:t>
        <a:bodyPr/>
        <a:lstStyle/>
        <a:p>
          <a:r>
            <a:rPr lang="en-MY" sz="1800" b="1" dirty="0" smtClean="0"/>
            <a:t>CRA</a:t>
          </a:r>
          <a:endParaRPr lang="en-MY" sz="1800" b="1" dirty="0"/>
        </a:p>
      </dgm:t>
    </dgm:pt>
    <dgm:pt modelId="{6130B9DC-E1E3-4F36-849B-D6379DF233F3}" type="parTrans" cxnId="{4DE51A0F-20B8-48D6-B4F3-4B323C888BEF}">
      <dgm:prSet/>
      <dgm:spPr/>
      <dgm:t>
        <a:bodyPr/>
        <a:lstStyle/>
        <a:p>
          <a:endParaRPr lang="en-MY"/>
        </a:p>
      </dgm:t>
    </dgm:pt>
    <dgm:pt modelId="{6D9A5CA5-77AF-492B-AC54-A6DFEA044CEB}" type="sibTrans" cxnId="{4DE51A0F-20B8-48D6-B4F3-4B323C888BEF}">
      <dgm:prSet/>
      <dgm:spPr/>
      <dgm:t>
        <a:bodyPr/>
        <a:lstStyle/>
        <a:p>
          <a:endParaRPr lang="en-MY"/>
        </a:p>
      </dgm:t>
    </dgm:pt>
    <dgm:pt modelId="{DBC1A1FB-0895-4E14-A733-0851B2F35AF1}">
      <dgm:prSet phldrT="[Text]" custT="1"/>
      <dgm:spPr/>
      <dgm:t>
        <a:bodyPr/>
        <a:lstStyle/>
        <a:p>
          <a:r>
            <a:rPr lang="en-MY" sz="1800" b="1" dirty="0" smtClean="0"/>
            <a:t>Ensure communication </a:t>
          </a:r>
          <a:endParaRPr lang="en-MY" sz="1800" b="1" dirty="0"/>
        </a:p>
      </dgm:t>
    </dgm:pt>
    <dgm:pt modelId="{921860EA-2D11-472B-BE8D-8D5FDA89A065}" type="parTrans" cxnId="{80DEB505-2D11-4D78-B99E-27C26509ED19}">
      <dgm:prSet/>
      <dgm:spPr/>
      <dgm:t>
        <a:bodyPr/>
        <a:lstStyle/>
        <a:p>
          <a:endParaRPr lang="en-MY"/>
        </a:p>
      </dgm:t>
    </dgm:pt>
    <dgm:pt modelId="{21AB24D6-53B5-4993-9F54-DEA89C12F88F}" type="sibTrans" cxnId="{80DEB505-2D11-4D78-B99E-27C26509ED19}">
      <dgm:prSet/>
      <dgm:spPr/>
      <dgm:t>
        <a:bodyPr/>
        <a:lstStyle/>
        <a:p>
          <a:endParaRPr lang="en-MY"/>
        </a:p>
      </dgm:t>
    </dgm:pt>
    <dgm:pt modelId="{90BE4CA2-2D3A-476D-9D1D-0AD3CF407575}" type="pres">
      <dgm:prSet presAssocID="{B07BF754-1EFB-4B46-AE4C-5326EBAF4C4D}" presName="cycleMatrixDiagram" presStyleCnt="0">
        <dgm:presLayoutVars>
          <dgm:chMax val="1"/>
          <dgm:dir/>
          <dgm:animLvl val="lvl"/>
          <dgm:resizeHandles val="exact"/>
        </dgm:presLayoutVars>
      </dgm:prSet>
      <dgm:spPr/>
      <dgm:t>
        <a:bodyPr/>
        <a:lstStyle/>
        <a:p>
          <a:endParaRPr lang="en-US"/>
        </a:p>
      </dgm:t>
    </dgm:pt>
    <dgm:pt modelId="{BB317B40-3CAB-4E62-97A4-E3D19AF04022}" type="pres">
      <dgm:prSet presAssocID="{B07BF754-1EFB-4B46-AE4C-5326EBAF4C4D}" presName="children" presStyleCnt="0"/>
      <dgm:spPr/>
    </dgm:pt>
    <dgm:pt modelId="{EC2C9E20-6BCD-49D5-98DA-78589629EE43}" type="pres">
      <dgm:prSet presAssocID="{B07BF754-1EFB-4B46-AE4C-5326EBAF4C4D}" presName="child1group" presStyleCnt="0"/>
      <dgm:spPr/>
    </dgm:pt>
    <dgm:pt modelId="{8CC665DF-BDBF-48E0-934C-E1E64C0126A8}" type="pres">
      <dgm:prSet presAssocID="{B07BF754-1EFB-4B46-AE4C-5326EBAF4C4D}" presName="child1" presStyleLbl="bgAcc1" presStyleIdx="0" presStyleCnt="4" custScaleY="135800" custLinFactNeighborX="-16686"/>
      <dgm:spPr/>
      <dgm:t>
        <a:bodyPr/>
        <a:lstStyle/>
        <a:p>
          <a:endParaRPr lang="en-MY"/>
        </a:p>
      </dgm:t>
    </dgm:pt>
    <dgm:pt modelId="{EE0624F9-E3EB-41E3-962E-9D56EB01F671}" type="pres">
      <dgm:prSet presAssocID="{B07BF754-1EFB-4B46-AE4C-5326EBAF4C4D}" presName="child1Text" presStyleLbl="bgAcc1" presStyleIdx="0" presStyleCnt="4">
        <dgm:presLayoutVars>
          <dgm:bulletEnabled val="1"/>
        </dgm:presLayoutVars>
      </dgm:prSet>
      <dgm:spPr/>
      <dgm:t>
        <a:bodyPr/>
        <a:lstStyle/>
        <a:p>
          <a:endParaRPr lang="en-MY"/>
        </a:p>
      </dgm:t>
    </dgm:pt>
    <dgm:pt modelId="{B743A9A0-B558-4A9A-9959-29C4B89CCD07}" type="pres">
      <dgm:prSet presAssocID="{B07BF754-1EFB-4B46-AE4C-5326EBAF4C4D}" presName="child2group" presStyleCnt="0"/>
      <dgm:spPr/>
    </dgm:pt>
    <dgm:pt modelId="{488E8C38-EF92-411F-B577-702F796A5FF6}" type="pres">
      <dgm:prSet presAssocID="{B07BF754-1EFB-4B46-AE4C-5326EBAF4C4D}" presName="child2" presStyleLbl="bgAcc1" presStyleIdx="1" presStyleCnt="4" custScaleY="126850"/>
      <dgm:spPr/>
      <dgm:t>
        <a:bodyPr/>
        <a:lstStyle/>
        <a:p>
          <a:endParaRPr lang="en-MY"/>
        </a:p>
      </dgm:t>
    </dgm:pt>
    <dgm:pt modelId="{79B3CF4C-175A-4F40-856A-F62EC6D8B19F}" type="pres">
      <dgm:prSet presAssocID="{B07BF754-1EFB-4B46-AE4C-5326EBAF4C4D}" presName="child2Text" presStyleLbl="bgAcc1" presStyleIdx="1" presStyleCnt="4">
        <dgm:presLayoutVars>
          <dgm:bulletEnabled val="1"/>
        </dgm:presLayoutVars>
      </dgm:prSet>
      <dgm:spPr/>
      <dgm:t>
        <a:bodyPr/>
        <a:lstStyle/>
        <a:p>
          <a:endParaRPr lang="en-MY"/>
        </a:p>
      </dgm:t>
    </dgm:pt>
    <dgm:pt modelId="{22A97CDA-A1B9-4D71-9071-ADED073D9B7C}" type="pres">
      <dgm:prSet presAssocID="{B07BF754-1EFB-4B46-AE4C-5326EBAF4C4D}" presName="child3group" presStyleCnt="0"/>
      <dgm:spPr/>
    </dgm:pt>
    <dgm:pt modelId="{2BEA85B0-9383-4A65-B164-3DBB631C4728}" type="pres">
      <dgm:prSet presAssocID="{B07BF754-1EFB-4B46-AE4C-5326EBAF4C4D}" presName="child3" presStyleLbl="bgAcc1" presStyleIdx="2" presStyleCnt="4"/>
      <dgm:spPr/>
      <dgm:t>
        <a:bodyPr/>
        <a:lstStyle/>
        <a:p>
          <a:endParaRPr lang="en-US"/>
        </a:p>
      </dgm:t>
    </dgm:pt>
    <dgm:pt modelId="{AA3385B7-8DCE-4062-8D2C-F491B957EA6B}" type="pres">
      <dgm:prSet presAssocID="{B07BF754-1EFB-4B46-AE4C-5326EBAF4C4D}" presName="child3Text" presStyleLbl="bgAcc1" presStyleIdx="2" presStyleCnt="4">
        <dgm:presLayoutVars>
          <dgm:bulletEnabled val="1"/>
        </dgm:presLayoutVars>
      </dgm:prSet>
      <dgm:spPr/>
      <dgm:t>
        <a:bodyPr/>
        <a:lstStyle/>
        <a:p>
          <a:endParaRPr lang="en-US"/>
        </a:p>
      </dgm:t>
    </dgm:pt>
    <dgm:pt modelId="{CD10B971-476B-4F72-927E-19E0BD1106E3}" type="pres">
      <dgm:prSet presAssocID="{B07BF754-1EFB-4B46-AE4C-5326EBAF4C4D}" presName="child4group" presStyleCnt="0"/>
      <dgm:spPr/>
    </dgm:pt>
    <dgm:pt modelId="{FE429332-72FE-4C55-B2AA-FFDE131EE60B}" type="pres">
      <dgm:prSet presAssocID="{B07BF754-1EFB-4B46-AE4C-5326EBAF4C4D}" presName="child4" presStyleLbl="bgAcc1" presStyleIdx="3" presStyleCnt="4" custScaleX="111743" custLinFactNeighborX="-16675"/>
      <dgm:spPr/>
      <dgm:t>
        <a:bodyPr/>
        <a:lstStyle/>
        <a:p>
          <a:endParaRPr lang="en-MY"/>
        </a:p>
      </dgm:t>
    </dgm:pt>
    <dgm:pt modelId="{12F91ADE-24F2-40FB-B7A8-3DD6882A297D}" type="pres">
      <dgm:prSet presAssocID="{B07BF754-1EFB-4B46-AE4C-5326EBAF4C4D}" presName="child4Text" presStyleLbl="bgAcc1" presStyleIdx="3" presStyleCnt="4">
        <dgm:presLayoutVars>
          <dgm:bulletEnabled val="1"/>
        </dgm:presLayoutVars>
      </dgm:prSet>
      <dgm:spPr/>
      <dgm:t>
        <a:bodyPr/>
        <a:lstStyle/>
        <a:p>
          <a:endParaRPr lang="en-MY"/>
        </a:p>
      </dgm:t>
    </dgm:pt>
    <dgm:pt modelId="{D210480E-C03A-4626-BA39-E93DC09BBE78}" type="pres">
      <dgm:prSet presAssocID="{B07BF754-1EFB-4B46-AE4C-5326EBAF4C4D}" presName="childPlaceholder" presStyleCnt="0"/>
      <dgm:spPr/>
    </dgm:pt>
    <dgm:pt modelId="{4BBEDDBF-7148-4320-B8F8-101E92A75245}" type="pres">
      <dgm:prSet presAssocID="{B07BF754-1EFB-4B46-AE4C-5326EBAF4C4D}" presName="circle" presStyleCnt="0"/>
      <dgm:spPr/>
    </dgm:pt>
    <dgm:pt modelId="{4351A114-E5E1-425C-84FE-542C02923295}" type="pres">
      <dgm:prSet presAssocID="{B07BF754-1EFB-4B46-AE4C-5326EBAF4C4D}" presName="quadrant1" presStyleLbl="node1" presStyleIdx="0" presStyleCnt="4">
        <dgm:presLayoutVars>
          <dgm:chMax val="1"/>
          <dgm:bulletEnabled val="1"/>
        </dgm:presLayoutVars>
      </dgm:prSet>
      <dgm:spPr/>
      <dgm:t>
        <a:bodyPr/>
        <a:lstStyle/>
        <a:p>
          <a:endParaRPr lang="en-US"/>
        </a:p>
      </dgm:t>
    </dgm:pt>
    <dgm:pt modelId="{4946449F-2B9A-43B2-B192-7408833C7DFB}" type="pres">
      <dgm:prSet presAssocID="{B07BF754-1EFB-4B46-AE4C-5326EBAF4C4D}" presName="quadrant2" presStyleLbl="node1" presStyleIdx="1" presStyleCnt="4">
        <dgm:presLayoutVars>
          <dgm:chMax val="1"/>
          <dgm:bulletEnabled val="1"/>
        </dgm:presLayoutVars>
      </dgm:prSet>
      <dgm:spPr/>
      <dgm:t>
        <a:bodyPr/>
        <a:lstStyle/>
        <a:p>
          <a:endParaRPr lang="en-US"/>
        </a:p>
      </dgm:t>
    </dgm:pt>
    <dgm:pt modelId="{F1543C78-1B2F-4B61-8944-DE76A1EB1623}" type="pres">
      <dgm:prSet presAssocID="{B07BF754-1EFB-4B46-AE4C-5326EBAF4C4D}" presName="quadrant3" presStyleLbl="node1" presStyleIdx="2" presStyleCnt="4">
        <dgm:presLayoutVars>
          <dgm:chMax val="1"/>
          <dgm:bulletEnabled val="1"/>
        </dgm:presLayoutVars>
      </dgm:prSet>
      <dgm:spPr/>
      <dgm:t>
        <a:bodyPr/>
        <a:lstStyle/>
        <a:p>
          <a:endParaRPr lang="en-US"/>
        </a:p>
      </dgm:t>
    </dgm:pt>
    <dgm:pt modelId="{318BDB42-2296-4AA2-A3A0-2E6475F4C6FA}" type="pres">
      <dgm:prSet presAssocID="{B07BF754-1EFB-4B46-AE4C-5326EBAF4C4D}" presName="quadrant4" presStyleLbl="node1" presStyleIdx="3" presStyleCnt="4">
        <dgm:presLayoutVars>
          <dgm:chMax val="1"/>
          <dgm:bulletEnabled val="1"/>
        </dgm:presLayoutVars>
      </dgm:prSet>
      <dgm:spPr/>
      <dgm:t>
        <a:bodyPr/>
        <a:lstStyle/>
        <a:p>
          <a:endParaRPr lang="en-MY"/>
        </a:p>
      </dgm:t>
    </dgm:pt>
    <dgm:pt modelId="{53737B37-FABC-4A1D-8279-97BAE74D1485}" type="pres">
      <dgm:prSet presAssocID="{B07BF754-1EFB-4B46-AE4C-5326EBAF4C4D}" presName="quadrantPlaceholder" presStyleCnt="0"/>
      <dgm:spPr/>
    </dgm:pt>
    <dgm:pt modelId="{AC1C2DEB-3392-4EC6-A034-C1D1032240DE}" type="pres">
      <dgm:prSet presAssocID="{B07BF754-1EFB-4B46-AE4C-5326EBAF4C4D}" presName="center1" presStyleLbl="fgShp" presStyleIdx="0" presStyleCnt="2"/>
      <dgm:spPr>
        <a:solidFill>
          <a:schemeClr val="tx1"/>
        </a:solidFill>
      </dgm:spPr>
      <dgm:t>
        <a:bodyPr/>
        <a:lstStyle/>
        <a:p>
          <a:endParaRPr lang="en-US"/>
        </a:p>
      </dgm:t>
    </dgm:pt>
    <dgm:pt modelId="{3A825164-8990-4FA0-B27C-A7CFFA20526A}" type="pres">
      <dgm:prSet presAssocID="{B07BF754-1EFB-4B46-AE4C-5326EBAF4C4D}" presName="center2" presStyleLbl="fgShp" presStyleIdx="1" presStyleCnt="2"/>
      <dgm:spPr>
        <a:solidFill>
          <a:schemeClr val="tx1"/>
        </a:solidFill>
      </dgm:spPr>
      <dgm:t>
        <a:bodyPr/>
        <a:lstStyle/>
        <a:p>
          <a:endParaRPr lang="en-US"/>
        </a:p>
      </dgm:t>
    </dgm:pt>
  </dgm:ptLst>
  <dgm:cxnLst>
    <dgm:cxn modelId="{CE52389D-BE65-EA4C-89E7-64BCBB14EF17}" type="presOf" srcId="{310D4476-B8D3-4DCA-9795-36FEDE8138D7}" destId="{2BEA85B0-9383-4A65-B164-3DBB631C4728}" srcOrd="0" destOrd="1" presId="urn:microsoft.com/office/officeart/2005/8/layout/cycle4"/>
    <dgm:cxn modelId="{99FE264F-3C31-AC4C-9B6B-4DA38A72C1F2}" type="presOf" srcId="{B40F61A0-66FC-4C28-A515-357BFB6290A8}" destId="{2BEA85B0-9383-4A65-B164-3DBB631C4728}" srcOrd="0" destOrd="0" presId="urn:microsoft.com/office/officeart/2005/8/layout/cycle4"/>
    <dgm:cxn modelId="{B5794F53-721F-4878-8902-0BB684D1786D}" srcId="{EE293438-02BC-491A-8994-52DDCA99E8FC}" destId="{310D4476-B8D3-4DCA-9795-36FEDE8138D7}" srcOrd="1" destOrd="0" parTransId="{D1B73B36-2C7F-4729-AC5D-775FCB5D22C5}" sibTransId="{5119C90A-28A2-4B29-B8F6-E00CFD2E5525}"/>
    <dgm:cxn modelId="{65BF6A73-D9E6-F948-B342-7EE2BFA7AF8E}" type="presOf" srcId="{CF775EB1-7BFD-4CEA-B350-C70076063245}" destId="{EE0624F9-E3EB-41E3-962E-9D56EB01F671}" srcOrd="1" destOrd="2" presId="urn:microsoft.com/office/officeart/2005/8/layout/cycle4"/>
    <dgm:cxn modelId="{D45786D5-62E2-154E-8F21-67A4E7849905}" type="presOf" srcId="{DBC1A1FB-0895-4E14-A733-0851B2F35AF1}" destId="{12F91ADE-24F2-40FB-B7A8-3DD6882A297D}" srcOrd="1" destOrd="1" presId="urn:microsoft.com/office/officeart/2005/8/layout/cycle4"/>
    <dgm:cxn modelId="{D9387474-D7E3-D44C-BEAA-02981499E3DF}" type="presOf" srcId="{71B37D4F-849F-4E5B-B44B-B48742C36443}" destId="{12F91ADE-24F2-40FB-B7A8-3DD6882A297D}" srcOrd="1" destOrd="0" presId="urn:microsoft.com/office/officeart/2005/8/layout/cycle4"/>
    <dgm:cxn modelId="{D6F572F1-423F-474B-8F43-1C1C825D3C9B}" type="presOf" srcId="{E3C80D89-2838-4C75-961C-CDECB671643E}" destId="{EE0624F9-E3EB-41E3-962E-9D56EB01F671}" srcOrd="1" destOrd="1" presId="urn:microsoft.com/office/officeart/2005/8/layout/cycle4"/>
    <dgm:cxn modelId="{1D4E3A34-EDA6-014C-BB24-9B41D06E8D37}" type="presOf" srcId="{B7680AB9-F9F0-4936-92BD-78C1D5951D76}" destId="{79B3CF4C-175A-4F40-856A-F62EC6D8B19F}" srcOrd="1" destOrd="0" presId="urn:microsoft.com/office/officeart/2005/8/layout/cycle4"/>
    <dgm:cxn modelId="{8F1284BA-9BDB-4491-A1E8-E4EC0799769B}" srcId="{84711232-B753-4B2A-9A06-9E038A4DA28F}" destId="{A733C6E2-CE58-4382-97A7-ED09D41E3926}" srcOrd="2" destOrd="0" parTransId="{3973B853-C9FE-4160-8C74-84EAF9187A60}" sibTransId="{A087C6AA-8017-408F-A225-78CE5C91FC6C}"/>
    <dgm:cxn modelId="{9FC06980-506C-4B99-91B3-6EF95FE7BF0D}" srcId="{84711232-B753-4B2A-9A06-9E038A4DA28F}" destId="{1DCDDD26-99A1-42B5-A14B-B46086D6668F}" srcOrd="1" destOrd="0" parTransId="{BC31CE36-DA9E-4D09-A784-A798457E9BA5}" sibTransId="{70C318A0-9361-40F2-8533-AEE6740E1DD5}"/>
    <dgm:cxn modelId="{411C32E6-35E8-0D4E-883D-5EAEC4248D2C}" type="presOf" srcId="{0C2B9D23-74FB-45E4-A043-DF519FC1A589}" destId="{EE0624F9-E3EB-41E3-962E-9D56EB01F671}" srcOrd="1" destOrd="0" presId="urn:microsoft.com/office/officeart/2005/8/layout/cycle4"/>
    <dgm:cxn modelId="{E2740274-3296-BF4E-9A8B-7AF65AFF20EA}" type="presOf" srcId="{30B68D05-A4B0-4B4E-ABA3-38A89653AE2D}" destId="{EE0624F9-E3EB-41E3-962E-9D56EB01F671}" srcOrd="1" destOrd="3" presId="urn:microsoft.com/office/officeart/2005/8/layout/cycle4"/>
    <dgm:cxn modelId="{7D70F1BD-E729-4E0C-BBE6-4FBBF7B8AF30}" srcId="{E85701AB-79A0-4293-B787-2E731DA9530E}" destId="{EDD679B2-F883-4DC7-8453-26E40BD1D49D}" srcOrd="4" destOrd="0" parTransId="{4135840E-9042-4E42-A880-EF88596D93F0}" sibTransId="{E2F41409-1F24-4A91-B2AB-3100C5E168DD}"/>
    <dgm:cxn modelId="{B0241F7F-E547-4FE8-8C3D-51A51E042E09}" srcId="{B07BF754-1EFB-4B46-AE4C-5326EBAF4C4D}" destId="{E85701AB-79A0-4293-B787-2E731DA9530E}" srcOrd="0" destOrd="0" parTransId="{D13AC0D7-6AC0-42F1-95BE-47025E0E1E89}" sibTransId="{95083DB3-3B57-45C8-A3E6-279793DB7692}"/>
    <dgm:cxn modelId="{EFBB56F8-2686-488A-96D0-7FF6121D2504}" srcId="{84711232-B753-4B2A-9A06-9E038A4DA28F}" destId="{B7680AB9-F9F0-4936-92BD-78C1D5951D76}" srcOrd="0" destOrd="0" parTransId="{30347339-FDC1-4228-8C41-179E457F4321}" sibTransId="{413B1235-7F5B-416F-995A-89178972C334}"/>
    <dgm:cxn modelId="{BECBC0E4-2863-104B-BFB5-47308AC3433C}" type="presOf" srcId="{A733C6E2-CE58-4382-97A7-ED09D41E3926}" destId="{79B3CF4C-175A-4F40-856A-F62EC6D8B19F}" srcOrd="1" destOrd="2" presId="urn:microsoft.com/office/officeart/2005/8/layout/cycle4"/>
    <dgm:cxn modelId="{740F9FC9-EF76-423F-9ED4-F070D2A7EE6F}" srcId="{E85701AB-79A0-4293-B787-2E731DA9530E}" destId="{0C2B9D23-74FB-45E4-A043-DF519FC1A589}" srcOrd="0" destOrd="0" parTransId="{B358E62D-3CF0-4138-950C-66BDFF49CEA1}" sibTransId="{CD931685-DE5A-4766-A5B2-1371C41AE989}"/>
    <dgm:cxn modelId="{4DE51A0F-20B8-48D6-B4F3-4B323C888BEF}" srcId="{86ADBC12-FEC7-4E87-8C83-E68E863E7DAC}" destId="{71B37D4F-849F-4E5B-B44B-B48742C36443}" srcOrd="0" destOrd="0" parTransId="{6130B9DC-E1E3-4F36-849B-D6379DF233F3}" sibTransId="{6D9A5CA5-77AF-492B-AC54-A6DFEA044CEB}"/>
    <dgm:cxn modelId="{1E31F1AF-0AC4-9E45-BAB3-6E7146654BE1}" type="presOf" srcId="{EDD679B2-F883-4DC7-8453-26E40BD1D49D}" destId="{EE0624F9-E3EB-41E3-962E-9D56EB01F671}" srcOrd="1" destOrd="4" presId="urn:microsoft.com/office/officeart/2005/8/layout/cycle4"/>
    <dgm:cxn modelId="{E900CD0B-97FD-4A92-BC2B-6658B096442A}" srcId="{B07BF754-1EFB-4B46-AE4C-5326EBAF4C4D}" destId="{86ADBC12-FEC7-4E87-8C83-E68E863E7DAC}" srcOrd="3" destOrd="0" parTransId="{8D8ED846-E2C5-4FE0-B2BC-EEB71B3DE34C}" sibTransId="{5CBFDB98-ACB9-4D9D-AB8D-268CFAE8C073}"/>
    <dgm:cxn modelId="{F0B0268A-316F-4D88-97E6-02F738CA14F4}" srcId="{B07BF754-1EFB-4B46-AE4C-5326EBAF4C4D}" destId="{84711232-B753-4B2A-9A06-9E038A4DA28F}" srcOrd="1" destOrd="0" parTransId="{6C7073A0-C628-446D-8BF9-40C5A6653E08}" sibTransId="{7F267437-0699-452A-AC5A-043A74B7CEC3}"/>
    <dgm:cxn modelId="{05507904-96B4-0E4D-B919-DB687996E8B2}" type="presOf" srcId="{E85701AB-79A0-4293-B787-2E731DA9530E}" destId="{4351A114-E5E1-425C-84FE-542C02923295}" srcOrd="0" destOrd="0" presId="urn:microsoft.com/office/officeart/2005/8/layout/cycle4"/>
    <dgm:cxn modelId="{3156BBE8-00F1-4098-8759-7526C0AB572D}" srcId="{E85701AB-79A0-4293-B787-2E731DA9530E}" destId="{E3C80D89-2838-4C75-961C-CDECB671643E}" srcOrd="1" destOrd="0" parTransId="{6DD8388F-5A29-461A-99A5-25927AD75312}" sibTransId="{F18098B8-C841-4DAE-A1C7-6A662E789E1F}"/>
    <dgm:cxn modelId="{559F92D5-5C24-3E42-86F1-45D15C6CBD5F}" type="presOf" srcId="{B07BF754-1EFB-4B46-AE4C-5326EBAF4C4D}" destId="{90BE4CA2-2D3A-476D-9D1D-0AD3CF407575}" srcOrd="0" destOrd="0" presId="urn:microsoft.com/office/officeart/2005/8/layout/cycle4"/>
    <dgm:cxn modelId="{DC6AE61F-6053-8E46-AEEF-4F2A05BE4653}" type="presOf" srcId="{A733C6E2-CE58-4382-97A7-ED09D41E3926}" destId="{488E8C38-EF92-411F-B577-702F796A5FF6}" srcOrd="0" destOrd="2" presId="urn:microsoft.com/office/officeart/2005/8/layout/cycle4"/>
    <dgm:cxn modelId="{742BBD55-0660-452F-9DBC-9C6F441E3A65}" srcId="{EE293438-02BC-491A-8994-52DDCA99E8FC}" destId="{B40F61A0-66FC-4C28-A515-357BFB6290A8}" srcOrd="0" destOrd="0" parTransId="{F5F89881-8FEE-4A4D-AA93-0B836FF593DE}" sibTransId="{672A4975-3F37-4FAC-8919-17E1A32A1F48}"/>
    <dgm:cxn modelId="{7C41E437-6F21-4C4D-A232-4C6ED0C871F0}" type="presOf" srcId="{310D4476-B8D3-4DCA-9795-36FEDE8138D7}" destId="{AA3385B7-8DCE-4062-8D2C-F491B957EA6B}" srcOrd="1" destOrd="1" presId="urn:microsoft.com/office/officeart/2005/8/layout/cycle4"/>
    <dgm:cxn modelId="{7769C5F8-4707-A34A-9EBB-725199C82A91}" type="presOf" srcId="{1DCDDD26-99A1-42B5-A14B-B46086D6668F}" destId="{79B3CF4C-175A-4F40-856A-F62EC6D8B19F}" srcOrd="1" destOrd="1" presId="urn:microsoft.com/office/officeart/2005/8/layout/cycle4"/>
    <dgm:cxn modelId="{80DEB505-2D11-4D78-B99E-27C26509ED19}" srcId="{86ADBC12-FEC7-4E87-8C83-E68E863E7DAC}" destId="{DBC1A1FB-0895-4E14-A733-0851B2F35AF1}" srcOrd="1" destOrd="0" parTransId="{921860EA-2D11-472B-BE8D-8D5FDA89A065}" sibTransId="{21AB24D6-53B5-4993-9F54-DEA89C12F88F}"/>
    <dgm:cxn modelId="{8DF0D745-2514-F84B-ADF2-306545274C34}" type="presOf" srcId="{84711232-B753-4B2A-9A06-9E038A4DA28F}" destId="{4946449F-2B9A-43B2-B192-7408833C7DFB}" srcOrd="0" destOrd="0" presId="urn:microsoft.com/office/officeart/2005/8/layout/cycle4"/>
    <dgm:cxn modelId="{E5F11362-262E-2F4D-94A0-D59A0D9DF1D7}" type="presOf" srcId="{B40F61A0-66FC-4C28-A515-357BFB6290A8}" destId="{AA3385B7-8DCE-4062-8D2C-F491B957EA6B}" srcOrd="1" destOrd="0" presId="urn:microsoft.com/office/officeart/2005/8/layout/cycle4"/>
    <dgm:cxn modelId="{ECB97E86-5179-FA49-9731-0FE12FE60BF0}" type="presOf" srcId="{1DCDDD26-99A1-42B5-A14B-B46086D6668F}" destId="{488E8C38-EF92-411F-B577-702F796A5FF6}" srcOrd="0" destOrd="1" presId="urn:microsoft.com/office/officeart/2005/8/layout/cycle4"/>
    <dgm:cxn modelId="{5BDB17C4-7113-437A-9CBE-1BBF2226BDEB}" srcId="{E85701AB-79A0-4293-B787-2E731DA9530E}" destId="{30B68D05-A4B0-4B4E-ABA3-38A89653AE2D}" srcOrd="3" destOrd="0" parTransId="{D6537AEC-BB9E-4842-8697-CA597F2556ED}" sibTransId="{27343ACD-14B8-4EFF-B36D-E5AF91F4D471}"/>
    <dgm:cxn modelId="{EC766408-9DF2-6444-9080-8BC81140A64B}" type="presOf" srcId="{30B68D05-A4B0-4B4E-ABA3-38A89653AE2D}" destId="{8CC665DF-BDBF-48E0-934C-E1E64C0126A8}" srcOrd="0" destOrd="3" presId="urn:microsoft.com/office/officeart/2005/8/layout/cycle4"/>
    <dgm:cxn modelId="{B5337F46-D958-2A48-B947-2472D81C9BEA}" type="presOf" srcId="{B7680AB9-F9F0-4936-92BD-78C1D5951D76}" destId="{488E8C38-EF92-411F-B577-702F796A5FF6}" srcOrd="0" destOrd="0" presId="urn:microsoft.com/office/officeart/2005/8/layout/cycle4"/>
    <dgm:cxn modelId="{B81B47E0-F8A3-434D-A14C-0D46326A5D0A}" type="presOf" srcId="{71B37D4F-849F-4E5B-B44B-B48742C36443}" destId="{FE429332-72FE-4C55-B2AA-FFDE131EE60B}" srcOrd="0" destOrd="0" presId="urn:microsoft.com/office/officeart/2005/8/layout/cycle4"/>
    <dgm:cxn modelId="{3BC03817-ACAF-4D67-8505-7C773C4EAD27}" srcId="{B07BF754-1EFB-4B46-AE4C-5326EBAF4C4D}" destId="{EE293438-02BC-491A-8994-52DDCA99E8FC}" srcOrd="2" destOrd="0" parTransId="{2BBD1E89-31BF-4C91-B473-3A026322595A}" sibTransId="{32BDD0B6-1B97-4162-8D3D-A97DD22E6AF9}"/>
    <dgm:cxn modelId="{8F96CC70-7A17-7E4F-9A7C-DB5901793A30}" type="presOf" srcId="{E3C80D89-2838-4C75-961C-CDECB671643E}" destId="{8CC665DF-BDBF-48E0-934C-E1E64C0126A8}" srcOrd="0" destOrd="1" presId="urn:microsoft.com/office/officeart/2005/8/layout/cycle4"/>
    <dgm:cxn modelId="{B7052F4F-A5E2-1D47-841D-A6FF6ADAD264}" type="presOf" srcId="{EDD679B2-F883-4DC7-8453-26E40BD1D49D}" destId="{8CC665DF-BDBF-48E0-934C-E1E64C0126A8}" srcOrd="0" destOrd="4" presId="urn:microsoft.com/office/officeart/2005/8/layout/cycle4"/>
    <dgm:cxn modelId="{B3252C04-5D9E-9944-9D9D-1CDDC19D27AA}" type="presOf" srcId="{0C2B9D23-74FB-45E4-A043-DF519FC1A589}" destId="{8CC665DF-BDBF-48E0-934C-E1E64C0126A8}" srcOrd="0" destOrd="0" presId="urn:microsoft.com/office/officeart/2005/8/layout/cycle4"/>
    <dgm:cxn modelId="{21E9F77B-5B58-498E-8DEC-6057D70DE6B3}" srcId="{E85701AB-79A0-4293-B787-2E731DA9530E}" destId="{CF775EB1-7BFD-4CEA-B350-C70076063245}" srcOrd="2" destOrd="0" parTransId="{26AF2171-9070-4F9D-B794-9937669E80D9}" sibTransId="{D133E64C-C10B-4E10-BA57-D66EB9FBF93A}"/>
    <dgm:cxn modelId="{AC54FD72-6F14-F04B-AF45-EF49F8492F89}" type="presOf" srcId="{EE293438-02BC-491A-8994-52DDCA99E8FC}" destId="{F1543C78-1B2F-4B61-8944-DE76A1EB1623}" srcOrd="0" destOrd="0" presId="urn:microsoft.com/office/officeart/2005/8/layout/cycle4"/>
    <dgm:cxn modelId="{7E4EB5EB-3963-4C40-B57A-11BC6BC80886}" type="presOf" srcId="{86ADBC12-FEC7-4E87-8C83-E68E863E7DAC}" destId="{318BDB42-2296-4AA2-A3A0-2E6475F4C6FA}" srcOrd="0" destOrd="0" presId="urn:microsoft.com/office/officeart/2005/8/layout/cycle4"/>
    <dgm:cxn modelId="{841D1F9A-8B9D-2A48-9176-294652F04E49}" type="presOf" srcId="{DBC1A1FB-0895-4E14-A733-0851B2F35AF1}" destId="{FE429332-72FE-4C55-B2AA-FFDE131EE60B}" srcOrd="0" destOrd="1" presId="urn:microsoft.com/office/officeart/2005/8/layout/cycle4"/>
    <dgm:cxn modelId="{768C6CDA-AA11-6A44-BB34-2B04ED9C70B2}" type="presOf" srcId="{CF775EB1-7BFD-4CEA-B350-C70076063245}" destId="{8CC665DF-BDBF-48E0-934C-E1E64C0126A8}" srcOrd="0" destOrd="2" presId="urn:microsoft.com/office/officeart/2005/8/layout/cycle4"/>
    <dgm:cxn modelId="{63A24388-7C39-7B49-9C0B-CB73B9A89F90}" type="presParOf" srcId="{90BE4CA2-2D3A-476D-9D1D-0AD3CF407575}" destId="{BB317B40-3CAB-4E62-97A4-E3D19AF04022}" srcOrd="0" destOrd="0" presId="urn:microsoft.com/office/officeart/2005/8/layout/cycle4"/>
    <dgm:cxn modelId="{D010BFFA-443B-ED44-8731-39466E314622}" type="presParOf" srcId="{BB317B40-3CAB-4E62-97A4-E3D19AF04022}" destId="{EC2C9E20-6BCD-49D5-98DA-78589629EE43}" srcOrd="0" destOrd="0" presId="urn:microsoft.com/office/officeart/2005/8/layout/cycle4"/>
    <dgm:cxn modelId="{0AF7ACB9-0432-F745-B38E-A21CB5868C13}" type="presParOf" srcId="{EC2C9E20-6BCD-49D5-98DA-78589629EE43}" destId="{8CC665DF-BDBF-48E0-934C-E1E64C0126A8}" srcOrd="0" destOrd="0" presId="urn:microsoft.com/office/officeart/2005/8/layout/cycle4"/>
    <dgm:cxn modelId="{CBB2C197-110D-C445-910C-1E02C01D604F}" type="presParOf" srcId="{EC2C9E20-6BCD-49D5-98DA-78589629EE43}" destId="{EE0624F9-E3EB-41E3-962E-9D56EB01F671}" srcOrd="1" destOrd="0" presId="urn:microsoft.com/office/officeart/2005/8/layout/cycle4"/>
    <dgm:cxn modelId="{AAC689CA-157E-1F4B-91E2-43BBF4375898}" type="presParOf" srcId="{BB317B40-3CAB-4E62-97A4-E3D19AF04022}" destId="{B743A9A0-B558-4A9A-9959-29C4B89CCD07}" srcOrd="1" destOrd="0" presId="urn:microsoft.com/office/officeart/2005/8/layout/cycle4"/>
    <dgm:cxn modelId="{C95717FB-908A-7047-BB9F-6A7CD7C16EF7}" type="presParOf" srcId="{B743A9A0-B558-4A9A-9959-29C4B89CCD07}" destId="{488E8C38-EF92-411F-B577-702F796A5FF6}" srcOrd="0" destOrd="0" presId="urn:microsoft.com/office/officeart/2005/8/layout/cycle4"/>
    <dgm:cxn modelId="{98635D64-5369-0749-BA0A-D004EC8D91A2}" type="presParOf" srcId="{B743A9A0-B558-4A9A-9959-29C4B89CCD07}" destId="{79B3CF4C-175A-4F40-856A-F62EC6D8B19F}" srcOrd="1" destOrd="0" presId="urn:microsoft.com/office/officeart/2005/8/layout/cycle4"/>
    <dgm:cxn modelId="{C18A3276-F554-1E44-9597-C2CAB2AC3CBB}" type="presParOf" srcId="{BB317B40-3CAB-4E62-97A4-E3D19AF04022}" destId="{22A97CDA-A1B9-4D71-9071-ADED073D9B7C}" srcOrd="2" destOrd="0" presId="urn:microsoft.com/office/officeart/2005/8/layout/cycle4"/>
    <dgm:cxn modelId="{A58A08A5-B077-6148-8FBA-7CA5411391BA}" type="presParOf" srcId="{22A97CDA-A1B9-4D71-9071-ADED073D9B7C}" destId="{2BEA85B0-9383-4A65-B164-3DBB631C4728}" srcOrd="0" destOrd="0" presId="urn:microsoft.com/office/officeart/2005/8/layout/cycle4"/>
    <dgm:cxn modelId="{182033E9-80B5-9742-B174-57785DE74162}" type="presParOf" srcId="{22A97CDA-A1B9-4D71-9071-ADED073D9B7C}" destId="{AA3385B7-8DCE-4062-8D2C-F491B957EA6B}" srcOrd="1" destOrd="0" presId="urn:microsoft.com/office/officeart/2005/8/layout/cycle4"/>
    <dgm:cxn modelId="{16809B66-EDEB-4B49-911F-C6DD7C924429}" type="presParOf" srcId="{BB317B40-3CAB-4E62-97A4-E3D19AF04022}" destId="{CD10B971-476B-4F72-927E-19E0BD1106E3}" srcOrd="3" destOrd="0" presId="urn:microsoft.com/office/officeart/2005/8/layout/cycle4"/>
    <dgm:cxn modelId="{1DA95693-6414-884B-AF6C-A2C0B841117A}" type="presParOf" srcId="{CD10B971-476B-4F72-927E-19E0BD1106E3}" destId="{FE429332-72FE-4C55-B2AA-FFDE131EE60B}" srcOrd="0" destOrd="0" presId="urn:microsoft.com/office/officeart/2005/8/layout/cycle4"/>
    <dgm:cxn modelId="{DEADBC9C-5AED-8043-AA95-DF27C8B4171D}" type="presParOf" srcId="{CD10B971-476B-4F72-927E-19E0BD1106E3}" destId="{12F91ADE-24F2-40FB-B7A8-3DD6882A297D}" srcOrd="1" destOrd="0" presId="urn:microsoft.com/office/officeart/2005/8/layout/cycle4"/>
    <dgm:cxn modelId="{FAD95A72-EAE1-5344-991E-013D24D98E97}" type="presParOf" srcId="{BB317B40-3CAB-4E62-97A4-E3D19AF04022}" destId="{D210480E-C03A-4626-BA39-E93DC09BBE78}" srcOrd="4" destOrd="0" presId="urn:microsoft.com/office/officeart/2005/8/layout/cycle4"/>
    <dgm:cxn modelId="{42A8BB18-E717-E541-BE14-DC72308285FA}" type="presParOf" srcId="{90BE4CA2-2D3A-476D-9D1D-0AD3CF407575}" destId="{4BBEDDBF-7148-4320-B8F8-101E92A75245}" srcOrd="1" destOrd="0" presId="urn:microsoft.com/office/officeart/2005/8/layout/cycle4"/>
    <dgm:cxn modelId="{0430E14F-53FC-9942-9D9A-A7A142CD45D9}" type="presParOf" srcId="{4BBEDDBF-7148-4320-B8F8-101E92A75245}" destId="{4351A114-E5E1-425C-84FE-542C02923295}" srcOrd="0" destOrd="0" presId="urn:microsoft.com/office/officeart/2005/8/layout/cycle4"/>
    <dgm:cxn modelId="{8141CDCB-9CBF-1245-BD1C-07541BA5E93C}" type="presParOf" srcId="{4BBEDDBF-7148-4320-B8F8-101E92A75245}" destId="{4946449F-2B9A-43B2-B192-7408833C7DFB}" srcOrd="1" destOrd="0" presId="urn:microsoft.com/office/officeart/2005/8/layout/cycle4"/>
    <dgm:cxn modelId="{A26736CE-A5FC-284B-9A48-41BE351F216B}" type="presParOf" srcId="{4BBEDDBF-7148-4320-B8F8-101E92A75245}" destId="{F1543C78-1B2F-4B61-8944-DE76A1EB1623}" srcOrd="2" destOrd="0" presId="urn:microsoft.com/office/officeart/2005/8/layout/cycle4"/>
    <dgm:cxn modelId="{21ED0891-B1A5-164C-BE35-4691C15AB20C}" type="presParOf" srcId="{4BBEDDBF-7148-4320-B8F8-101E92A75245}" destId="{318BDB42-2296-4AA2-A3A0-2E6475F4C6FA}" srcOrd="3" destOrd="0" presId="urn:microsoft.com/office/officeart/2005/8/layout/cycle4"/>
    <dgm:cxn modelId="{77AD1EF9-F1BF-9B41-A30D-53CA0F31299B}" type="presParOf" srcId="{4BBEDDBF-7148-4320-B8F8-101E92A75245}" destId="{53737B37-FABC-4A1D-8279-97BAE74D1485}" srcOrd="4" destOrd="0" presId="urn:microsoft.com/office/officeart/2005/8/layout/cycle4"/>
    <dgm:cxn modelId="{6F39F430-3326-FC46-A8C0-EEA0C361EA02}" type="presParOf" srcId="{90BE4CA2-2D3A-476D-9D1D-0AD3CF407575}" destId="{AC1C2DEB-3392-4EC6-A034-C1D1032240DE}" srcOrd="2" destOrd="0" presId="urn:microsoft.com/office/officeart/2005/8/layout/cycle4"/>
    <dgm:cxn modelId="{85B2F8F4-24EF-1048-A8FB-0074A1B7882F}" type="presParOf" srcId="{90BE4CA2-2D3A-476D-9D1D-0AD3CF407575}" destId="{3A825164-8990-4FA0-B27C-A7CFFA20526A}"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04FD4E-EA38-46EB-99E9-9F42337C5B90}">
      <dsp:nvSpPr>
        <dsp:cNvPr id="0" name=""/>
        <dsp:cNvSpPr/>
      </dsp:nvSpPr>
      <dsp:spPr>
        <a:xfrm>
          <a:off x="1462188" y="2011500"/>
          <a:ext cx="1371521" cy="1371521"/>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MY" sz="2000" b="1" kern="1200" dirty="0" smtClean="0">
              <a:solidFill>
                <a:srgbClr val="000000"/>
              </a:solidFill>
            </a:rPr>
            <a:t>Clinical Trials or Studies</a:t>
          </a:r>
          <a:endParaRPr lang="en-MY" sz="2000" b="1" kern="1200" dirty="0">
            <a:solidFill>
              <a:srgbClr val="000000"/>
            </a:solidFill>
          </a:endParaRPr>
        </a:p>
      </dsp:txBody>
      <dsp:txXfrm>
        <a:off x="1663043" y="2212355"/>
        <a:ext cx="969811" cy="969811"/>
      </dsp:txXfrm>
    </dsp:sp>
    <dsp:sp modelId="{2FF21835-B722-46CF-92F7-CD29F3BAF3FA}">
      <dsp:nvSpPr>
        <dsp:cNvPr id="0" name=""/>
        <dsp:cNvSpPr/>
      </dsp:nvSpPr>
      <dsp:spPr>
        <a:xfrm rot="16200000">
          <a:off x="1940510" y="1776636"/>
          <a:ext cx="414876" cy="54851"/>
        </a:xfrm>
        <a:custGeom>
          <a:avLst/>
          <a:gdLst/>
          <a:ahLst/>
          <a:cxnLst/>
          <a:rect l="0" t="0" r="0" b="0"/>
          <a:pathLst>
            <a:path>
              <a:moveTo>
                <a:pt x="0" y="27425"/>
              </a:moveTo>
              <a:lnTo>
                <a:pt x="414876" y="274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MY" sz="1200" kern="1200"/>
        </a:p>
      </dsp:txBody>
      <dsp:txXfrm>
        <a:off x="2137577" y="1793689"/>
        <a:ext cx="20743" cy="20743"/>
      </dsp:txXfrm>
    </dsp:sp>
    <dsp:sp modelId="{2F9D240E-4983-453C-ADF4-E453F44504A7}">
      <dsp:nvSpPr>
        <dsp:cNvPr id="0" name=""/>
        <dsp:cNvSpPr/>
      </dsp:nvSpPr>
      <dsp:spPr>
        <a:xfrm>
          <a:off x="1462188" y="225102"/>
          <a:ext cx="1371521" cy="1371521"/>
        </a:xfrm>
        <a:prstGeom prst="ellips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MY" sz="1800" b="1" kern="1200" dirty="0" smtClean="0">
              <a:solidFill>
                <a:schemeClr val="tx1"/>
              </a:solidFill>
            </a:rPr>
            <a:t>Designing</a:t>
          </a:r>
          <a:endParaRPr lang="en-MY" sz="1800" b="1" kern="1200" dirty="0">
            <a:solidFill>
              <a:schemeClr val="tx1"/>
            </a:solidFill>
          </a:endParaRPr>
        </a:p>
      </dsp:txBody>
      <dsp:txXfrm>
        <a:off x="1663043" y="425957"/>
        <a:ext cx="969811" cy="969811"/>
      </dsp:txXfrm>
    </dsp:sp>
    <dsp:sp modelId="{169A43DF-9678-4E71-8053-5D9F4FF81E58}">
      <dsp:nvSpPr>
        <dsp:cNvPr id="0" name=""/>
        <dsp:cNvSpPr/>
      </dsp:nvSpPr>
      <dsp:spPr>
        <a:xfrm rot="19800000">
          <a:off x="2718327" y="2239224"/>
          <a:ext cx="350920" cy="54851"/>
        </a:xfrm>
        <a:custGeom>
          <a:avLst/>
          <a:gdLst/>
          <a:ahLst/>
          <a:cxnLst/>
          <a:rect l="0" t="0" r="0" b="0"/>
          <a:pathLst>
            <a:path>
              <a:moveTo>
                <a:pt x="0" y="27425"/>
              </a:moveTo>
              <a:lnTo>
                <a:pt x="350920" y="274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MY" sz="1200" kern="1200"/>
        </a:p>
      </dsp:txBody>
      <dsp:txXfrm>
        <a:off x="2885015" y="2257877"/>
        <a:ext cx="17546" cy="17546"/>
      </dsp:txXfrm>
    </dsp:sp>
    <dsp:sp modelId="{DCD3A169-9F30-491A-BBD8-88A42139474A}">
      <dsp:nvSpPr>
        <dsp:cNvPr id="0" name=""/>
        <dsp:cNvSpPr/>
      </dsp:nvSpPr>
      <dsp:spPr>
        <a:xfrm>
          <a:off x="2919646" y="1118301"/>
          <a:ext cx="1550737" cy="1371521"/>
        </a:xfrm>
        <a:prstGeom prst="ellipse">
          <a:avLst/>
        </a:prstGeom>
        <a:gradFill rotWithShape="0">
          <a:gsLst>
            <a:gs pos="0">
              <a:schemeClr val="accent3">
                <a:hueOff val="2250053"/>
                <a:satOff val="-3376"/>
                <a:lumOff val="-549"/>
                <a:alphaOff val="0"/>
                <a:tint val="100000"/>
                <a:shade val="100000"/>
                <a:satMod val="130000"/>
              </a:schemeClr>
            </a:gs>
            <a:gs pos="100000">
              <a:schemeClr val="accent3">
                <a:hueOff val="2250053"/>
                <a:satOff val="-3376"/>
                <a:lumOff val="-549"/>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MY" sz="1800" b="1" kern="1200" dirty="0" smtClean="0">
              <a:solidFill>
                <a:srgbClr val="000000"/>
              </a:solidFill>
            </a:rPr>
            <a:t>Conducting</a:t>
          </a:r>
          <a:endParaRPr lang="en-MY" sz="1800" b="1" kern="1200" dirty="0">
            <a:solidFill>
              <a:srgbClr val="000000"/>
            </a:solidFill>
          </a:endParaRPr>
        </a:p>
      </dsp:txBody>
      <dsp:txXfrm>
        <a:off x="3146746" y="1319156"/>
        <a:ext cx="1096537" cy="969811"/>
      </dsp:txXfrm>
    </dsp:sp>
    <dsp:sp modelId="{3D72759E-0719-4A85-8D8C-48E6BC187BEB}">
      <dsp:nvSpPr>
        <dsp:cNvPr id="0" name=""/>
        <dsp:cNvSpPr/>
      </dsp:nvSpPr>
      <dsp:spPr>
        <a:xfrm rot="1800000">
          <a:off x="2727606" y="3065817"/>
          <a:ext cx="212407" cy="54851"/>
        </a:xfrm>
        <a:custGeom>
          <a:avLst/>
          <a:gdLst/>
          <a:ahLst/>
          <a:cxnLst/>
          <a:rect l="0" t="0" r="0" b="0"/>
          <a:pathLst>
            <a:path>
              <a:moveTo>
                <a:pt x="0" y="27425"/>
              </a:moveTo>
              <a:lnTo>
                <a:pt x="212407" y="274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MY" sz="1200" kern="1200"/>
        </a:p>
      </dsp:txBody>
      <dsp:txXfrm>
        <a:off x="2828500" y="3087932"/>
        <a:ext cx="10620" cy="10620"/>
      </dsp:txXfrm>
    </dsp:sp>
    <dsp:sp modelId="{B8E550B5-53B7-438B-BBA9-C448B63284CF}">
      <dsp:nvSpPr>
        <dsp:cNvPr id="0" name=""/>
        <dsp:cNvSpPr/>
      </dsp:nvSpPr>
      <dsp:spPr>
        <a:xfrm>
          <a:off x="2804369" y="2709360"/>
          <a:ext cx="1781290" cy="1762198"/>
        </a:xfrm>
        <a:prstGeom prst="ellipse">
          <a:avLst/>
        </a:prstGeom>
        <a:gradFill rotWithShape="0">
          <a:gsLst>
            <a:gs pos="0">
              <a:schemeClr val="accent3">
                <a:hueOff val="4500106"/>
                <a:satOff val="-6752"/>
                <a:lumOff val="-1098"/>
                <a:alphaOff val="0"/>
                <a:tint val="100000"/>
                <a:shade val="100000"/>
                <a:satMod val="130000"/>
              </a:schemeClr>
            </a:gs>
            <a:gs pos="100000">
              <a:schemeClr val="accent3">
                <a:hueOff val="4500106"/>
                <a:satOff val="-6752"/>
                <a:lumOff val="-1098"/>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MY" sz="1800" b="1" kern="1200" dirty="0" smtClean="0">
              <a:solidFill>
                <a:srgbClr val="000000"/>
              </a:solidFill>
            </a:rPr>
            <a:t>Monitoring</a:t>
          </a:r>
          <a:endParaRPr lang="en-MY" sz="1800" b="1" kern="1200" dirty="0">
            <a:solidFill>
              <a:srgbClr val="000000"/>
            </a:solidFill>
          </a:endParaRPr>
        </a:p>
      </dsp:txBody>
      <dsp:txXfrm>
        <a:off x="3065233" y="2967428"/>
        <a:ext cx="1259562" cy="1246062"/>
      </dsp:txXfrm>
    </dsp:sp>
    <dsp:sp modelId="{E97DF0F4-EA14-4F99-AEFF-EF6C8375FEBF}">
      <dsp:nvSpPr>
        <dsp:cNvPr id="0" name=""/>
        <dsp:cNvSpPr/>
      </dsp:nvSpPr>
      <dsp:spPr>
        <a:xfrm rot="5400000">
          <a:off x="1991668" y="3511876"/>
          <a:ext cx="312561" cy="54851"/>
        </a:xfrm>
        <a:custGeom>
          <a:avLst/>
          <a:gdLst/>
          <a:ahLst/>
          <a:cxnLst/>
          <a:rect l="0" t="0" r="0" b="0"/>
          <a:pathLst>
            <a:path>
              <a:moveTo>
                <a:pt x="0" y="27425"/>
              </a:moveTo>
              <a:lnTo>
                <a:pt x="312561" y="274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MY" sz="1200" kern="1200"/>
        </a:p>
      </dsp:txBody>
      <dsp:txXfrm>
        <a:off x="2140135" y="3531487"/>
        <a:ext cx="15628" cy="15628"/>
      </dsp:txXfrm>
    </dsp:sp>
    <dsp:sp modelId="{3438A074-E9D8-4E3E-B984-FF479E8DAD9B}">
      <dsp:nvSpPr>
        <dsp:cNvPr id="0" name=""/>
        <dsp:cNvSpPr/>
      </dsp:nvSpPr>
      <dsp:spPr>
        <a:xfrm>
          <a:off x="1343394" y="3695582"/>
          <a:ext cx="1609109" cy="1576152"/>
        </a:xfrm>
        <a:prstGeom prst="ellipse">
          <a:avLst/>
        </a:prstGeom>
        <a:gradFill rotWithShape="0">
          <a:gsLst>
            <a:gs pos="0">
              <a:schemeClr val="accent3">
                <a:hueOff val="6750160"/>
                <a:satOff val="-10128"/>
                <a:lumOff val="-1647"/>
                <a:alphaOff val="0"/>
                <a:tint val="100000"/>
                <a:shade val="100000"/>
                <a:satMod val="130000"/>
              </a:schemeClr>
            </a:gs>
            <a:gs pos="100000">
              <a:schemeClr val="accent3">
                <a:hueOff val="6750160"/>
                <a:satOff val="-10128"/>
                <a:lumOff val="-1647"/>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MY" sz="1800" b="1" kern="1200" dirty="0" smtClean="0">
              <a:solidFill>
                <a:srgbClr val="000000"/>
              </a:solidFill>
            </a:rPr>
            <a:t>Recording</a:t>
          </a:r>
          <a:endParaRPr lang="en-MY" sz="1800" b="1" kern="1200" dirty="0">
            <a:solidFill>
              <a:srgbClr val="000000"/>
            </a:solidFill>
          </a:endParaRPr>
        </a:p>
      </dsp:txBody>
      <dsp:txXfrm>
        <a:off x="1579043" y="3926404"/>
        <a:ext cx="1137811" cy="1114508"/>
      </dsp:txXfrm>
    </dsp:sp>
    <dsp:sp modelId="{56A0E083-A269-4FCA-B266-884A3A0D9E7F}">
      <dsp:nvSpPr>
        <dsp:cNvPr id="0" name=""/>
        <dsp:cNvSpPr/>
      </dsp:nvSpPr>
      <dsp:spPr>
        <a:xfrm rot="9000000">
          <a:off x="1166977" y="3116434"/>
          <a:ext cx="414876" cy="54851"/>
        </a:xfrm>
        <a:custGeom>
          <a:avLst/>
          <a:gdLst/>
          <a:ahLst/>
          <a:cxnLst/>
          <a:rect l="0" t="0" r="0" b="0"/>
          <a:pathLst>
            <a:path>
              <a:moveTo>
                <a:pt x="0" y="27425"/>
              </a:moveTo>
              <a:lnTo>
                <a:pt x="414876" y="274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MY" sz="1200" kern="1200"/>
        </a:p>
      </dsp:txBody>
      <dsp:txXfrm rot="10800000">
        <a:off x="1364044" y="3133488"/>
        <a:ext cx="20743" cy="20743"/>
      </dsp:txXfrm>
    </dsp:sp>
    <dsp:sp modelId="{1E4ACCB8-15E4-476F-A652-17CFDD10C7CD}">
      <dsp:nvSpPr>
        <dsp:cNvPr id="0" name=""/>
        <dsp:cNvSpPr/>
      </dsp:nvSpPr>
      <dsp:spPr>
        <a:xfrm>
          <a:off x="-84877" y="2904699"/>
          <a:ext cx="1371521" cy="1371521"/>
        </a:xfrm>
        <a:prstGeom prst="ellipse">
          <a:avLst/>
        </a:prstGeom>
        <a:gradFill rotWithShape="0">
          <a:gsLst>
            <a:gs pos="0">
              <a:schemeClr val="accent3">
                <a:hueOff val="9000212"/>
                <a:satOff val="-13504"/>
                <a:lumOff val="-2196"/>
                <a:alphaOff val="0"/>
                <a:tint val="100000"/>
                <a:shade val="100000"/>
                <a:satMod val="130000"/>
              </a:schemeClr>
            </a:gs>
            <a:gs pos="100000">
              <a:schemeClr val="accent3">
                <a:hueOff val="9000212"/>
                <a:satOff val="-13504"/>
                <a:lumOff val="-2196"/>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MY" sz="1800" b="1" kern="1200" dirty="0" smtClean="0">
              <a:solidFill>
                <a:srgbClr val="000000"/>
              </a:solidFill>
            </a:rPr>
            <a:t>Analysis</a:t>
          </a:r>
          <a:endParaRPr lang="en-MY" sz="1800" b="1" kern="1200" dirty="0">
            <a:solidFill>
              <a:srgbClr val="000000"/>
            </a:solidFill>
          </a:endParaRPr>
        </a:p>
      </dsp:txBody>
      <dsp:txXfrm>
        <a:off x="115978" y="3105554"/>
        <a:ext cx="969811" cy="969811"/>
      </dsp:txXfrm>
    </dsp:sp>
    <dsp:sp modelId="{EDBD2A57-A646-46E3-B8BD-EED9E806BB24}">
      <dsp:nvSpPr>
        <dsp:cNvPr id="0" name=""/>
        <dsp:cNvSpPr/>
      </dsp:nvSpPr>
      <dsp:spPr>
        <a:xfrm rot="12600000">
          <a:off x="1166977" y="2223235"/>
          <a:ext cx="414876" cy="54851"/>
        </a:xfrm>
        <a:custGeom>
          <a:avLst/>
          <a:gdLst/>
          <a:ahLst/>
          <a:cxnLst/>
          <a:rect l="0" t="0" r="0" b="0"/>
          <a:pathLst>
            <a:path>
              <a:moveTo>
                <a:pt x="0" y="27425"/>
              </a:moveTo>
              <a:lnTo>
                <a:pt x="414876" y="274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MY" sz="1200" kern="1200"/>
        </a:p>
      </dsp:txBody>
      <dsp:txXfrm rot="10800000">
        <a:off x="1364044" y="2240289"/>
        <a:ext cx="20743" cy="20743"/>
      </dsp:txXfrm>
    </dsp:sp>
    <dsp:sp modelId="{368A4620-499A-4A4F-B95F-667A764663FF}">
      <dsp:nvSpPr>
        <dsp:cNvPr id="0" name=""/>
        <dsp:cNvSpPr/>
      </dsp:nvSpPr>
      <dsp:spPr>
        <a:xfrm>
          <a:off x="-84877" y="1118301"/>
          <a:ext cx="1371521" cy="1371521"/>
        </a:xfrm>
        <a:prstGeom prst="ellipse">
          <a:avLst/>
        </a:prstGeom>
        <a:gradFill rotWithShape="0">
          <a:gsLst>
            <a:gs pos="0">
              <a:schemeClr val="accent3">
                <a:hueOff val="11250266"/>
                <a:satOff val="-16880"/>
                <a:lumOff val="-2745"/>
                <a:alphaOff val="0"/>
                <a:tint val="100000"/>
                <a:shade val="100000"/>
                <a:satMod val="130000"/>
              </a:schemeClr>
            </a:gs>
            <a:gs pos="100000">
              <a:schemeClr val="accent3">
                <a:hueOff val="11250266"/>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MY" sz="1800" b="1" kern="1200" dirty="0" smtClean="0">
              <a:solidFill>
                <a:srgbClr val="000000"/>
              </a:solidFill>
            </a:rPr>
            <a:t>Reporting</a:t>
          </a:r>
          <a:endParaRPr lang="en-MY" sz="1800" b="1" kern="1200" dirty="0">
            <a:solidFill>
              <a:srgbClr val="000000"/>
            </a:solidFill>
          </a:endParaRPr>
        </a:p>
      </dsp:txBody>
      <dsp:txXfrm>
        <a:off x="115978" y="1319156"/>
        <a:ext cx="969811" cy="9698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EA85B0-9383-4A65-B164-3DBB631C4728}">
      <dsp:nvSpPr>
        <dsp:cNvPr id="0" name=""/>
        <dsp:cNvSpPr/>
      </dsp:nvSpPr>
      <dsp:spPr>
        <a:xfrm>
          <a:off x="4880351" y="3912249"/>
          <a:ext cx="2673247" cy="1731658"/>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7500177"/>
              <a:satOff val="-11253"/>
              <a:lumOff val="-183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MY" sz="1800" b="1" kern="1200" dirty="0" smtClean="0"/>
            <a:t>Review protocol</a:t>
          </a:r>
          <a:endParaRPr lang="en-MY" sz="1800" b="1" kern="1200" dirty="0"/>
        </a:p>
        <a:p>
          <a:pPr marL="171450" lvl="1" indent="-171450" algn="l" defTabSz="800100">
            <a:lnSpc>
              <a:spcPct val="90000"/>
            </a:lnSpc>
            <a:spcBef>
              <a:spcPct val="0"/>
            </a:spcBef>
            <a:spcAft>
              <a:spcPct val="15000"/>
            </a:spcAft>
            <a:buChar char="••"/>
          </a:pPr>
          <a:r>
            <a:rPr lang="en-MY" sz="1800" b="1" kern="1200" dirty="0" smtClean="0"/>
            <a:t>Review investigator</a:t>
          </a:r>
          <a:endParaRPr lang="en-MY" sz="1800" b="1" kern="1200" dirty="0"/>
        </a:p>
      </dsp:txBody>
      <dsp:txXfrm>
        <a:off x="5720365" y="4383202"/>
        <a:ext cx="1795195" cy="1222665"/>
      </dsp:txXfrm>
    </dsp:sp>
    <dsp:sp modelId="{FE429332-72FE-4C55-B2AA-FFDE131EE60B}">
      <dsp:nvSpPr>
        <dsp:cNvPr id="0" name=""/>
        <dsp:cNvSpPr/>
      </dsp:nvSpPr>
      <dsp:spPr>
        <a:xfrm>
          <a:off x="0" y="3912249"/>
          <a:ext cx="2987167" cy="1731658"/>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1250266"/>
              <a:satOff val="-16880"/>
              <a:lumOff val="-27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MY" sz="1800" b="1" kern="1200" dirty="0" smtClean="0"/>
            <a:t>CRA</a:t>
          </a:r>
          <a:endParaRPr lang="en-MY" sz="1800" b="1" kern="1200" dirty="0"/>
        </a:p>
        <a:p>
          <a:pPr marL="171450" lvl="1" indent="-171450" algn="l" defTabSz="800100">
            <a:lnSpc>
              <a:spcPct val="90000"/>
            </a:lnSpc>
            <a:spcBef>
              <a:spcPct val="0"/>
            </a:spcBef>
            <a:spcAft>
              <a:spcPct val="15000"/>
            </a:spcAft>
            <a:buChar char="••"/>
          </a:pPr>
          <a:r>
            <a:rPr lang="en-MY" sz="1800" b="1" kern="1200" dirty="0" smtClean="0"/>
            <a:t>Ensure communication </a:t>
          </a:r>
          <a:endParaRPr lang="en-MY" sz="1800" b="1" kern="1200" dirty="0"/>
        </a:p>
      </dsp:txBody>
      <dsp:txXfrm>
        <a:off x="38039" y="4383202"/>
        <a:ext cx="2014939" cy="1222665"/>
      </dsp:txXfrm>
    </dsp:sp>
    <dsp:sp modelId="{488E8C38-EF92-411F-B577-702F796A5FF6}">
      <dsp:nvSpPr>
        <dsp:cNvPr id="0" name=""/>
        <dsp:cNvSpPr/>
      </dsp:nvSpPr>
      <dsp:spPr>
        <a:xfrm>
          <a:off x="4880351" y="0"/>
          <a:ext cx="2673247" cy="2196608"/>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3750089"/>
              <a:satOff val="-5627"/>
              <a:lumOff val="-91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MY" sz="1800" b="1" kern="1200" dirty="0" smtClean="0"/>
            <a:t>QA &amp; QC</a:t>
          </a:r>
          <a:endParaRPr lang="en-MY" sz="1800" b="1" kern="1200" dirty="0"/>
        </a:p>
        <a:p>
          <a:pPr marL="171450" lvl="1" indent="-171450" algn="l" defTabSz="800100">
            <a:lnSpc>
              <a:spcPct val="90000"/>
            </a:lnSpc>
            <a:spcBef>
              <a:spcPct val="0"/>
            </a:spcBef>
            <a:spcAft>
              <a:spcPct val="15000"/>
            </a:spcAft>
            <a:buChar char="••"/>
          </a:pPr>
          <a:r>
            <a:rPr lang="en-MY" sz="1800" b="1" kern="1200" dirty="0" smtClean="0"/>
            <a:t>CRO</a:t>
          </a:r>
          <a:endParaRPr lang="en-MY" sz="1800" b="1" kern="1200" dirty="0"/>
        </a:p>
        <a:p>
          <a:pPr marL="171450" lvl="1" indent="-171450" algn="l" defTabSz="800100">
            <a:lnSpc>
              <a:spcPct val="90000"/>
            </a:lnSpc>
            <a:spcBef>
              <a:spcPct val="0"/>
            </a:spcBef>
            <a:spcAft>
              <a:spcPct val="15000"/>
            </a:spcAft>
            <a:buChar char="••"/>
          </a:pPr>
          <a:r>
            <a:rPr lang="en-MY" sz="1800" b="1" kern="1200" dirty="0" smtClean="0"/>
            <a:t>Trial management</a:t>
          </a:r>
          <a:endParaRPr lang="en-MY" sz="1800" b="1" kern="1200" dirty="0"/>
        </a:p>
      </dsp:txBody>
      <dsp:txXfrm>
        <a:off x="5730578" y="48252"/>
        <a:ext cx="1774769" cy="1550952"/>
      </dsp:txXfrm>
    </dsp:sp>
    <dsp:sp modelId="{8CC665DF-BDBF-48E0-934C-E1E64C0126A8}">
      <dsp:nvSpPr>
        <dsp:cNvPr id="0" name=""/>
        <dsp:cNvSpPr/>
      </dsp:nvSpPr>
      <dsp:spPr>
        <a:xfrm>
          <a:off x="72679" y="-77491"/>
          <a:ext cx="2673247" cy="2351592"/>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MY" sz="1800" b="1" kern="1200" dirty="0" smtClean="0"/>
            <a:t>Qualified</a:t>
          </a:r>
          <a:endParaRPr lang="en-MY" sz="1800" b="1" kern="1200" dirty="0"/>
        </a:p>
        <a:p>
          <a:pPr marL="171450" lvl="1" indent="-171450" algn="l" defTabSz="800100">
            <a:lnSpc>
              <a:spcPct val="90000"/>
            </a:lnSpc>
            <a:spcBef>
              <a:spcPct val="0"/>
            </a:spcBef>
            <a:spcAft>
              <a:spcPct val="15000"/>
            </a:spcAft>
            <a:buChar char="••"/>
          </a:pPr>
          <a:r>
            <a:rPr lang="en-MY" sz="1800" b="1" kern="1200" dirty="0" smtClean="0"/>
            <a:t>Sound protocol</a:t>
          </a:r>
          <a:endParaRPr lang="en-MY" sz="1800" b="1" kern="1200" dirty="0"/>
        </a:p>
        <a:p>
          <a:pPr marL="171450" lvl="1" indent="-171450" algn="l" defTabSz="800100">
            <a:lnSpc>
              <a:spcPct val="90000"/>
            </a:lnSpc>
            <a:spcBef>
              <a:spcPct val="0"/>
            </a:spcBef>
            <a:spcAft>
              <a:spcPct val="15000"/>
            </a:spcAft>
            <a:buChar char="••"/>
          </a:pPr>
          <a:r>
            <a:rPr lang="en-MY" sz="1800" b="1" kern="1200" dirty="0" smtClean="0"/>
            <a:t>Informed consent</a:t>
          </a:r>
          <a:endParaRPr lang="en-MY" sz="1800" b="1" kern="1200" dirty="0"/>
        </a:p>
        <a:p>
          <a:pPr marL="171450" lvl="1" indent="-171450" algn="l" defTabSz="800100">
            <a:lnSpc>
              <a:spcPct val="90000"/>
            </a:lnSpc>
            <a:spcBef>
              <a:spcPct val="0"/>
            </a:spcBef>
            <a:spcAft>
              <a:spcPct val="15000"/>
            </a:spcAft>
            <a:buChar char="••"/>
          </a:pPr>
          <a:r>
            <a:rPr lang="en-MY" sz="1800" b="1" kern="1200" dirty="0" smtClean="0"/>
            <a:t>Progress report</a:t>
          </a:r>
          <a:endParaRPr lang="en-MY" sz="1800" b="1" kern="1200" dirty="0"/>
        </a:p>
        <a:p>
          <a:pPr marL="171450" lvl="1" indent="-171450" algn="l" defTabSz="800100">
            <a:lnSpc>
              <a:spcPct val="90000"/>
            </a:lnSpc>
            <a:spcBef>
              <a:spcPct val="0"/>
            </a:spcBef>
            <a:spcAft>
              <a:spcPct val="15000"/>
            </a:spcAft>
            <a:buChar char="••"/>
          </a:pPr>
          <a:r>
            <a:rPr lang="en-MY" sz="1800" b="1" kern="1200" dirty="0" smtClean="0"/>
            <a:t>Safety report</a:t>
          </a:r>
          <a:endParaRPr lang="en-MY" sz="1800" b="1" kern="1200" dirty="0"/>
        </a:p>
      </dsp:txBody>
      <dsp:txXfrm>
        <a:off x="124336" y="-25834"/>
        <a:ext cx="1767959" cy="1660380"/>
      </dsp:txXfrm>
    </dsp:sp>
    <dsp:sp modelId="{4351A114-E5E1-425C-84FE-542C02923295}">
      <dsp:nvSpPr>
        <dsp:cNvPr id="0" name=""/>
        <dsp:cNvSpPr/>
      </dsp:nvSpPr>
      <dsp:spPr>
        <a:xfrm>
          <a:off x="1560423" y="385943"/>
          <a:ext cx="2343150" cy="2343150"/>
        </a:xfrm>
        <a:prstGeom prst="pieWedg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MY" sz="2000" b="1" kern="1200" dirty="0" smtClean="0">
              <a:solidFill>
                <a:schemeClr val="tx1"/>
              </a:solidFill>
            </a:rPr>
            <a:t>Investigator</a:t>
          </a:r>
          <a:endParaRPr lang="en-MY" sz="2000" b="1" kern="1200" dirty="0">
            <a:solidFill>
              <a:schemeClr val="tx1"/>
            </a:solidFill>
          </a:endParaRPr>
        </a:p>
      </dsp:txBody>
      <dsp:txXfrm>
        <a:off x="2246716" y="1072236"/>
        <a:ext cx="1656857" cy="1656857"/>
      </dsp:txXfrm>
    </dsp:sp>
    <dsp:sp modelId="{4946449F-2B9A-43B2-B192-7408833C7DFB}">
      <dsp:nvSpPr>
        <dsp:cNvPr id="0" name=""/>
        <dsp:cNvSpPr/>
      </dsp:nvSpPr>
      <dsp:spPr>
        <a:xfrm rot="5400000">
          <a:off x="4011802" y="385943"/>
          <a:ext cx="2343150" cy="2343150"/>
        </a:xfrm>
        <a:prstGeom prst="pieWedge">
          <a:avLst/>
        </a:prstGeom>
        <a:gradFill rotWithShape="0">
          <a:gsLst>
            <a:gs pos="0">
              <a:schemeClr val="accent3">
                <a:hueOff val="3750089"/>
                <a:satOff val="-5627"/>
                <a:lumOff val="-915"/>
                <a:alphaOff val="0"/>
                <a:tint val="100000"/>
                <a:shade val="100000"/>
                <a:satMod val="130000"/>
              </a:schemeClr>
            </a:gs>
            <a:gs pos="100000">
              <a:schemeClr val="accent3">
                <a:hueOff val="3750089"/>
                <a:satOff val="-5627"/>
                <a:lumOff val="-91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MY" sz="2000" b="1" kern="1200" dirty="0" smtClean="0">
              <a:solidFill>
                <a:srgbClr val="000000"/>
              </a:solidFill>
            </a:rPr>
            <a:t>Sponsor</a:t>
          </a:r>
          <a:endParaRPr lang="en-MY" sz="2000" b="1" kern="1200" dirty="0">
            <a:solidFill>
              <a:srgbClr val="000000"/>
            </a:solidFill>
          </a:endParaRPr>
        </a:p>
      </dsp:txBody>
      <dsp:txXfrm rot="-5400000">
        <a:off x="4011802" y="1072236"/>
        <a:ext cx="1656857" cy="1656857"/>
      </dsp:txXfrm>
    </dsp:sp>
    <dsp:sp modelId="{F1543C78-1B2F-4B61-8944-DE76A1EB1623}">
      <dsp:nvSpPr>
        <dsp:cNvPr id="0" name=""/>
        <dsp:cNvSpPr/>
      </dsp:nvSpPr>
      <dsp:spPr>
        <a:xfrm rot="10800000">
          <a:off x="4011802" y="2837322"/>
          <a:ext cx="2343150" cy="2343150"/>
        </a:xfrm>
        <a:prstGeom prst="pieWedge">
          <a:avLst/>
        </a:prstGeom>
        <a:gradFill rotWithShape="0">
          <a:gsLst>
            <a:gs pos="0">
              <a:schemeClr val="accent3">
                <a:hueOff val="7500177"/>
                <a:satOff val="-11253"/>
                <a:lumOff val="-1830"/>
                <a:alphaOff val="0"/>
                <a:tint val="100000"/>
                <a:shade val="100000"/>
                <a:satMod val="130000"/>
              </a:schemeClr>
            </a:gs>
            <a:gs pos="100000">
              <a:schemeClr val="accent3">
                <a:hueOff val="7500177"/>
                <a:satOff val="-11253"/>
                <a:lumOff val="-183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MY" sz="2000" b="1" kern="1200" dirty="0" smtClean="0">
              <a:solidFill>
                <a:srgbClr val="000000"/>
              </a:solidFill>
            </a:rPr>
            <a:t>IRB/ IEC</a:t>
          </a:r>
          <a:endParaRPr lang="en-MY" sz="2000" b="1" kern="1200" dirty="0">
            <a:solidFill>
              <a:srgbClr val="000000"/>
            </a:solidFill>
          </a:endParaRPr>
        </a:p>
      </dsp:txBody>
      <dsp:txXfrm rot="10800000">
        <a:off x="4011802" y="2837322"/>
        <a:ext cx="1656857" cy="1656857"/>
      </dsp:txXfrm>
    </dsp:sp>
    <dsp:sp modelId="{318BDB42-2296-4AA2-A3A0-2E6475F4C6FA}">
      <dsp:nvSpPr>
        <dsp:cNvPr id="0" name=""/>
        <dsp:cNvSpPr/>
      </dsp:nvSpPr>
      <dsp:spPr>
        <a:xfrm rot="16200000">
          <a:off x="1560423" y="2837322"/>
          <a:ext cx="2343150" cy="2343150"/>
        </a:xfrm>
        <a:prstGeom prst="pieWedge">
          <a:avLst/>
        </a:prstGeom>
        <a:gradFill rotWithShape="0">
          <a:gsLst>
            <a:gs pos="0">
              <a:schemeClr val="accent3">
                <a:hueOff val="11250266"/>
                <a:satOff val="-16880"/>
                <a:lumOff val="-2745"/>
                <a:alphaOff val="0"/>
                <a:tint val="100000"/>
                <a:shade val="100000"/>
                <a:satMod val="130000"/>
              </a:schemeClr>
            </a:gs>
            <a:gs pos="100000">
              <a:schemeClr val="accent3">
                <a:hueOff val="11250266"/>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MY" sz="2000" b="1" kern="1200" dirty="0" smtClean="0">
              <a:solidFill>
                <a:srgbClr val="000000"/>
              </a:solidFill>
            </a:rPr>
            <a:t>Study Monitor</a:t>
          </a:r>
          <a:endParaRPr lang="en-MY" sz="2000" b="1" kern="1200" dirty="0">
            <a:solidFill>
              <a:srgbClr val="000000"/>
            </a:solidFill>
          </a:endParaRPr>
        </a:p>
      </dsp:txBody>
      <dsp:txXfrm rot="5400000">
        <a:off x="2246716" y="2837322"/>
        <a:ext cx="1656857" cy="1656857"/>
      </dsp:txXfrm>
    </dsp:sp>
    <dsp:sp modelId="{AC1C2DEB-3392-4EC6-A034-C1D1032240DE}">
      <dsp:nvSpPr>
        <dsp:cNvPr id="0" name=""/>
        <dsp:cNvSpPr/>
      </dsp:nvSpPr>
      <dsp:spPr>
        <a:xfrm>
          <a:off x="3553183" y="2296179"/>
          <a:ext cx="809009" cy="703486"/>
        </a:xfrm>
        <a:prstGeom prst="circularArrow">
          <a:avLst/>
        </a:prstGeom>
        <a:solidFill>
          <a:schemeClr val="tx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3A825164-8990-4FA0-B27C-A7CFFA20526A}">
      <dsp:nvSpPr>
        <dsp:cNvPr id="0" name=""/>
        <dsp:cNvSpPr/>
      </dsp:nvSpPr>
      <dsp:spPr>
        <a:xfrm rot="10800000">
          <a:off x="3553183" y="2566750"/>
          <a:ext cx="809009" cy="703486"/>
        </a:xfrm>
        <a:prstGeom prst="circularArrow">
          <a:avLst/>
        </a:prstGeom>
        <a:solidFill>
          <a:schemeClr val="tx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067789-44E3-9F4F-99B0-2DDF9422A7E9}" type="datetimeFigureOut">
              <a:rPr lang="en-US" smtClean="0"/>
              <a:t>20/08/15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6FE325-938E-304A-9452-FCA5D385A868}" type="slidenum">
              <a:rPr lang="en-US" smtClean="0"/>
              <a:t>‹#›</a:t>
            </a:fld>
            <a:endParaRPr lang="en-US"/>
          </a:p>
        </p:txBody>
      </p:sp>
    </p:spTree>
    <p:extLst>
      <p:ext uri="{BB962C8B-B14F-4D97-AF65-F5344CB8AC3E}">
        <p14:creationId xmlns:p14="http://schemas.microsoft.com/office/powerpoint/2010/main" val="56773991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6538" indent="-236538">
              <a:spcBef>
                <a:spcPts val="25"/>
              </a:spcBef>
            </a:pPr>
            <a:r>
              <a:rPr lang="en-US" sz="3000" dirty="0" smtClean="0"/>
              <a:t>Declaration of Helsinki</a:t>
            </a:r>
          </a:p>
          <a:p>
            <a:pPr marL="574675" lvl="1">
              <a:spcBef>
                <a:spcPts val="838"/>
              </a:spcBef>
            </a:pPr>
            <a:r>
              <a:rPr lang="en-US" sz="2600" dirty="0" smtClean="0"/>
              <a:t>Ethical Principles for Medical Research Involving Human Subjects</a:t>
            </a:r>
          </a:p>
          <a:p>
            <a:pPr marL="574675" lvl="1">
              <a:spcBef>
                <a:spcPts val="838"/>
              </a:spcBef>
            </a:pPr>
            <a:r>
              <a:rPr lang="en-US" sz="2600" dirty="0" smtClean="0"/>
              <a:t>by World Medical Association. first drafted in 1964. revised periodically</a:t>
            </a:r>
            <a:endParaRPr lang="en-US" dirty="0"/>
          </a:p>
        </p:txBody>
      </p:sp>
      <p:sp>
        <p:nvSpPr>
          <p:cNvPr id="4" name="Slide Number Placeholder 3"/>
          <p:cNvSpPr>
            <a:spLocks noGrp="1"/>
          </p:cNvSpPr>
          <p:nvPr>
            <p:ph type="sldNum" sz="quarter" idx="10"/>
          </p:nvPr>
        </p:nvSpPr>
        <p:spPr/>
        <p:txBody>
          <a:bodyPr/>
          <a:lstStyle/>
          <a:p>
            <a:fld id="{EE9D4801-CA53-4316-9724-3FFC13C60B53}" type="slidenum">
              <a:rPr lang="en-US" smtClean="0"/>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199582-D68D-4A5B-9E92-1A079A830A28}" type="slidenum">
              <a:rPr lang="en-US"/>
              <a:pPr/>
              <a:t>26</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IC-Institutes/centers</a:t>
            </a:r>
            <a:endParaRPr lang="en-US" dirty="0"/>
          </a:p>
        </p:txBody>
      </p:sp>
      <p:sp>
        <p:nvSpPr>
          <p:cNvPr id="4" name="Slide Number Placeholder 3"/>
          <p:cNvSpPr>
            <a:spLocks noGrp="1"/>
          </p:cNvSpPr>
          <p:nvPr>
            <p:ph type="sldNum" sz="quarter" idx="10"/>
          </p:nvPr>
        </p:nvSpPr>
        <p:spPr/>
        <p:txBody>
          <a:bodyPr/>
          <a:lstStyle/>
          <a:p>
            <a:fld id="{786FE325-938E-304A-9452-FCA5D385A868}" type="slidenum">
              <a:rPr lang="en-US" smtClean="0"/>
              <a:t>28</a:t>
            </a:fld>
            <a:endParaRPr lang="en-US"/>
          </a:p>
        </p:txBody>
      </p:sp>
    </p:spTree>
    <p:extLst>
      <p:ext uri="{BB962C8B-B14F-4D97-AF65-F5344CB8AC3E}">
        <p14:creationId xmlns:p14="http://schemas.microsoft.com/office/powerpoint/2010/main" val="353563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smtClean="0">
                <a:solidFill>
                  <a:srgbClr val="FFFFFF"/>
                </a:solidFill>
              </a:rPr>
              <a:t>1960-1970s - rapid increase in laws, regulations and guidelines for reporting and evaluating the data on safety, quality and efficacy </a:t>
            </a:r>
          </a:p>
          <a:p>
            <a:r>
              <a:rPr lang="en-MY" dirty="0" smtClean="0">
                <a:solidFill>
                  <a:srgbClr val="FFFFFF"/>
                </a:solidFill>
              </a:rPr>
              <a:t>Varied from country to country – need to harmonise</a:t>
            </a:r>
          </a:p>
          <a:p>
            <a:endParaRPr lang="en-US" dirty="0"/>
          </a:p>
        </p:txBody>
      </p:sp>
      <p:sp>
        <p:nvSpPr>
          <p:cNvPr id="4" name="Slide Number Placeholder 3"/>
          <p:cNvSpPr>
            <a:spLocks noGrp="1"/>
          </p:cNvSpPr>
          <p:nvPr>
            <p:ph type="sldNum" sz="quarter" idx="10"/>
          </p:nvPr>
        </p:nvSpPr>
        <p:spPr/>
        <p:txBody>
          <a:bodyPr/>
          <a:lstStyle/>
          <a:p>
            <a:fld id="{786FE325-938E-304A-9452-FCA5D385A868}" type="slidenum">
              <a:rPr lang="en-US" smtClean="0"/>
              <a:t>32</a:t>
            </a:fld>
            <a:endParaRPr lang="en-US"/>
          </a:p>
        </p:txBody>
      </p:sp>
    </p:spTree>
    <p:extLst>
      <p:ext uri="{BB962C8B-B14F-4D97-AF65-F5344CB8AC3E}">
        <p14:creationId xmlns:p14="http://schemas.microsoft.com/office/powerpoint/2010/main" val="2319630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buFont typeface="Arial" charset="0"/>
              <a:buChar char="•"/>
            </a:pPr>
            <a:r>
              <a:rPr lang="en-US" sz="1200" dirty="0" smtClean="0">
                <a:solidFill>
                  <a:srgbClr val="FFFFFF"/>
                </a:solidFill>
                <a:cs typeface="Times New Roman" charset="0"/>
              </a:rPr>
              <a:t>Enacted by Parliament in the Fifty-sixth year of Republic of India </a:t>
            </a:r>
          </a:p>
          <a:p>
            <a:pPr>
              <a:spcBef>
                <a:spcPct val="50000"/>
              </a:spcBef>
              <a:buFont typeface="Arial" charset="0"/>
              <a:buChar char="•"/>
            </a:pPr>
            <a:r>
              <a:rPr lang="en-US" sz="1200" dirty="0" smtClean="0">
                <a:solidFill>
                  <a:srgbClr val="FFFFFF"/>
                </a:solidFill>
                <a:cs typeface="Times New Roman" charset="0"/>
              </a:rPr>
              <a:t>Published in the Gazette of India Part-II, section 3, sub-section (</a:t>
            </a:r>
            <a:r>
              <a:rPr lang="en-US" sz="1200" dirty="0" err="1" smtClean="0">
                <a:solidFill>
                  <a:srgbClr val="FFFFFF"/>
                </a:solidFill>
                <a:cs typeface="Times New Roman" charset="0"/>
              </a:rPr>
              <a:t>i</a:t>
            </a:r>
            <a:r>
              <a:rPr lang="en-US" sz="1200" dirty="0" smtClean="0">
                <a:solidFill>
                  <a:srgbClr val="FFFFFF"/>
                </a:solidFill>
                <a:cs typeface="Times New Roman" charset="0"/>
              </a:rPr>
              <a:t>) vide G.S.R. 32(E), dated 20</a:t>
            </a:r>
            <a:r>
              <a:rPr lang="en-US" sz="1200" baseline="30000" dirty="0" smtClean="0">
                <a:solidFill>
                  <a:srgbClr val="FFFFFF"/>
                </a:solidFill>
                <a:cs typeface="Times New Roman" charset="0"/>
              </a:rPr>
              <a:t>th </a:t>
            </a:r>
            <a:r>
              <a:rPr lang="en-US" sz="1200" dirty="0" smtClean="0">
                <a:solidFill>
                  <a:srgbClr val="FFFFFF"/>
                </a:solidFill>
                <a:cs typeface="Times New Roman" charset="0"/>
              </a:rPr>
              <a:t>January, 2005 </a:t>
            </a:r>
            <a:endParaRPr lang="en-US" sz="1200" dirty="0" smtClean="0">
              <a:solidFill>
                <a:srgbClr val="FFFFFF"/>
              </a:solidFill>
            </a:endParaRPr>
          </a:p>
          <a:p>
            <a:endParaRPr lang="en-US" dirty="0"/>
          </a:p>
        </p:txBody>
      </p:sp>
      <p:sp>
        <p:nvSpPr>
          <p:cNvPr id="4" name="Slide Number Placeholder 3"/>
          <p:cNvSpPr>
            <a:spLocks noGrp="1"/>
          </p:cNvSpPr>
          <p:nvPr>
            <p:ph type="sldNum" sz="quarter" idx="10"/>
          </p:nvPr>
        </p:nvSpPr>
        <p:spPr/>
        <p:txBody>
          <a:bodyPr/>
          <a:lstStyle/>
          <a:p>
            <a:fld id="{786FE325-938E-304A-9452-FCA5D385A868}" type="slidenum">
              <a:rPr lang="en-US" smtClean="0"/>
              <a:t>41</a:t>
            </a:fld>
            <a:endParaRPr lang="en-US"/>
          </a:p>
        </p:txBody>
      </p:sp>
    </p:spTree>
    <p:extLst>
      <p:ext uri="{BB962C8B-B14F-4D97-AF65-F5344CB8AC3E}">
        <p14:creationId xmlns:p14="http://schemas.microsoft.com/office/powerpoint/2010/main" val="1393372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172761-6C5D-4E41-9F83-43A6905B3A61}" type="datetimeFigureOut">
              <a:rPr lang="en-US" smtClean="0"/>
              <a:t>20/08/15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4226277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172761-6C5D-4E41-9F83-43A6905B3A61}" type="datetimeFigureOut">
              <a:rPr lang="en-US" smtClean="0"/>
              <a:t>20/08/15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3320814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172761-6C5D-4E41-9F83-43A6905B3A61}" type="datetimeFigureOut">
              <a:rPr lang="en-US" smtClean="0"/>
              <a:t>20/08/15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2302823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172761-6C5D-4E41-9F83-43A6905B3A61}" type="datetimeFigureOut">
              <a:rPr lang="en-US" smtClean="0"/>
              <a:t>20/08/15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1574590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172761-6C5D-4E41-9F83-43A6905B3A61}" type="datetimeFigureOut">
              <a:rPr lang="en-US" smtClean="0"/>
              <a:t>20/08/15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907802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172761-6C5D-4E41-9F83-43A6905B3A61}" type="datetimeFigureOut">
              <a:rPr lang="en-US" smtClean="0"/>
              <a:t>20/08/15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2713963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172761-6C5D-4E41-9F83-43A6905B3A61}" type="datetimeFigureOut">
              <a:rPr lang="en-US" smtClean="0"/>
              <a:t>20/08/15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349915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172761-6C5D-4E41-9F83-43A6905B3A61}" type="datetimeFigureOut">
              <a:rPr lang="en-US" smtClean="0"/>
              <a:t>20/08/15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357704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172761-6C5D-4E41-9F83-43A6905B3A61}" type="datetimeFigureOut">
              <a:rPr lang="en-US" smtClean="0"/>
              <a:t>20/08/15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2490315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172761-6C5D-4E41-9F83-43A6905B3A61}" type="datetimeFigureOut">
              <a:rPr lang="en-US" smtClean="0"/>
              <a:t>20/08/15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3287743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172761-6C5D-4E41-9F83-43A6905B3A61}" type="datetimeFigureOut">
              <a:rPr lang="en-US" smtClean="0"/>
              <a:t>20/08/15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6EEAE3-926B-A145-AA54-484D03AE1DDF}" type="slidenum">
              <a:rPr lang="en-US" smtClean="0"/>
              <a:t>‹#›</a:t>
            </a:fld>
            <a:endParaRPr lang="en-US"/>
          </a:p>
        </p:txBody>
      </p:sp>
    </p:spTree>
    <p:extLst>
      <p:ext uri="{BB962C8B-B14F-4D97-AF65-F5344CB8AC3E}">
        <p14:creationId xmlns:p14="http://schemas.microsoft.com/office/powerpoint/2010/main" val="18856854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172761-6C5D-4E41-9F83-43A6905B3A61}" type="datetimeFigureOut">
              <a:rPr lang="en-US" smtClean="0"/>
              <a:t>20/08/15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6EEAE3-926B-A145-AA54-484D03AE1DDF}" type="slidenum">
              <a:rPr lang="en-US" smtClean="0"/>
              <a:t>‹#›</a:t>
            </a:fld>
            <a:endParaRPr lang="en-US"/>
          </a:p>
        </p:txBody>
      </p:sp>
    </p:spTree>
    <p:extLst>
      <p:ext uri="{BB962C8B-B14F-4D97-AF65-F5344CB8AC3E}">
        <p14:creationId xmlns:p14="http://schemas.microsoft.com/office/powerpoint/2010/main" val="2501437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19200"/>
            <a:ext cx="9144000" cy="1470025"/>
          </a:xfrm>
        </p:spPr>
        <p:txBody>
          <a:bodyPr>
            <a:normAutofit fontScale="90000"/>
          </a:bodyPr>
          <a:lstStyle/>
          <a:p>
            <a:r>
              <a:rPr lang="en-US" sz="7300" dirty="0" smtClean="0">
                <a:solidFill>
                  <a:schemeClr val="bg1"/>
                </a:solidFill>
              </a:rPr>
              <a:t>Primer on Research</a:t>
            </a:r>
            <a:br>
              <a:rPr lang="en-US" sz="7300" dirty="0" smtClean="0">
                <a:solidFill>
                  <a:schemeClr val="bg1"/>
                </a:solidFill>
              </a:rPr>
            </a:br>
            <a:r>
              <a:rPr lang="en-US" sz="6600" dirty="0" smtClean="0">
                <a:solidFill>
                  <a:schemeClr val="bg1"/>
                </a:solidFill>
              </a:rPr>
              <a:t>Introductory lecture</a:t>
            </a:r>
            <a:endParaRPr lang="en-US" sz="6600" dirty="0">
              <a:solidFill>
                <a:schemeClr val="bg1"/>
              </a:solidFill>
            </a:endParaRPr>
          </a:p>
        </p:txBody>
      </p:sp>
      <p:sp>
        <p:nvSpPr>
          <p:cNvPr id="3" name="Subtitle 2"/>
          <p:cNvSpPr>
            <a:spLocks noGrp="1"/>
          </p:cNvSpPr>
          <p:nvPr>
            <p:ph type="subTitle" idx="1"/>
          </p:nvPr>
        </p:nvSpPr>
        <p:spPr>
          <a:xfrm>
            <a:off x="1371600" y="4114800"/>
            <a:ext cx="6400800" cy="1752600"/>
          </a:xfrm>
        </p:spPr>
        <p:txBody>
          <a:bodyPr/>
          <a:lstStyle/>
          <a:p>
            <a:r>
              <a:rPr lang="en-US" dirty="0" smtClean="0">
                <a:solidFill>
                  <a:srgbClr val="FFFFFF"/>
                </a:solidFill>
              </a:rPr>
              <a:t>Dr. M. A. Shekar. </a:t>
            </a:r>
            <a:r>
              <a:rPr lang="en-US" sz="2400" dirty="0" smtClean="0">
                <a:solidFill>
                  <a:srgbClr val="FFFFFF"/>
                </a:solidFill>
              </a:rPr>
              <a:t>MD</a:t>
            </a:r>
            <a:endParaRPr lang="en-US" dirty="0" smtClean="0">
              <a:solidFill>
                <a:srgbClr val="FFFFFF"/>
              </a:solidFill>
            </a:endParaRPr>
          </a:p>
          <a:p>
            <a:r>
              <a:rPr lang="en-US" dirty="0" smtClean="0">
                <a:solidFill>
                  <a:srgbClr val="FFFFFF"/>
                </a:solidFill>
              </a:rPr>
              <a:t>drsheki@gmail.com</a:t>
            </a:r>
          </a:p>
          <a:p>
            <a:r>
              <a:rPr lang="en-US" dirty="0" smtClean="0">
                <a:solidFill>
                  <a:srgbClr val="FFFFFF"/>
                </a:solidFill>
              </a:rPr>
              <a:t>Mysore</a:t>
            </a:r>
          </a:p>
          <a:p>
            <a:endParaRPr lang="en-US" dirty="0">
              <a:solidFill>
                <a:srgbClr val="FFFFFF"/>
              </a:solidFill>
            </a:endParaRPr>
          </a:p>
        </p:txBody>
      </p:sp>
    </p:spTree>
    <p:extLst>
      <p:ext uri="{BB962C8B-B14F-4D97-AF65-F5344CB8AC3E}">
        <p14:creationId xmlns:p14="http://schemas.microsoft.com/office/powerpoint/2010/main" val="188807969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1"/>
            <a:ext cx="9144000" cy="914400"/>
          </a:xfrm>
        </p:spPr>
        <p:txBody>
          <a:bodyPr>
            <a:normAutofit fontScale="90000"/>
          </a:bodyPr>
          <a:lstStyle/>
          <a:p>
            <a:r>
              <a:rPr lang="en-US" sz="4900" b="1" dirty="0">
                <a:solidFill>
                  <a:srgbClr val="FFFFFF"/>
                </a:solidFill>
              </a:rPr>
              <a:t>Choosing a </a:t>
            </a:r>
            <a:r>
              <a:rPr lang="en-US" sz="4900" b="1" dirty="0" smtClean="0">
                <a:solidFill>
                  <a:srgbClr val="FFFFFF"/>
                </a:solidFill>
              </a:rPr>
              <a:t>Question</a:t>
            </a:r>
            <a:r>
              <a:rPr lang="en-US" b="1" dirty="0" smtClean="0">
                <a:solidFill>
                  <a:srgbClr val="FFFFFF"/>
                </a:solidFill>
              </a:rPr>
              <a:t>- </a:t>
            </a:r>
            <a:r>
              <a:rPr lang="en-US" sz="4000" b="1" i="1" dirty="0" smtClean="0">
                <a:solidFill>
                  <a:srgbClr val="FFFFFF"/>
                </a:solidFill>
              </a:rPr>
              <a:t>Points </a:t>
            </a:r>
            <a:r>
              <a:rPr lang="en-US" sz="4000" b="1" i="1" dirty="0">
                <a:solidFill>
                  <a:srgbClr val="FFFFFF"/>
                </a:solidFill>
              </a:rPr>
              <a:t>to Consider</a:t>
            </a:r>
            <a:endParaRPr lang="en-US" sz="3200" b="1" i="1" dirty="0">
              <a:solidFill>
                <a:srgbClr val="FFFFFF"/>
              </a:solidFill>
            </a:endParaRPr>
          </a:p>
        </p:txBody>
      </p:sp>
      <p:sp>
        <p:nvSpPr>
          <p:cNvPr id="20483" name="Rectangle 3"/>
          <p:cNvSpPr>
            <a:spLocks noGrp="1" noChangeArrowheads="1"/>
          </p:cNvSpPr>
          <p:nvPr>
            <p:ph type="body" idx="1"/>
          </p:nvPr>
        </p:nvSpPr>
        <p:spPr>
          <a:xfrm>
            <a:off x="457200" y="1066800"/>
            <a:ext cx="8229600" cy="4525963"/>
          </a:xfrm>
        </p:spPr>
        <p:txBody>
          <a:bodyPr>
            <a:normAutofit/>
          </a:bodyPr>
          <a:lstStyle/>
          <a:p>
            <a:r>
              <a:rPr lang="en-CA" sz="3000" dirty="0">
                <a:solidFill>
                  <a:srgbClr val="FFFFFF"/>
                </a:solidFill>
                <a:cs typeface="Times New Roman" pitchFamily="18" charset="0"/>
              </a:rPr>
              <a:t>Relevance to the general community</a:t>
            </a:r>
          </a:p>
          <a:p>
            <a:r>
              <a:rPr lang="en-CA" sz="3000" dirty="0">
                <a:solidFill>
                  <a:srgbClr val="FFFFFF"/>
                </a:solidFill>
                <a:cs typeface="Times New Roman" pitchFamily="18" charset="0"/>
              </a:rPr>
              <a:t>Likelihood of acting on the findings</a:t>
            </a:r>
          </a:p>
          <a:p>
            <a:r>
              <a:rPr lang="en-CA" sz="3000" dirty="0">
                <a:solidFill>
                  <a:srgbClr val="FFFFFF"/>
                </a:solidFill>
                <a:cs typeface="Times New Roman" pitchFamily="18" charset="0"/>
              </a:rPr>
              <a:t>Feasibility of carrying out a study</a:t>
            </a:r>
          </a:p>
          <a:p>
            <a:r>
              <a:rPr lang="en-CA" sz="3000" dirty="0" err="1">
                <a:solidFill>
                  <a:srgbClr val="FFFFFF"/>
                </a:solidFill>
                <a:cs typeface="Times New Roman" pitchFamily="18" charset="0"/>
              </a:rPr>
              <a:t>Generalisability</a:t>
            </a:r>
            <a:r>
              <a:rPr lang="en-CA" sz="3000" dirty="0">
                <a:solidFill>
                  <a:srgbClr val="FFFFFF"/>
                </a:solidFill>
                <a:cs typeface="Times New Roman" pitchFamily="18" charset="0"/>
              </a:rPr>
              <a:t> of the findings</a:t>
            </a:r>
          </a:p>
          <a:p>
            <a:r>
              <a:rPr lang="en-CA" sz="3000" dirty="0">
                <a:solidFill>
                  <a:srgbClr val="FFFFFF"/>
                </a:solidFill>
                <a:cs typeface="Times New Roman" pitchFamily="18" charset="0"/>
              </a:rPr>
              <a:t>Interests and experience of the team</a:t>
            </a:r>
          </a:p>
          <a:p>
            <a:r>
              <a:rPr lang="en-CA" sz="3000" dirty="0">
                <a:solidFill>
                  <a:srgbClr val="FFFFFF"/>
                </a:solidFill>
                <a:cs typeface="Times New Roman" pitchFamily="18" charset="0"/>
              </a:rPr>
              <a:t>Relevance to political and social imperatives</a:t>
            </a:r>
            <a:endParaRPr lang="en-US" sz="3000" dirty="0">
              <a:solidFill>
                <a:srgbClr val="FFFFFF"/>
              </a:solidFill>
              <a:cs typeface="Times New Roman" pitchFamily="18" charset="0"/>
            </a:endParaRPr>
          </a:p>
        </p:txBody>
      </p:sp>
    </p:spTree>
    <p:extLst>
      <p:ext uri="{BB962C8B-B14F-4D97-AF65-F5344CB8AC3E}">
        <p14:creationId xmlns:p14="http://schemas.microsoft.com/office/powerpoint/2010/main" val="10445427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44624"/>
            <a:ext cx="9144000" cy="869776"/>
          </a:xfrm>
        </p:spPr>
        <p:txBody>
          <a:bodyPr>
            <a:normAutofit/>
          </a:bodyPr>
          <a:lstStyle/>
          <a:p>
            <a:r>
              <a:rPr lang="en-US" b="1" dirty="0">
                <a:solidFill>
                  <a:srgbClr val="FFFFFF"/>
                </a:solidFill>
              </a:rPr>
              <a:t>Characteristics of a Good Question</a:t>
            </a:r>
          </a:p>
        </p:txBody>
      </p:sp>
      <p:sp>
        <p:nvSpPr>
          <p:cNvPr id="12291" name="Rectangle 3"/>
          <p:cNvSpPr>
            <a:spLocks noGrp="1" noChangeArrowheads="1"/>
          </p:cNvSpPr>
          <p:nvPr>
            <p:ph type="body" idx="1"/>
          </p:nvPr>
        </p:nvSpPr>
        <p:spPr>
          <a:xfrm>
            <a:off x="457200" y="1036637"/>
            <a:ext cx="8229600" cy="4525963"/>
          </a:xfrm>
        </p:spPr>
        <p:txBody>
          <a:bodyPr/>
          <a:lstStyle/>
          <a:p>
            <a:pPr>
              <a:buClr>
                <a:schemeClr val="tx1"/>
              </a:buClr>
            </a:pPr>
            <a:r>
              <a:rPr lang="en-US" sz="4500" b="1" dirty="0">
                <a:solidFill>
                  <a:srgbClr val="FFFFFF"/>
                </a:solidFill>
              </a:rPr>
              <a:t>F</a:t>
            </a:r>
            <a:r>
              <a:rPr lang="en-US" dirty="0">
                <a:solidFill>
                  <a:srgbClr val="FFFFFF"/>
                </a:solidFill>
              </a:rPr>
              <a:t>easible</a:t>
            </a:r>
          </a:p>
          <a:p>
            <a:pPr>
              <a:buClr>
                <a:schemeClr val="tx1"/>
              </a:buClr>
            </a:pPr>
            <a:r>
              <a:rPr lang="en-US" sz="4500" b="1" dirty="0">
                <a:solidFill>
                  <a:srgbClr val="FFFFFF"/>
                </a:solidFill>
              </a:rPr>
              <a:t>I</a:t>
            </a:r>
            <a:r>
              <a:rPr lang="en-US" dirty="0">
                <a:solidFill>
                  <a:srgbClr val="FFFFFF"/>
                </a:solidFill>
              </a:rPr>
              <a:t>nteresting</a:t>
            </a:r>
          </a:p>
          <a:p>
            <a:pPr>
              <a:buClr>
                <a:schemeClr val="tx1"/>
              </a:buClr>
            </a:pPr>
            <a:r>
              <a:rPr lang="en-US" sz="4500" b="1" dirty="0">
                <a:solidFill>
                  <a:srgbClr val="FFFFFF"/>
                </a:solidFill>
              </a:rPr>
              <a:t>N</a:t>
            </a:r>
            <a:r>
              <a:rPr lang="en-US" dirty="0">
                <a:solidFill>
                  <a:srgbClr val="FFFFFF"/>
                </a:solidFill>
              </a:rPr>
              <a:t>ovel</a:t>
            </a:r>
          </a:p>
          <a:p>
            <a:pPr>
              <a:buClr>
                <a:schemeClr val="tx1"/>
              </a:buClr>
            </a:pPr>
            <a:r>
              <a:rPr lang="en-US" sz="4500" b="1" dirty="0">
                <a:solidFill>
                  <a:srgbClr val="FFFFFF"/>
                </a:solidFill>
              </a:rPr>
              <a:t>E</a:t>
            </a:r>
            <a:r>
              <a:rPr lang="en-US" dirty="0">
                <a:solidFill>
                  <a:srgbClr val="FFFFFF"/>
                </a:solidFill>
              </a:rPr>
              <a:t>thical</a:t>
            </a:r>
          </a:p>
          <a:p>
            <a:pPr>
              <a:buClr>
                <a:schemeClr val="tx1"/>
              </a:buClr>
            </a:pPr>
            <a:r>
              <a:rPr lang="en-US" sz="4500" b="1" dirty="0">
                <a:solidFill>
                  <a:srgbClr val="FFFFFF"/>
                </a:solidFill>
              </a:rPr>
              <a:t>R</a:t>
            </a:r>
            <a:r>
              <a:rPr lang="en-US" dirty="0">
                <a:solidFill>
                  <a:srgbClr val="FFFFFF"/>
                </a:solidFill>
              </a:rPr>
              <a:t>elevant</a:t>
            </a:r>
          </a:p>
          <a:p>
            <a:pPr>
              <a:buFont typeface="Wingdings" pitchFamily="2" charset="2"/>
              <a:buNone/>
            </a:pPr>
            <a:endParaRPr lang="en-US" dirty="0">
              <a:solidFill>
                <a:srgbClr val="FFFFFF"/>
              </a:solidFill>
            </a:endParaRPr>
          </a:p>
        </p:txBody>
      </p:sp>
    </p:spTree>
    <p:extLst>
      <p:ext uri="{BB962C8B-B14F-4D97-AF65-F5344CB8AC3E}">
        <p14:creationId xmlns:p14="http://schemas.microsoft.com/office/powerpoint/2010/main" val="22597665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4524"/>
            <a:ext cx="8229600" cy="918924"/>
          </a:xfrm>
        </p:spPr>
        <p:txBody>
          <a:bodyPr>
            <a:normAutofit/>
          </a:bodyPr>
          <a:lstStyle/>
          <a:p>
            <a:r>
              <a:rPr lang="en-US" b="1" dirty="0" smtClean="0">
                <a:solidFill>
                  <a:srgbClr val="FFFFFF"/>
                </a:solidFill>
              </a:rPr>
              <a:t>Feasible</a:t>
            </a:r>
            <a:r>
              <a:rPr lang="en-US" sz="4900" b="1" dirty="0" smtClean="0">
                <a:solidFill>
                  <a:srgbClr val="FFFFFF"/>
                </a:solidFill>
              </a:rPr>
              <a:t>- </a:t>
            </a:r>
            <a:r>
              <a:rPr lang="en-US" sz="3200" b="1" i="1" dirty="0" smtClean="0">
                <a:solidFill>
                  <a:srgbClr val="FFFFFF"/>
                </a:solidFill>
              </a:rPr>
              <a:t>Is </a:t>
            </a:r>
            <a:r>
              <a:rPr lang="en-US" sz="3200" b="1" i="1" dirty="0">
                <a:solidFill>
                  <a:srgbClr val="FFFFFF"/>
                </a:solidFill>
              </a:rPr>
              <a:t>it Practical?</a:t>
            </a:r>
          </a:p>
        </p:txBody>
      </p:sp>
      <p:sp>
        <p:nvSpPr>
          <p:cNvPr id="13315" name="Rectangle 3"/>
          <p:cNvSpPr>
            <a:spLocks noGrp="1" noChangeArrowheads="1"/>
          </p:cNvSpPr>
          <p:nvPr>
            <p:ph type="body" idx="1"/>
          </p:nvPr>
        </p:nvSpPr>
        <p:spPr>
          <a:xfrm>
            <a:off x="457200" y="1066800"/>
            <a:ext cx="8229600" cy="5257800"/>
          </a:xfrm>
        </p:spPr>
        <p:txBody>
          <a:bodyPr>
            <a:normAutofit/>
          </a:bodyPr>
          <a:lstStyle/>
          <a:p>
            <a:r>
              <a:rPr lang="en-US" sz="3000" dirty="0">
                <a:solidFill>
                  <a:srgbClr val="FFFFFF"/>
                </a:solidFill>
              </a:rPr>
              <a:t>Number of </a:t>
            </a:r>
            <a:r>
              <a:rPr lang="en-US" sz="3000" dirty="0" smtClean="0">
                <a:solidFill>
                  <a:srgbClr val="FFFFFF"/>
                </a:solidFill>
              </a:rPr>
              <a:t>Subjects</a:t>
            </a:r>
          </a:p>
          <a:p>
            <a:endParaRPr lang="en-US" sz="1500" dirty="0">
              <a:solidFill>
                <a:srgbClr val="FFFFFF"/>
              </a:solidFill>
            </a:endParaRPr>
          </a:p>
          <a:p>
            <a:r>
              <a:rPr lang="en-US" sz="3000" dirty="0">
                <a:solidFill>
                  <a:srgbClr val="FFFFFF"/>
                </a:solidFill>
              </a:rPr>
              <a:t>Technical expertise, </a:t>
            </a:r>
            <a:r>
              <a:rPr lang="en-US" sz="3000" dirty="0" smtClean="0">
                <a:solidFill>
                  <a:srgbClr val="FFFFFF"/>
                </a:solidFill>
              </a:rPr>
              <a:t>resources</a:t>
            </a:r>
          </a:p>
          <a:p>
            <a:endParaRPr lang="en-US" sz="1500" dirty="0">
              <a:solidFill>
                <a:srgbClr val="FFFFFF"/>
              </a:solidFill>
            </a:endParaRPr>
          </a:p>
          <a:p>
            <a:r>
              <a:rPr lang="en-US" sz="3000" dirty="0" smtClean="0">
                <a:solidFill>
                  <a:srgbClr val="FFFFFF"/>
                </a:solidFill>
              </a:rPr>
              <a:t>Affordable</a:t>
            </a:r>
          </a:p>
          <a:p>
            <a:endParaRPr lang="en-US" sz="1500" dirty="0">
              <a:solidFill>
                <a:srgbClr val="FFFFFF"/>
              </a:solidFill>
            </a:endParaRPr>
          </a:p>
          <a:p>
            <a:r>
              <a:rPr lang="en-US" sz="3000" dirty="0">
                <a:solidFill>
                  <a:srgbClr val="FFFFFF"/>
                </a:solidFill>
              </a:rPr>
              <a:t>Scope</a:t>
            </a:r>
          </a:p>
          <a:p>
            <a:pPr>
              <a:buNone/>
            </a:pPr>
            <a:r>
              <a:rPr lang="en-US" sz="2800" dirty="0" smtClean="0">
                <a:solidFill>
                  <a:srgbClr val="FFFFFF"/>
                </a:solidFill>
              </a:rPr>
              <a:t>	</a:t>
            </a:r>
            <a:r>
              <a:rPr lang="en-US" sz="2600" dirty="0" smtClean="0">
                <a:solidFill>
                  <a:srgbClr val="FFFFFF"/>
                </a:solidFill>
              </a:rPr>
              <a:t>- </a:t>
            </a:r>
            <a:r>
              <a:rPr lang="en-US" sz="2800" dirty="0" smtClean="0">
                <a:solidFill>
                  <a:srgbClr val="FFFFFF"/>
                </a:solidFill>
              </a:rPr>
              <a:t>Narrow </a:t>
            </a:r>
            <a:r>
              <a:rPr lang="en-US" sz="2800" dirty="0">
                <a:solidFill>
                  <a:srgbClr val="FFFFFF"/>
                </a:solidFill>
              </a:rPr>
              <a:t>the question, strategies for sample size </a:t>
            </a:r>
            <a:r>
              <a:rPr lang="en-US" sz="2800" dirty="0" smtClean="0">
                <a:solidFill>
                  <a:srgbClr val="FFFFFF"/>
                </a:solidFill>
              </a:rPr>
              <a:t>	 	 reduction</a:t>
            </a:r>
            <a:r>
              <a:rPr lang="en-US" sz="2800" dirty="0">
                <a:solidFill>
                  <a:srgbClr val="FFFFFF"/>
                </a:solidFill>
              </a:rPr>
              <a:t>, research training, mentors, appropriate </a:t>
            </a:r>
            <a:r>
              <a:rPr lang="en-US" sz="2800" dirty="0" smtClean="0">
                <a:solidFill>
                  <a:srgbClr val="FFFFFF"/>
                </a:solidFill>
              </a:rPr>
              <a:t>	 follow</a:t>
            </a:r>
            <a:r>
              <a:rPr lang="en-US" sz="2800" dirty="0">
                <a:solidFill>
                  <a:srgbClr val="FFFFFF"/>
                </a:solidFill>
              </a:rPr>
              <a:t>-up</a:t>
            </a:r>
          </a:p>
        </p:txBody>
      </p:sp>
    </p:spTree>
    <p:extLst>
      <p:ext uri="{BB962C8B-B14F-4D97-AF65-F5344CB8AC3E}">
        <p14:creationId xmlns:p14="http://schemas.microsoft.com/office/powerpoint/2010/main" val="10898599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48816"/>
            <a:ext cx="8229600" cy="865584"/>
          </a:xfrm>
        </p:spPr>
        <p:txBody>
          <a:bodyPr/>
          <a:lstStyle/>
          <a:p>
            <a:r>
              <a:rPr lang="en-US" b="1" dirty="0">
                <a:solidFill>
                  <a:srgbClr val="FFFFFF"/>
                </a:solidFill>
              </a:rPr>
              <a:t>Interesting</a:t>
            </a:r>
          </a:p>
        </p:txBody>
      </p:sp>
      <p:sp>
        <p:nvSpPr>
          <p:cNvPr id="14339" name="Rectangle 3"/>
          <p:cNvSpPr>
            <a:spLocks noGrp="1" noChangeArrowheads="1"/>
          </p:cNvSpPr>
          <p:nvPr>
            <p:ph type="body" idx="1"/>
          </p:nvPr>
        </p:nvSpPr>
        <p:spPr>
          <a:xfrm>
            <a:off x="457200" y="1072413"/>
            <a:ext cx="8229600" cy="4525963"/>
          </a:xfrm>
        </p:spPr>
        <p:txBody>
          <a:bodyPr/>
          <a:lstStyle/>
          <a:p>
            <a:r>
              <a:rPr lang="en-US" sz="3000" dirty="0">
                <a:solidFill>
                  <a:srgbClr val="FFFFFF"/>
                </a:solidFill>
              </a:rPr>
              <a:t>To the </a:t>
            </a:r>
            <a:r>
              <a:rPr lang="en-US" sz="3000" dirty="0" smtClean="0">
                <a:solidFill>
                  <a:srgbClr val="FFFFFF"/>
                </a:solidFill>
              </a:rPr>
              <a:t>investigators</a:t>
            </a:r>
          </a:p>
          <a:p>
            <a:endParaRPr lang="en-US" sz="1500" dirty="0">
              <a:solidFill>
                <a:srgbClr val="FFFFFF"/>
              </a:solidFill>
            </a:endParaRPr>
          </a:p>
          <a:p>
            <a:r>
              <a:rPr lang="en-US" sz="3000" dirty="0">
                <a:solidFill>
                  <a:srgbClr val="FFFFFF"/>
                </a:solidFill>
              </a:rPr>
              <a:t>To others</a:t>
            </a:r>
          </a:p>
          <a:p>
            <a:pPr>
              <a:buFont typeface="Wingdings" pitchFamily="2" charset="2"/>
              <a:buNone/>
            </a:pPr>
            <a:r>
              <a:rPr lang="en-US" sz="2600" dirty="0" smtClean="0">
                <a:solidFill>
                  <a:srgbClr val="FFFFFF"/>
                </a:solidFill>
              </a:rPr>
              <a:t>	</a:t>
            </a:r>
            <a:r>
              <a:rPr lang="en-US" sz="2800" dirty="0" smtClean="0">
                <a:solidFill>
                  <a:srgbClr val="FFFFFF"/>
                </a:solidFill>
              </a:rPr>
              <a:t>- </a:t>
            </a:r>
            <a:r>
              <a:rPr lang="en-US" sz="2800" dirty="0">
                <a:solidFill>
                  <a:srgbClr val="FFFFFF"/>
                </a:solidFill>
              </a:rPr>
              <a:t>Consult with mentors, change the question</a:t>
            </a:r>
          </a:p>
        </p:txBody>
      </p:sp>
    </p:spTree>
    <p:extLst>
      <p:ext uri="{BB962C8B-B14F-4D97-AF65-F5344CB8AC3E}">
        <p14:creationId xmlns:p14="http://schemas.microsoft.com/office/powerpoint/2010/main" val="30145021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48816"/>
            <a:ext cx="8229600" cy="865584"/>
          </a:xfrm>
        </p:spPr>
        <p:txBody>
          <a:bodyPr/>
          <a:lstStyle/>
          <a:p>
            <a:r>
              <a:rPr lang="en-US" b="1" dirty="0">
                <a:solidFill>
                  <a:srgbClr val="FFFFFF"/>
                </a:solidFill>
              </a:rPr>
              <a:t>Novel</a:t>
            </a:r>
          </a:p>
        </p:txBody>
      </p:sp>
      <p:sp>
        <p:nvSpPr>
          <p:cNvPr id="15363" name="Rectangle 3"/>
          <p:cNvSpPr>
            <a:spLocks noGrp="1" noChangeArrowheads="1"/>
          </p:cNvSpPr>
          <p:nvPr>
            <p:ph type="body" idx="1"/>
          </p:nvPr>
        </p:nvSpPr>
        <p:spPr>
          <a:xfrm>
            <a:off x="457200" y="1077061"/>
            <a:ext cx="8686800" cy="4525963"/>
          </a:xfrm>
        </p:spPr>
        <p:txBody>
          <a:bodyPr>
            <a:normAutofit/>
          </a:bodyPr>
          <a:lstStyle/>
          <a:p>
            <a:r>
              <a:rPr lang="en-US" sz="3000" dirty="0">
                <a:solidFill>
                  <a:srgbClr val="FFFFFF"/>
                </a:solidFill>
              </a:rPr>
              <a:t>Will it contribute new </a:t>
            </a:r>
            <a:r>
              <a:rPr lang="en-US" sz="3000" dirty="0" smtClean="0">
                <a:solidFill>
                  <a:srgbClr val="FFFFFF"/>
                </a:solidFill>
              </a:rPr>
              <a:t>information</a:t>
            </a:r>
          </a:p>
          <a:p>
            <a:endParaRPr lang="en-US" sz="1500" dirty="0">
              <a:solidFill>
                <a:srgbClr val="FFFFFF"/>
              </a:solidFill>
            </a:endParaRPr>
          </a:p>
          <a:p>
            <a:r>
              <a:rPr lang="en-US" sz="3000" dirty="0">
                <a:solidFill>
                  <a:srgbClr val="FFFFFF"/>
                </a:solidFill>
              </a:rPr>
              <a:t>Challenge old dogma</a:t>
            </a:r>
          </a:p>
          <a:p>
            <a:pPr>
              <a:buNone/>
            </a:pPr>
            <a:r>
              <a:rPr lang="en-US" sz="2400" dirty="0" smtClean="0">
                <a:solidFill>
                  <a:srgbClr val="FFFFFF"/>
                </a:solidFill>
              </a:rPr>
              <a:t>	</a:t>
            </a:r>
            <a:r>
              <a:rPr lang="en-US" sz="2600" dirty="0" smtClean="0">
                <a:solidFill>
                  <a:srgbClr val="FFFFFF"/>
                </a:solidFill>
              </a:rPr>
              <a:t>- </a:t>
            </a:r>
            <a:r>
              <a:rPr lang="en-US" sz="2800" dirty="0" smtClean="0">
                <a:solidFill>
                  <a:srgbClr val="FFFFFF"/>
                </a:solidFill>
              </a:rPr>
              <a:t>Important </a:t>
            </a:r>
            <a:r>
              <a:rPr lang="en-US" sz="2800" dirty="0">
                <a:solidFill>
                  <a:srgbClr val="FFFFFF"/>
                </a:solidFill>
              </a:rPr>
              <a:t>to review the literature “become an expert”</a:t>
            </a:r>
          </a:p>
          <a:p>
            <a:pPr>
              <a:buNone/>
            </a:pPr>
            <a:r>
              <a:rPr lang="en-US" sz="2800" dirty="0" smtClean="0">
                <a:solidFill>
                  <a:srgbClr val="FFFFFF"/>
                </a:solidFill>
              </a:rPr>
              <a:t>	- Consult </a:t>
            </a:r>
            <a:r>
              <a:rPr lang="en-US" sz="2800" dirty="0">
                <a:solidFill>
                  <a:srgbClr val="FFFFFF"/>
                </a:solidFill>
              </a:rPr>
              <a:t>with mentors who are </a:t>
            </a:r>
            <a:r>
              <a:rPr lang="en-US" sz="2800" dirty="0" smtClean="0">
                <a:solidFill>
                  <a:srgbClr val="FFFFFF"/>
                </a:solidFill>
              </a:rPr>
              <a:t>experts</a:t>
            </a:r>
          </a:p>
          <a:p>
            <a:pPr>
              <a:buNone/>
            </a:pPr>
            <a:endParaRPr lang="en-US" sz="1500" dirty="0">
              <a:solidFill>
                <a:srgbClr val="FFFFFF"/>
              </a:solidFill>
            </a:endParaRPr>
          </a:p>
          <a:p>
            <a:pPr marL="0" indent="0">
              <a:buClr>
                <a:schemeClr val="tx1"/>
              </a:buClr>
              <a:buNone/>
            </a:pPr>
            <a:r>
              <a:rPr lang="en-US" sz="3000" dirty="0">
                <a:solidFill>
                  <a:srgbClr val="FFFFFF"/>
                </a:solidFill>
              </a:rPr>
              <a:t>For previously done studies</a:t>
            </a:r>
          </a:p>
          <a:p>
            <a:pPr>
              <a:buClr>
                <a:schemeClr val="tx1"/>
              </a:buClr>
              <a:buNone/>
            </a:pPr>
            <a:r>
              <a:rPr lang="en-US" sz="2400" dirty="0" smtClean="0">
                <a:solidFill>
                  <a:srgbClr val="FFFFFF"/>
                </a:solidFill>
              </a:rPr>
              <a:t>	</a:t>
            </a:r>
            <a:r>
              <a:rPr lang="en-US" sz="2600" dirty="0" smtClean="0">
                <a:solidFill>
                  <a:srgbClr val="FFFFFF"/>
                </a:solidFill>
              </a:rPr>
              <a:t>- </a:t>
            </a:r>
            <a:r>
              <a:rPr lang="en-US" sz="2800" dirty="0" smtClean="0">
                <a:solidFill>
                  <a:srgbClr val="FFFFFF"/>
                </a:solidFill>
              </a:rPr>
              <a:t>Can </a:t>
            </a:r>
            <a:r>
              <a:rPr lang="en-US" sz="2800" dirty="0">
                <a:solidFill>
                  <a:srgbClr val="FFFFFF"/>
                </a:solidFill>
              </a:rPr>
              <a:t>study be replicated in a different population?</a:t>
            </a:r>
          </a:p>
          <a:p>
            <a:pPr>
              <a:buClr>
                <a:schemeClr val="tx1"/>
              </a:buClr>
              <a:buNone/>
            </a:pPr>
            <a:r>
              <a:rPr lang="en-US" sz="2800" dirty="0" smtClean="0">
                <a:solidFill>
                  <a:srgbClr val="FFFFFF"/>
                </a:solidFill>
              </a:rPr>
              <a:t>	- Improved </a:t>
            </a:r>
            <a:r>
              <a:rPr lang="en-US" sz="2800" dirty="0">
                <a:solidFill>
                  <a:srgbClr val="FFFFFF"/>
                </a:solidFill>
              </a:rPr>
              <a:t>methodology, research techniques?</a:t>
            </a:r>
          </a:p>
        </p:txBody>
      </p:sp>
    </p:spTree>
    <p:extLst>
      <p:ext uri="{BB962C8B-B14F-4D97-AF65-F5344CB8AC3E}">
        <p14:creationId xmlns:p14="http://schemas.microsoft.com/office/powerpoint/2010/main" val="38999576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48816"/>
            <a:ext cx="8229600" cy="865584"/>
          </a:xfrm>
        </p:spPr>
        <p:txBody>
          <a:bodyPr/>
          <a:lstStyle/>
          <a:p>
            <a:r>
              <a:rPr lang="en-US" b="1" dirty="0">
                <a:solidFill>
                  <a:srgbClr val="FFFFFF"/>
                </a:solidFill>
              </a:rPr>
              <a:t>Ethical</a:t>
            </a:r>
          </a:p>
        </p:txBody>
      </p:sp>
      <p:sp>
        <p:nvSpPr>
          <p:cNvPr id="16387" name="Rectangle 3"/>
          <p:cNvSpPr>
            <a:spLocks noGrp="1" noChangeArrowheads="1"/>
          </p:cNvSpPr>
          <p:nvPr>
            <p:ph type="body" idx="1"/>
          </p:nvPr>
        </p:nvSpPr>
        <p:spPr>
          <a:xfrm>
            <a:off x="457200" y="1072413"/>
            <a:ext cx="8229600" cy="4525963"/>
          </a:xfrm>
        </p:spPr>
        <p:txBody>
          <a:bodyPr>
            <a:normAutofit/>
          </a:bodyPr>
          <a:lstStyle/>
          <a:p>
            <a:r>
              <a:rPr lang="en-US" sz="3000" dirty="0">
                <a:solidFill>
                  <a:srgbClr val="FFFFFF"/>
                </a:solidFill>
              </a:rPr>
              <a:t>Does the study pose unacceptable physical risk</a:t>
            </a:r>
            <a:r>
              <a:rPr lang="en-US" sz="3000" dirty="0" smtClean="0">
                <a:solidFill>
                  <a:srgbClr val="FFFFFF"/>
                </a:solidFill>
              </a:rPr>
              <a:t>?</a:t>
            </a:r>
          </a:p>
          <a:p>
            <a:endParaRPr lang="en-US" sz="1500" dirty="0">
              <a:solidFill>
                <a:srgbClr val="FFFFFF"/>
              </a:solidFill>
            </a:endParaRPr>
          </a:p>
          <a:p>
            <a:r>
              <a:rPr lang="en-US" sz="3000" dirty="0">
                <a:solidFill>
                  <a:srgbClr val="FFFFFF"/>
                </a:solidFill>
              </a:rPr>
              <a:t>Risk to privacy?</a:t>
            </a:r>
          </a:p>
          <a:p>
            <a:pPr>
              <a:buNone/>
            </a:pPr>
            <a:r>
              <a:rPr lang="en-US" sz="2800" dirty="0" smtClean="0">
                <a:solidFill>
                  <a:srgbClr val="FFFFFF"/>
                </a:solidFill>
              </a:rPr>
              <a:t>	- Consult </a:t>
            </a:r>
            <a:r>
              <a:rPr lang="en-US" sz="2800" dirty="0">
                <a:solidFill>
                  <a:srgbClr val="FFFFFF"/>
                </a:solidFill>
              </a:rPr>
              <a:t>with IRB</a:t>
            </a:r>
          </a:p>
          <a:p>
            <a:pPr>
              <a:buNone/>
            </a:pPr>
            <a:r>
              <a:rPr lang="en-US" sz="2400" dirty="0" smtClean="0">
                <a:solidFill>
                  <a:srgbClr val="FFFFFF"/>
                </a:solidFill>
              </a:rPr>
              <a:t>	</a:t>
            </a:r>
            <a:endParaRPr lang="en-US" sz="2400" dirty="0">
              <a:solidFill>
                <a:srgbClr val="FFFFFF"/>
              </a:solidFill>
            </a:endParaRPr>
          </a:p>
        </p:txBody>
      </p:sp>
    </p:spTree>
    <p:extLst>
      <p:ext uri="{BB962C8B-B14F-4D97-AF65-F5344CB8AC3E}">
        <p14:creationId xmlns:p14="http://schemas.microsoft.com/office/powerpoint/2010/main" val="10676008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48816"/>
            <a:ext cx="8229600" cy="865584"/>
          </a:xfrm>
        </p:spPr>
        <p:txBody>
          <a:bodyPr/>
          <a:lstStyle/>
          <a:p>
            <a:r>
              <a:rPr lang="en-US" b="1" dirty="0">
                <a:solidFill>
                  <a:srgbClr val="FFFFFF"/>
                </a:solidFill>
              </a:rPr>
              <a:t>Relevant</a:t>
            </a:r>
          </a:p>
        </p:txBody>
      </p:sp>
      <p:sp>
        <p:nvSpPr>
          <p:cNvPr id="17411" name="Rectangle 3"/>
          <p:cNvSpPr>
            <a:spLocks noGrp="1" noChangeArrowheads="1"/>
          </p:cNvSpPr>
          <p:nvPr>
            <p:ph type="body" idx="1"/>
          </p:nvPr>
        </p:nvSpPr>
        <p:spPr>
          <a:xfrm>
            <a:off x="457200" y="1079054"/>
            <a:ext cx="8229600" cy="4525963"/>
          </a:xfrm>
        </p:spPr>
        <p:txBody>
          <a:bodyPr>
            <a:normAutofit/>
          </a:bodyPr>
          <a:lstStyle/>
          <a:p>
            <a:r>
              <a:rPr lang="en-US" sz="3000" dirty="0">
                <a:solidFill>
                  <a:srgbClr val="FFFFFF"/>
                </a:solidFill>
              </a:rPr>
              <a:t>How may the outcomes effect</a:t>
            </a:r>
            <a:r>
              <a:rPr lang="en-US" sz="3000" dirty="0" smtClean="0">
                <a:solidFill>
                  <a:srgbClr val="FFFFFF"/>
                </a:solidFill>
              </a:rPr>
              <a:t>:</a:t>
            </a:r>
          </a:p>
          <a:p>
            <a:endParaRPr lang="en-US" sz="1800" dirty="0">
              <a:solidFill>
                <a:srgbClr val="FFFFFF"/>
              </a:solidFill>
            </a:endParaRPr>
          </a:p>
          <a:p>
            <a:pPr>
              <a:buNone/>
            </a:pPr>
            <a:r>
              <a:rPr lang="en-US" sz="2400" dirty="0" smtClean="0">
                <a:solidFill>
                  <a:srgbClr val="FFFFFF"/>
                </a:solidFill>
              </a:rPr>
              <a:t>	- </a:t>
            </a:r>
            <a:r>
              <a:rPr lang="en-US" sz="2800" dirty="0" smtClean="0">
                <a:solidFill>
                  <a:srgbClr val="FFFFFF"/>
                </a:solidFill>
              </a:rPr>
              <a:t>Clinical practice</a:t>
            </a:r>
          </a:p>
          <a:p>
            <a:pPr>
              <a:buNone/>
            </a:pPr>
            <a:endParaRPr lang="en-US" sz="1500" dirty="0">
              <a:solidFill>
                <a:srgbClr val="FFFFFF"/>
              </a:solidFill>
            </a:endParaRPr>
          </a:p>
          <a:p>
            <a:pPr>
              <a:buNone/>
            </a:pPr>
            <a:r>
              <a:rPr lang="en-US" sz="2800" dirty="0" smtClean="0">
                <a:solidFill>
                  <a:srgbClr val="FFFFFF"/>
                </a:solidFill>
              </a:rPr>
              <a:t>	- Health Policy</a:t>
            </a:r>
          </a:p>
          <a:p>
            <a:pPr>
              <a:buNone/>
            </a:pPr>
            <a:endParaRPr lang="en-US" sz="1500" dirty="0">
              <a:solidFill>
                <a:srgbClr val="FFFFFF"/>
              </a:solidFill>
            </a:endParaRPr>
          </a:p>
          <a:p>
            <a:pPr>
              <a:buNone/>
            </a:pPr>
            <a:r>
              <a:rPr lang="en-US" sz="2800" dirty="0" smtClean="0">
                <a:solidFill>
                  <a:srgbClr val="FFFFFF"/>
                </a:solidFill>
              </a:rPr>
              <a:t>	- Future </a:t>
            </a:r>
            <a:r>
              <a:rPr lang="en-US" sz="2800" dirty="0">
                <a:solidFill>
                  <a:srgbClr val="FFFFFF"/>
                </a:solidFill>
              </a:rPr>
              <a:t>Research</a:t>
            </a:r>
          </a:p>
        </p:txBody>
      </p:sp>
    </p:spTree>
    <p:extLst>
      <p:ext uri="{BB962C8B-B14F-4D97-AF65-F5344CB8AC3E}">
        <p14:creationId xmlns:p14="http://schemas.microsoft.com/office/powerpoint/2010/main" val="404291553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0" y="228600"/>
            <a:ext cx="9144000" cy="1143000"/>
          </a:xfrm>
        </p:spPr>
        <p:txBody>
          <a:bodyPr>
            <a:noAutofit/>
          </a:bodyPr>
          <a:lstStyle/>
          <a:p>
            <a:pPr eaLnBrk="1" hangingPunct="1"/>
            <a:r>
              <a:rPr lang="en-US" b="1" dirty="0">
                <a:solidFill>
                  <a:srgbClr val="FFFFFF"/>
                </a:solidFill>
                <a:cs typeface="Arial" charset="0"/>
              </a:rPr>
              <a:t>Architecture of a </a:t>
            </a:r>
            <a:r>
              <a:rPr lang="en-US" b="1" dirty="0" smtClean="0">
                <a:solidFill>
                  <a:srgbClr val="FFFFFF"/>
                </a:solidFill>
                <a:cs typeface="Arial" charset="0"/>
              </a:rPr>
              <a:t>focused                      </a:t>
            </a:r>
            <a:r>
              <a:rPr lang="en-US" b="1" dirty="0">
                <a:solidFill>
                  <a:srgbClr val="FFFFFF"/>
                </a:solidFill>
                <a:cs typeface="Arial" charset="0"/>
              </a:rPr>
              <a:t>research  question</a:t>
            </a:r>
          </a:p>
        </p:txBody>
      </p:sp>
      <p:sp>
        <p:nvSpPr>
          <p:cNvPr id="14340" name="Rectangle 3"/>
          <p:cNvSpPr>
            <a:spLocks noGrp="1" noChangeArrowheads="1"/>
          </p:cNvSpPr>
          <p:nvPr>
            <p:ph type="body" idx="1"/>
          </p:nvPr>
        </p:nvSpPr>
        <p:spPr>
          <a:xfrm>
            <a:off x="2743200" y="1828800"/>
            <a:ext cx="6400799" cy="2897188"/>
          </a:xfrm>
        </p:spPr>
        <p:txBody>
          <a:bodyPr>
            <a:noAutofit/>
          </a:bodyPr>
          <a:lstStyle/>
          <a:p>
            <a:pPr eaLnBrk="1" hangingPunct="1">
              <a:lnSpc>
                <a:spcPct val="90000"/>
              </a:lnSpc>
              <a:buFont typeface="Wingdings" charset="0"/>
              <a:buNone/>
            </a:pPr>
            <a:r>
              <a:rPr lang="en-US" sz="3900" b="1" dirty="0" smtClean="0">
                <a:solidFill>
                  <a:srgbClr val="FFFFFF"/>
                </a:solidFill>
                <a:cs typeface="Arial" charset="0"/>
              </a:rPr>
              <a:t> P </a:t>
            </a:r>
            <a:r>
              <a:rPr lang="en-US" sz="3000" dirty="0">
                <a:solidFill>
                  <a:srgbClr val="FFFFFF"/>
                </a:solidFill>
                <a:cs typeface="Arial" charset="0"/>
              </a:rPr>
              <a:t>Who is the patient or what problem </a:t>
            </a:r>
            <a:r>
              <a:rPr lang="en-US" sz="3000" dirty="0" smtClean="0">
                <a:solidFill>
                  <a:srgbClr val="FFFFFF"/>
                </a:solidFill>
                <a:cs typeface="Arial" charset="0"/>
              </a:rPr>
              <a:t> 	 is </a:t>
            </a:r>
            <a:r>
              <a:rPr lang="en-US" sz="3000" dirty="0">
                <a:solidFill>
                  <a:srgbClr val="FFFFFF"/>
                </a:solidFill>
                <a:cs typeface="Arial" charset="0"/>
              </a:rPr>
              <a:t>being addressed?</a:t>
            </a:r>
          </a:p>
          <a:p>
            <a:pPr eaLnBrk="1" hangingPunct="1">
              <a:lnSpc>
                <a:spcPct val="90000"/>
              </a:lnSpc>
              <a:buFont typeface="Wingdings" charset="0"/>
              <a:buNone/>
            </a:pPr>
            <a:r>
              <a:rPr lang="en-US" sz="3600" b="1" dirty="0" smtClean="0">
                <a:solidFill>
                  <a:srgbClr val="FFFFFF"/>
                </a:solidFill>
                <a:cs typeface="Arial" charset="0"/>
              </a:rPr>
              <a:t> </a:t>
            </a:r>
            <a:r>
              <a:rPr lang="en-US" sz="3900" b="1" dirty="0" smtClean="0">
                <a:solidFill>
                  <a:srgbClr val="FFFFFF"/>
                </a:solidFill>
                <a:cs typeface="Arial" charset="0"/>
              </a:rPr>
              <a:t>I</a:t>
            </a:r>
            <a:r>
              <a:rPr lang="en-US" sz="3900" dirty="0" smtClean="0">
                <a:solidFill>
                  <a:srgbClr val="FFFFFF"/>
                </a:solidFill>
                <a:cs typeface="Arial" charset="0"/>
              </a:rPr>
              <a:t>  </a:t>
            </a:r>
            <a:r>
              <a:rPr lang="en-US" sz="3000" dirty="0">
                <a:solidFill>
                  <a:srgbClr val="FFFFFF"/>
                </a:solidFill>
                <a:cs typeface="Arial" charset="0"/>
              </a:rPr>
              <a:t>What is the intervention or </a:t>
            </a:r>
            <a:r>
              <a:rPr lang="en-US" sz="3000" dirty="0" smtClean="0">
                <a:solidFill>
                  <a:srgbClr val="FFFFFF"/>
                </a:solidFill>
                <a:cs typeface="Arial" charset="0"/>
              </a:rPr>
              <a:t>	 	  		 exposure</a:t>
            </a:r>
            <a:r>
              <a:rPr lang="en-US" sz="3000" dirty="0">
                <a:solidFill>
                  <a:srgbClr val="FFFFFF"/>
                </a:solidFill>
                <a:cs typeface="Arial" charset="0"/>
              </a:rPr>
              <a:t>?</a:t>
            </a:r>
          </a:p>
          <a:p>
            <a:pPr eaLnBrk="1" hangingPunct="1">
              <a:lnSpc>
                <a:spcPct val="90000"/>
              </a:lnSpc>
              <a:buFont typeface="Wingdings" charset="0"/>
              <a:buNone/>
            </a:pPr>
            <a:r>
              <a:rPr lang="en-US" sz="3600" b="1" dirty="0" smtClean="0">
                <a:solidFill>
                  <a:srgbClr val="FFFFFF"/>
                </a:solidFill>
                <a:cs typeface="Arial" charset="0"/>
              </a:rPr>
              <a:t> </a:t>
            </a:r>
            <a:r>
              <a:rPr lang="en-US" sz="3900" b="1" dirty="0" smtClean="0">
                <a:solidFill>
                  <a:srgbClr val="FFFFFF"/>
                </a:solidFill>
                <a:cs typeface="Arial" charset="0"/>
              </a:rPr>
              <a:t>C</a:t>
            </a:r>
            <a:r>
              <a:rPr lang="en-US" sz="3900" dirty="0" smtClean="0">
                <a:solidFill>
                  <a:srgbClr val="FFFFFF"/>
                </a:solidFill>
                <a:cs typeface="Arial" charset="0"/>
              </a:rPr>
              <a:t> </a:t>
            </a:r>
            <a:r>
              <a:rPr lang="en-US" sz="3000" dirty="0">
                <a:solidFill>
                  <a:srgbClr val="FFFFFF"/>
                </a:solidFill>
                <a:cs typeface="Arial" charset="0"/>
              </a:rPr>
              <a:t>What is the comparison group?</a:t>
            </a:r>
          </a:p>
          <a:p>
            <a:pPr eaLnBrk="1" hangingPunct="1">
              <a:lnSpc>
                <a:spcPct val="90000"/>
              </a:lnSpc>
              <a:buFont typeface="Wingdings" charset="0"/>
              <a:buNone/>
            </a:pPr>
            <a:r>
              <a:rPr lang="en-US" sz="3900" b="1" dirty="0" smtClean="0">
                <a:solidFill>
                  <a:srgbClr val="FFFFFF"/>
                </a:solidFill>
                <a:cs typeface="Arial" charset="0"/>
              </a:rPr>
              <a:t> O</a:t>
            </a:r>
            <a:r>
              <a:rPr lang="en-US" sz="3900" dirty="0" smtClean="0">
                <a:solidFill>
                  <a:srgbClr val="FFFFFF"/>
                </a:solidFill>
                <a:cs typeface="Arial" charset="0"/>
              </a:rPr>
              <a:t> </a:t>
            </a:r>
            <a:r>
              <a:rPr lang="en-US" sz="3000" dirty="0">
                <a:solidFill>
                  <a:srgbClr val="FFFFFF"/>
                </a:solidFill>
                <a:cs typeface="Arial" charset="0"/>
              </a:rPr>
              <a:t>What is the outcome or endpoint</a:t>
            </a:r>
            <a:r>
              <a:rPr lang="en-US" sz="3000" dirty="0" smtClean="0">
                <a:solidFill>
                  <a:srgbClr val="FFFFFF"/>
                </a:solidFill>
                <a:cs typeface="Arial" charset="0"/>
              </a:rPr>
              <a:t>?</a:t>
            </a:r>
          </a:p>
          <a:p>
            <a:pPr eaLnBrk="1" hangingPunct="1">
              <a:lnSpc>
                <a:spcPct val="90000"/>
              </a:lnSpc>
              <a:buFont typeface="Wingdings" charset="0"/>
              <a:buNone/>
            </a:pPr>
            <a:r>
              <a:rPr lang="en-US" dirty="0" smtClean="0">
                <a:solidFill>
                  <a:srgbClr val="FFFFFF"/>
                </a:solidFill>
                <a:cs typeface="Arial" charset="0"/>
              </a:rPr>
              <a:t> </a:t>
            </a:r>
            <a:endParaRPr lang="en-US" dirty="0">
              <a:solidFill>
                <a:srgbClr val="FFFFFF"/>
              </a:solidFill>
              <a:cs typeface="Arial" charset="0"/>
            </a:endParaRPr>
          </a:p>
        </p:txBody>
      </p:sp>
      <p:sp>
        <p:nvSpPr>
          <p:cNvPr id="14341" name="Text Box 4"/>
          <p:cNvSpPr txBox="1">
            <a:spLocks noChangeArrowheads="1"/>
          </p:cNvSpPr>
          <p:nvPr/>
        </p:nvSpPr>
        <p:spPr bwMode="auto">
          <a:xfrm>
            <a:off x="0" y="6276975"/>
            <a:ext cx="922020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300" b="1" dirty="0">
                <a:solidFill>
                  <a:srgbClr val="FFFFFF"/>
                </a:solidFill>
              </a:rPr>
              <a:t>Richardson et al. The well-built clinical question: a key to evidence-based decisions. ACP Journal Club 1995;A-12</a:t>
            </a:r>
          </a:p>
        </p:txBody>
      </p:sp>
      <p:pic>
        <p:nvPicPr>
          <p:cNvPr id="14342" name="Picture 5"/>
          <p:cNvPicPr>
            <a:picLocks noChangeAspect="1" noChangeArrowheads="1"/>
          </p:cNvPicPr>
          <p:nvPr/>
        </p:nvPicPr>
        <p:blipFill>
          <a:blip r:embed="rId2">
            <a:extLst>
              <a:ext uri="{28A0092B-C50C-407E-A947-70E740481C1C}">
                <a14:useLocalDpi xmlns:a14="http://schemas.microsoft.com/office/drawing/2010/main" val="0"/>
              </a:ext>
            </a:extLst>
          </a:blip>
          <a:srcRect l="26355" t="46875" r="57832" b="30208"/>
          <a:stretch>
            <a:fillRect/>
          </a:stretch>
        </p:blipFill>
        <p:spPr bwMode="auto">
          <a:xfrm>
            <a:off x="381000" y="2133600"/>
            <a:ext cx="2057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588433" y="4734995"/>
            <a:ext cx="2552790" cy="1182631"/>
          </a:xfrm>
          <a:prstGeom prst="rect">
            <a:avLst/>
          </a:prstGeom>
        </p:spPr>
        <p:txBody>
          <a:bodyPr wrap="none">
            <a:spAutoFit/>
          </a:bodyPr>
          <a:lstStyle/>
          <a:p>
            <a:pPr>
              <a:lnSpc>
                <a:spcPct val="90000"/>
              </a:lnSpc>
            </a:pPr>
            <a:endParaRPr lang="en-US" sz="3900" dirty="0" smtClean="0">
              <a:solidFill>
                <a:srgbClr val="FFFFFF"/>
              </a:solidFill>
              <a:cs typeface="Arial" charset="0"/>
            </a:endParaRPr>
          </a:p>
          <a:p>
            <a:pPr>
              <a:lnSpc>
                <a:spcPct val="90000"/>
              </a:lnSpc>
            </a:pPr>
            <a:r>
              <a:rPr lang="en-US" sz="3900" dirty="0" smtClean="0">
                <a:solidFill>
                  <a:srgbClr val="FFFFFF"/>
                </a:solidFill>
                <a:cs typeface="Arial" charset="0"/>
              </a:rPr>
              <a:t>±</a:t>
            </a:r>
            <a:r>
              <a:rPr lang="en-US" dirty="0" smtClean="0">
                <a:solidFill>
                  <a:srgbClr val="FFFFFF"/>
                </a:solidFill>
                <a:cs typeface="Arial" charset="0"/>
              </a:rPr>
              <a:t>  </a:t>
            </a:r>
            <a:r>
              <a:rPr lang="en-US" sz="3900" b="1" dirty="0" smtClean="0">
                <a:solidFill>
                  <a:srgbClr val="FFFFFF"/>
                </a:solidFill>
                <a:cs typeface="Arial" charset="0"/>
              </a:rPr>
              <a:t>S</a:t>
            </a:r>
            <a:r>
              <a:rPr lang="en-US" sz="2800" dirty="0" smtClean="0">
                <a:solidFill>
                  <a:srgbClr val="FFFFFF"/>
                </a:solidFill>
                <a:cs typeface="Arial" charset="0"/>
              </a:rPr>
              <a:t>tudy design</a:t>
            </a:r>
            <a:endParaRPr lang="en-US" sz="2800" dirty="0">
              <a:solidFill>
                <a:srgbClr val="FFFFFF"/>
              </a:solidFill>
              <a:cs typeface="Arial" charset="0"/>
            </a:endParaRPr>
          </a:p>
        </p:txBody>
      </p:sp>
    </p:spTree>
    <p:extLst>
      <p:ext uri="{BB962C8B-B14F-4D97-AF65-F5344CB8AC3E}">
        <p14:creationId xmlns:p14="http://schemas.microsoft.com/office/powerpoint/2010/main" val="113273185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4A2F13FE-68DD-A04B-8594-C33E3B456809}" type="slidenum">
              <a:rPr lang="en-US"/>
              <a:pPr eaLnBrk="1" hangingPunct="1"/>
              <a:t>18</a:t>
            </a:fld>
            <a:endParaRPr lang="en-US"/>
          </a:p>
        </p:txBody>
      </p:sp>
      <p:sp>
        <p:nvSpPr>
          <p:cNvPr id="15363" name="Rectangle 2"/>
          <p:cNvSpPr>
            <a:spLocks noGrp="1" noChangeArrowheads="1"/>
          </p:cNvSpPr>
          <p:nvPr>
            <p:ph type="title"/>
          </p:nvPr>
        </p:nvSpPr>
        <p:spPr>
          <a:xfrm>
            <a:off x="0" y="0"/>
            <a:ext cx="9144000" cy="1143000"/>
          </a:xfrm>
        </p:spPr>
        <p:txBody>
          <a:bodyPr>
            <a:normAutofit/>
          </a:bodyPr>
          <a:lstStyle/>
          <a:p>
            <a:pPr eaLnBrk="1" hangingPunct="1"/>
            <a:r>
              <a:rPr lang="en-US" b="1" dirty="0">
                <a:solidFill>
                  <a:srgbClr val="FFFFFF"/>
                </a:solidFill>
                <a:cs typeface="Arial" charset="0"/>
              </a:rPr>
              <a:t>Formulation of a therapy question</a:t>
            </a:r>
          </a:p>
        </p:txBody>
      </p:sp>
      <p:pic>
        <p:nvPicPr>
          <p:cNvPr id="15364" name="Picture 5"/>
          <p:cNvPicPr>
            <a:picLocks noChangeAspect="1" noChangeArrowheads="1"/>
          </p:cNvPicPr>
          <p:nvPr/>
        </p:nvPicPr>
        <p:blipFill>
          <a:blip r:embed="rId2">
            <a:extLst>
              <a:ext uri="{28A0092B-C50C-407E-A947-70E740481C1C}">
                <a14:useLocalDpi xmlns:a14="http://schemas.microsoft.com/office/drawing/2010/main" val="0"/>
              </a:ext>
            </a:extLst>
          </a:blip>
          <a:srcRect l="27525" t="36458" r="22694" b="7292"/>
          <a:stretch>
            <a:fillRect/>
          </a:stretch>
        </p:blipFill>
        <p:spPr bwMode="auto">
          <a:xfrm>
            <a:off x="381000" y="1143000"/>
            <a:ext cx="8382000"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81000" y="3113714"/>
            <a:ext cx="8382000" cy="3242635"/>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91720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89EA025-8161-9643-8CC9-CF121E75334D}" type="slidenum">
              <a:rPr lang="en-US"/>
              <a:pPr eaLnBrk="1" hangingPunct="1"/>
              <a:t>19</a:t>
            </a:fld>
            <a:endParaRPr lang="en-US"/>
          </a:p>
        </p:txBody>
      </p:sp>
      <p:sp>
        <p:nvSpPr>
          <p:cNvPr id="16387" name="Rectangle 2"/>
          <p:cNvSpPr>
            <a:spLocks noGrp="1" noChangeArrowheads="1"/>
          </p:cNvSpPr>
          <p:nvPr>
            <p:ph type="title"/>
          </p:nvPr>
        </p:nvSpPr>
        <p:spPr>
          <a:xfrm>
            <a:off x="0" y="0"/>
            <a:ext cx="9143999" cy="1143000"/>
          </a:xfrm>
        </p:spPr>
        <p:txBody>
          <a:bodyPr>
            <a:normAutofit/>
          </a:bodyPr>
          <a:lstStyle/>
          <a:p>
            <a:pPr eaLnBrk="1" hangingPunct="1"/>
            <a:r>
              <a:rPr lang="en-US" b="1" dirty="0">
                <a:solidFill>
                  <a:srgbClr val="FFFFFF"/>
                </a:solidFill>
                <a:cs typeface="Arial" charset="0"/>
              </a:rPr>
              <a:t>Formulation of an etiology question</a:t>
            </a:r>
          </a:p>
        </p:txBody>
      </p:sp>
      <p:pic>
        <p:nvPicPr>
          <p:cNvPr id="16388" name="Picture 4"/>
          <p:cNvPicPr>
            <a:picLocks noChangeAspect="1" noChangeArrowheads="1"/>
          </p:cNvPicPr>
          <p:nvPr/>
        </p:nvPicPr>
        <p:blipFill>
          <a:blip r:embed="rId2">
            <a:extLst>
              <a:ext uri="{28A0092B-C50C-407E-A947-70E740481C1C}">
                <a14:useLocalDpi xmlns:a14="http://schemas.microsoft.com/office/drawing/2010/main" val="0"/>
              </a:ext>
            </a:extLst>
          </a:blip>
          <a:srcRect l="27159" t="36458" r="20132" b="6250"/>
          <a:stretch>
            <a:fillRect/>
          </a:stretch>
        </p:blipFill>
        <p:spPr bwMode="auto">
          <a:xfrm>
            <a:off x="381000" y="1143000"/>
            <a:ext cx="8382000" cy="525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81000" y="3061530"/>
            <a:ext cx="8382000" cy="3334508"/>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53489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185"/>
            <a:ext cx="8229600" cy="852358"/>
          </a:xfrm>
        </p:spPr>
        <p:txBody>
          <a:bodyPr/>
          <a:lstStyle/>
          <a:p>
            <a:r>
              <a:rPr lang="en-US" dirty="0" smtClean="0">
                <a:solidFill>
                  <a:schemeClr val="bg1"/>
                </a:solidFill>
              </a:rPr>
              <a:t>Conflict of interest</a:t>
            </a:r>
            <a:endParaRPr lang="en-US" dirty="0">
              <a:solidFill>
                <a:schemeClr val="bg1"/>
              </a:solidFill>
            </a:endParaRPr>
          </a:p>
        </p:txBody>
      </p:sp>
      <p:sp>
        <p:nvSpPr>
          <p:cNvPr id="3" name="Content Placeholder 2"/>
          <p:cNvSpPr>
            <a:spLocks noGrp="1"/>
          </p:cNvSpPr>
          <p:nvPr>
            <p:ph idx="1"/>
          </p:nvPr>
        </p:nvSpPr>
        <p:spPr>
          <a:xfrm>
            <a:off x="457200" y="747988"/>
            <a:ext cx="8229600" cy="4717165"/>
          </a:xfrm>
        </p:spPr>
        <p:txBody>
          <a:bodyPr>
            <a:normAutofit/>
          </a:bodyPr>
          <a:lstStyle/>
          <a:p>
            <a:pPr marL="0" indent="0" algn="ctr">
              <a:buNone/>
            </a:pPr>
            <a:r>
              <a:rPr lang="en-US" sz="3600" dirty="0" smtClean="0">
                <a:solidFill>
                  <a:srgbClr val="FFFFFF"/>
                </a:solidFill>
              </a:rPr>
              <a:t>NONE</a:t>
            </a:r>
            <a:endParaRPr lang="en-US" sz="3600" dirty="0">
              <a:solidFill>
                <a:srgbClr val="FFFFFF"/>
              </a:solidFill>
            </a:endParaRPr>
          </a:p>
        </p:txBody>
      </p:sp>
      <p:pic>
        <p:nvPicPr>
          <p:cNvPr id="4" name="Content Placeholder 3" descr="Three-toed-mouse.gif"/>
          <p:cNvPicPr>
            <a:picLocks noChangeAspect="1"/>
          </p:cNvPicPr>
          <p:nvPr/>
        </p:nvPicPr>
        <p:blipFill rotWithShape="1">
          <a:blip r:embed="rId2">
            <a:extLst>
              <a:ext uri="{28A0092B-C50C-407E-A947-70E740481C1C}">
                <a14:useLocalDpi xmlns:a14="http://schemas.microsoft.com/office/drawing/2010/main" val="0"/>
              </a:ext>
            </a:extLst>
          </a:blip>
          <a:srcRect t="13336" b="-7281"/>
          <a:stretch/>
        </p:blipFill>
        <p:spPr>
          <a:xfrm>
            <a:off x="457200" y="1426394"/>
            <a:ext cx="8229600" cy="5635998"/>
          </a:xfrm>
          <a:prstGeom prst="rect">
            <a:avLst/>
          </a:prstGeom>
        </p:spPr>
      </p:pic>
    </p:spTree>
    <p:extLst>
      <p:ext uri="{BB962C8B-B14F-4D97-AF65-F5344CB8AC3E}">
        <p14:creationId xmlns:p14="http://schemas.microsoft.com/office/powerpoint/2010/main" val="114344859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3FE9B0B-84C4-5948-9F42-44B8227E23A5}" type="slidenum">
              <a:rPr lang="en-US"/>
              <a:pPr eaLnBrk="1" hangingPunct="1"/>
              <a:t>20</a:t>
            </a:fld>
            <a:endParaRPr lang="en-US"/>
          </a:p>
        </p:txBody>
      </p:sp>
      <p:sp>
        <p:nvSpPr>
          <p:cNvPr id="17411" name="Rectangle 2"/>
          <p:cNvSpPr>
            <a:spLocks noGrp="1" noChangeArrowheads="1"/>
          </p:cNvSpPr>
          <p:nvPr>
            <p:ph type="title"/>
          </p:nvPr>
        </p:nvSpPr>
        <p:spPr>
          <a:xfrm>
            <a:off x="0" y="0"/>
            <a:ext cx="9144000" cy="1143000"/>
          </a:xfrm>
        </p:spPr>
        <p:txBody>
          <a:bodyPr>
            <a:normAutofit/>
          </a:bodyPr>
          <a:lstStyle/>
          <a:p>
            <a:pPr eaLnBrk="1" hangingPunct="1"/>
            <a:r>
              <a:rPr lang="en-US" b="1" dirty="0">
                <a:solidFill>
                  <a:srgbClr val="FFFFFF"/>
                </a:solidFill>
                <a:cs typeface="Arial" charset="0"/>
              </a:rPr>
              <a:t>Formulation of a diagnosis question</a:t>
            </a:r>
          </a:p>
        </p:txBody>
      </p:sp>
      <p:pic>
        <p:nvPicPr>
          <p:cNvPr id="17412" name="Picture 4"/>
          <p:cNvPicPr>
            <a:picLocks noChangeAspect="1" noChangeArrowheads="1"/>
          </p:cNvPicPr>
          <p:nvPr/>
        </p:nvPicPr>
        <p:blipFill>
          <a:blip r:embed="rId2">
            <a:extLst>
              <a:ext uri="{28A0092B-C50C-407E-A947-70E740481C1C}">
                <a14:useLocalDpi xmlns:a14="http://schemas.microsoft.com/office/drawing/2010/main" val="0"/>
              </a:ext>
            </a:extLst>
          </a:blip>
          <a:srcRect l="26939" t="37500" r="21523" b="9375"/>
          <a:stretch>
            <a:fillRect/>
          </a:stretch>
        </p:blipFill>
        <p:spPr bwMode="auto">
          <a:xfrm>
            <a:off x="381000" y="1166813"/>
            <a:ext cx="8382000" cy="523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81000" y="3131110"/>
            <a:ext cx="8382000" cy="326969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93545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816"/>
            <a:ext cx="8229600" cy="941784"/>
          </a:xfrm>
        </p:spPr>
        <p:txBody>
          <a:bodyPr/>
          <a:lstStyle/>
          <a:p>
            <a:r>
              <a:rPr lang="en-US" b="1" dirty="0" smtClean="0">
                <a:solidFill>
                  <a:srgbClr val="FFFFFF"/>
                </a:solidFill>
              </a:rPr>
              <a:t>After research question…</a:t>
            </a:r>
            <a:endParaRPr lang="en-IN" b="1" dirty="0">
              <a:solidFill>
                <a:srgbClr val="FFFFFF"/>
              </a:solidFill>
            </a:endParaRPr>
          </a:p>
        </p:txBody>
      </p:sp>
      <p:sp>
        <p:nvSpPr>
          <p:cNvPr id="3" name="Content Placeholder 2"/>
          <p:cNvSpPr>
            <a:spLocks noGrp="1"/>
          </p:cNvSpPr>
          <p:nvPr>
            <p:ph idx="1"/>
          </p:nvPr>
        </p:nvSpPr>
        <p:spPr>
          <a:xfrm>
            <a:off x="457200" y="990600"/>
            <a:ext cx="8229600" cy="4525963"/>
          </a:xfrm>
        </p:spPr>
        <p:txBody>
          <a:bodyPr/>
          <a:lstStyle/>
          <a:p>
            <a:r>
              <a:rPr lang="en-US" dirty="0" smtClean="0">
                <a:solidFill>
                  <a:srgbClr val="FFFFFF"/>
                </a:solidFill>
              </a:rPr>
              <a:t>Consult Statistician</a:t>
            </a:r>
          </a:p>
          <a:p>
            <a:r>
              <a:rPr lang="en-US" dirty="0" smtClean="0">
                <a:solidFill>
                  <a:srgbClr val="FFFFFF"/>
                </a:solidFill>
              </a:rPr>
              <a:t>Design the study</a:t>
            </a:r>
          </a:p>
          <a:p>
            <a:r>
              <a:rPr lang="en-US" dirty="0" smtClean="0">
                <a:solidFill>
                  <a:srgbClr val="FFFFFF"/>
                </a:solidFill>
              </a:rPr>
              <a:t>Lab support</a:t>
            </a:r>
          </a:p>
          <a:p>
            <a:r>
              <a:rPr lang="en-US" dirty="0" smtClean="0">
                <a:solidFill>
                  <a:srgbClr val="FFFFFF"/>
                </a:solidFill>
              </a:rPr>
              <a:t>Ethical </a:t>
            </a:r>
            <a:r>
              <a:rPr lang="en-US" dirty="0" smtClean="0">
                <a:solidFill>
                  <a:srgbClr val="FFFFFF"/>
                </a:solidFill>
              </a:rPr>
              <a:t>committee clearance</a:t>
            </a:r>
          </a:p>
          <a:p>
            <a:r>
              <a:rPr lang="en-US" dirty="0" smtClean="0">
                <a:solidFill>
                  <a:srgbClr val="FFFFFF"/>
                </a:solidFill>
              </a:rPr>
              <a:t>Funding</a:t>
            </a:r>
          </a:p>
        </p:txBody>
      </p:sp>
    </p:spTree>
    <p:extLst>
      <p:ext uri="{BB962C8B-B14F-4D97-AF65-F5344CB8AC3E}">
        <p14:creationId xmlns:p14="http://schemas.microsoft.com/office/powerpoint/2010/main" val="281786184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laude_Bernard.jpg"/>
          <p:cNvPicPr>
            <a:picLocks noGrp="1" noChangeAspect="1"/>
          </p:cNvPicPr>
          <p:nvPr>
            <p:ph idx="1"/>
          </p:nvPr>
        </p:nvPicPr>
        <p:blipFill rotWithShape="1">
          <a:blip r:embed="rId2">
            <a:extLst>
              <a:ext uri="{28A0092B-C50C-407E-A947-70E740481C1C}">
                <a14:useLocalDpi xmlns:a14="http://schemas.microsoft.com/office/drawing/2010/main" val="0"/>
              </a:ext>
            </a:extLst>
          </a:blip>
          <a:srcRect t="13607" b="30928"/>
          <a:stretch/>
        </p:blipFill>
        <p:spPr>
          <a:xfrm>
            <a:off x="457200" y="18962"/>
            <a:ext cx="8229600" cy="6581151"/>
          </a:xfrm>
        </p:spPr>
      </p:pic>
      <p:sp>
        <p:nvSpPr>
          <p:cNvPr id="5" name="Rectangle 4"/>
          <p:cNvSpPr/>
          <p:nvPr/>
        </p:nvSpPr>
        <p:spPr>
          <a:xfrm>
            <a:off x="457200" y="1611417"/>
            <a:ext cx="8229600" cy="784830"/>
          </a:xfrm>
          <a:prstGeom prst="rect">
            <a:avLst/>
          </a:prstGeom>
        </p:spPr>
        <p:txBody>
          <a:bodyPr wrap="square">
            <a:spAutoFit/>
          </a:bodyPr>
          <a:lstStyle/>
          <a:p>
            <a:pPr algn="ctr">
              <a:tabLst>
                <a:tab pos="7375525" algn="l"/>
              </a:tabLst>
            </a:pPr>
            <a:r>
              <a:rPr lang="en-US" sz="4500" dirty="0" smtClean="0">
                <a:solidFill>
                  <a:srgbClr val="FFFFFF"/>
                </a:solidFill>
              </a:rPr>
              <a:t>Claude Bernard</a:t>
            </a:r>
            <a:endParaRPr lang="en-US" sz="4500" dirty="0">
              <a:solidFill>
                <a:srgbClr val="FFFFFF"/>
              </a:solidFill>
            </a:endParaRPr>
          </a:p>
        </p:txBody>
      </p:sp>
    </p:spTree>
    <p:extLst>
      <p:ext uri="{BB962C8B-B14F-4D97-AF65-F5344CB8AC3E}">
        <p14:creationId xmlns:p14="http://schemas.microsoft.com/office/powerpoint/2010/main" val="42015713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VVivisectiona</a:t>
            </a:r>
            <a:endParaRPr lang="en-US" dirty="0"/>
          </a:p>
        </p:txBody>
      </p:sp>
      <p:pic>
        <p:nvPicPr>
          <p:cNvPr id="4" name="Content Placeholder 3" descr="vivisection 1.jpg"/>
          <p:cNvPicPr>
            <a:picLocks noGrp="1" noChangeAspect="1"/>
          </p:cNvPicPr>
          <p:nvPr>
            <p:ph idx="1"/>
          </p:nvPr>
        </p:nvPicPr>
        <p:blipFill rotWithShape="1">
          <a:blip r:embed="rId2">
            <a:extLst>
              <a:ext uri="{28A0092B-C50C-407E-A947-70E740481C1C}">
                <a14:useLocalDpi xmlns:a14="http://schemas.microsoft.com/office/drawing/2010/main" val="0"/>
              </a:ext>
            </a:extLst>
          </a:blip>
          <a:srcRect t="311" b="5702"/>
          <a:stretch/>
        </p:blipFill>
        <p:spPr>
          <a:xfrm>
            <a:off x="457200" y="147462"/>
            <a:ext cx="2824474" cy="2540351"/>
          </a:xfrm>
        </p:spPr>
      </p:pic>
      <p:pic>
        <p:nvPicPr>
          <p:cNvPr id="8" name="Content Placeholder 3" descr="vivisection 2.jpg"/>
          <p:cNvPicPr>
            <a:picLocks noChangeAspect="1"/>
          </p:cNvPicPr>
          <p:nvPr/>
        </p:nvPicPr>
        <p:blipFill rotWithShape="1">
          <a:blip r:embed="rId3">
            <a:extLst>
              <a:ext uri="{28A0092B-C50C-407E-A947-70E740481C1C}">
                <a14:useLocalDpi xmlns:a14="http://schemas.microsoft.com/office/drawing/2010/main" val="0"/>
              </a:ext>
            </a:extLst>
          </a:blip>
          <a:srcRect t="44" b="229"/>
          <a:stretch/>
        </p:blipFill>
        <p:spPr>
          <a:xfrm>
            <a:off x="5250869" y="147462"/>
            <a:ext cx="3677505" cy="3587233"/>
          </a:xfrm>
          <a:prstGeom prst="rect">
            <a:avLst/>
          </a:prstGeom>
        </p:spPr>
      </p:pic>
      <p:pic>
        <p:nvPicPr>
          <p:cNvPr id="9" name="Content Placeholder 5" descr="vivisection-monkey.jpg"/>
          <p:cNvPicPr>
            <a:picLocks noChangeAspect="1"/>
          </p:cNvPicPr>
          <p:nvPr/>
        </p:nvPicPr>
        <p:blipFill rotWithShape="1">
          <a:blip r:embed="rId4">
            <a:extLst>
              <a:ext uri="{28A0092B-C50C-407E-A947-70E740481C1C}">
                <a14:useLocalDpi xmlns:a14="http://schemas.microsoft.com/office/drawing/2010/main" val="0"/>
              </a:ext>
            </a:extLst>
          </a:blip>
          <a:srcRect t="107" b="-366"/>
          <a:stretch/>
        </p:blipFill>
        <p:spPr>
          <a:xfrm>
            <a:off x="568689" y="3393451"/>
            <a:ext cx="4530534" cy="2866835"/>
          </a:xfrm>
          <a:prstGeom prst="rect">
            <a:avLst/>
          </a:prstGeom>
        </p:spPr>
      </p:pic>
      <p:pic>
        <p:nvPicPr>
          <p:cNvPr id="10" name="Content Placeholder 3" descr="vivisection.jpg"/>
          <p:cNvPicPr>
            <a:picLocks noChangeAspect="1"/>
          </p:cNvPicPr>
          <p:nvPr/>
        </p:nvPicPr>
        <p:blipFill rotWithShape="1">
          <a:blip r:embed="rId5">
            <a:extLst>
              <a:ext uri="{28A0092B-C50C-407E-A947-70E740481C1C}">
                <a14:useLocalDpi xmlns:a14="http://schemas.microsoft.com/office/drawing/2010/main" val="0"/>
              </a:ext>
            </a:extLst>
          </a:blip>
          <a:srcRect t="16505" b="11003"/>
          <a:stretch/>
        </p:blipFill>
        <p:spPr>
          <a:xfrm>
            <a:off x="324508" y="33714"/>
            <a:ext cx="4793669" cy="6710538"/>
          </a:xfrm>
          <a:prstGeom prst="rect">
            <a:avLst/>
          </a:prstGeom>
        </p:spPr>
      </p:pic>
      <p:sp>
        <p:nvSpPr>
          <p:cNvPr id="3" name="TextBox 2"/>
          <p:cNvSpPr txBox="1"/>
          <p:nvPr/>
        </p:nvSpPr>
        <p:spPr>
          <a:xfrm>
            <a:off x="5250870" y="4891122"/>
            <a:ext cx="3893130" cy="784830"/>
          </a:xfrm>
          <a:prstGeom prst="rect">
            <a:avLst/>
          </a:prstGeom>
          <a:noFill/>
        </p:spPr>
        <p:txBody>
          <a:bodyPr wrap="square" rtlCol="0">
            <a:spAutoFit/>
          </a:bodyPr>
          <a:lstStyle/>
          <a:p>
            <a:pPr algn="ctr"/>
            <a:r>
              <a:rPr lang="en-US" sz="4500" dirty="0" smtClean="0">
                <a:solidFill>
                  <a:srgbClr val="FFFFFF"/>
                </a:solidFill>
              </a:rPr>
              <a:t>Vivisection</a:t>
            </a:r>
            <a:endParaRPr lang="en-US" sz="4500" dirty="0">
              <a:solidFill>
                <a:srgbClr val="FFFFFF"/>
              </a:solidFill>
            </a:endParaRPr>
          </a:p>
        </p:txBody>
      </p:sp>
    </p:spTree>
    <p:extLst>
      <p:ext uri="{BB962C8B-B14F-4D97-AF65-F5344CB8AC3E}">
        <p14:creationId xmlns:p14="http://schemas.microsoft.com/office/powerpoint/2010/main" val="22470059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chemeClr val="bg1"/>
                </a:solidFill>
              </a:rPr>
              <a:t>Walter Reed</a:t>
            </a:r>
            <a:endParaRPr lang="en-US" dirty="0">
              <a:solidFill>
                <a:schemeClr val="bg1"/>
              </a:solidFill>
            </a:endParaRPr>
          </a:p>
        </p:txBody>
      </p:sp>
      <p:sp>
        <p:nvSpPr>
          <p:cNvPr id="3" name="Content Placeholder 2"/>
          <p:cNvSpPr>
            <a:spLocks noGrp="1"/>
          </p:cNvSpPr>
          <p:nvPr>
            <p:ph idx="1"/>
          </p:nvPr>
        </p:nvSpPr>
        <p:spPr>
          <a:xfrm>
            <a:off x="457200" y="1378247"/>
            <a:ext cx="8229600" cy="4525963"/>
          </a:xfrm>
        </p:spPr>
        <p:txBody>
          <a:bodyPr/>
          <a:lstStyle/>
          <a:p>
            <a:r>
              <a:rPr lang="en-US" dirty="0" smtClean="0">
                <a:solidFill>
                  <a:schemeClr val="bg1"/>
                </a:solidFill>
              </a:rPr>
              <a:t>Paid  $ 100 in gold for participation.</a:t>
            </a:r>
          </a:p>
          <a:p>
            <a:endParaRPr lang="en-US" dirty="0" smtClean="0">
              <a:solidFill>
                <a:schemeClr val="bg1"/>
              </a:solidFill>
            </a:endParaRPr>
          </a:p>
          <a:p>
            <a:r>
              <a:rPr lang="en-US" dirty="0" smtClean="0">
                <a:solidFill>
                  <a:schemeClr val="bg1"/>
                </a:solidFill>
              </a:rPr>
              <a:t>$  100 bonus for successful infection with yellow fever.</a:t>
            </a:r>
          </a:p>
          <a:p>
            <a:endParaRPr lang="en-US" dirty="0" smtClean="0">
              <a:solidFill>
                <a:schemeClr val="bg1"/>
              </a:solidFill>
            </a:endParaRPr>
          </a:p>
          <a:p>
            <a:r>
              <a:rPr lang="en-US" dirty="0" smtClean="0">
                <a:solidFill>
                  <a:schemeClr val="bg1"/>
                </a:solidFill>
              </a:rPr>
              <a:t>Payable to family in the event of death.</a:t>
            </a:r>
          </a:p>
          <a:p>
            <a:endParaRPr lang="en-US" dirty="0">
              <a:solidFill>
                <a:schemeClr val="bg1"/>
              </a:solidFill>
            </a:endParaRPr>
          </a:p>
        </p:txBody>
      </p:sp>
      <p:pic>
        <p:nvPicPr>
          <p:cNvPr id="4" name="Picture 6" descr="walter reed"/>
          <p:cNvPicPr>
            <a:picLocks noChangeAspect="1" noChangeArrowheads="1"/>
          </p:cNvPicPr>
          <p:nvPr/>
        </p:nvPicPr>
        <p:blipFill>
          <a:blip r:embed="rId2"/>
          <a:srcRect l="6250" b="6122"/>
          <a:stretch>
            <a:fillRect/>
          </a:stretch>
        </p:blipFill>
        <p:spPr>
          <a:xfrm>
            <a:off x="1905000" y="1227137"/>
            <a:ext cx="5181600" cy="4564063"/>
          </a:xfrm>
          <a:prstGeom prst="rect">
            <a:avLst/>
          </a:prstGeom>
          <a:noFill/>
          <a:ln/>
        </p:spPr>
      </p:pic>
      <p:sp>
        <p:nvSpPr>
          <p:cNvPr id="5" name="Rectangle 4"/>
          <p:cNvSpPr/>
          <p:nvPr/>
        </p:nvSpPr>
        <p:spPr>
          <a:xfrm>
            <a:off x="1828800" y="6412468"/>
            <a:ext cx="7315200" cy="400110"/>
          </a:xfrm>
          <a:prstGeom prst="rect">
            <a:avLst/>
          </a:prstGeom>
        </p:spPr>
        <p:txBody>
          <a:bodyPr wrap="square">
            <a:spAutoFit/>
          </a:bodyPr>
          <a:lstStyle/>
          <a:p>
            <a:pPr>
              <a:spcBef>
                <a:spcPct val="50000"/>
              </a:spcBef>
            </a:pPr>
            <a:r>
              <a:rPr lang="en-US" sz="2000" dirty="0" smtClean="0">
                <a:solidFill>
                  <a:schemeClr val="bg1"/>
                </a:solidFill>
              </a:rPr>
              <a:t>http://etext.lib.virginia.edu/healthsci/reed/commission.html #</a:t>
            </a:r>
            <a:r>
              <a:rPr lang="en-US" sz="2000" dirty="0">
                <a:solidFill>
                  <a:schemeClr val="bg1"/>
                </a:solidFill>
              </a:rPr>
              <a:t> </a:t>
            </a:r>
            <a:r>
              <a:rPr lang="en-US" sz="2000" dirty="0" err="1" smtClean="0">
                <a:solidFill>
                  <a:schemeClr val="bg1"/>
                </a:solidFill>
              </a:rPr>
              <a:t>vol</a:t>
            </a:r>
            <a:endParaRPr lang="en-US" sz="2000" dirty="0">
              <a:solidFill>
                <a:schemeClr val="bg1"/>
              </a:solidFill>
            </a:endParaRPr>
          </a:p>
        </p:txBody>
      </p:sp>
    </p:spTree>
    <p:extLst>
      <p:ext uri="{BB962C8B-B14F-4D97-AF65-F5344CB8AC3E}">
        <p14:creationId xmlns:p14="http://schemas.microsoft.com/office/powerpoint/2010/main" val="23555579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smtClean="0">
                <a:solidFill>
                  <a:srgbClr val="FFFFFF"/>
                </a:solidFill>
              </a:rPr>
              <a:t>Principles of Ethics in Clinical Trials</a:t>
            </a:r>
            <a:endParaRPr lang="en-US" b="1" dirty="0">
              <a:solidFill>
                <a:srgbClr val="FFFFFF"/>
              </a:solidFill>
            </a:endParaRPr>
          </a:p>
        </p:txBody>
      </p:sp>
      <p:sp>
        <p:nvSpPr>
          <p:cNvPr id="3" name="Content Placeholder 2"/>
          <p:cNvSpPr>
            <a:spLocks noGrp="1"/>
          </p:cNvSpPr>
          <p:nvPr>
            <p:ph idx="1"/>
          </p:nvPr>
        </p:nvSpPr>
        <p:spPr>
          <a:xfrm>
            <a:off x="457200" y="1371600"/>
            <a:ext cx="8686800" cy="5715000"/>
          </a:xfrm>
        </p:spPr>
        <p:txBody>
          <a:bodyPr>
            <a:normAutofit/>
          </a:bodyPr>
          <a:lstStyle/>
          <a:p>
            <a:pPr marL="236538" indent="-236538">
              <a:spcBef>
                <a:spcPts val="25"/>
              </a:spcBef>
            </a:pPr>
            <a:r>
              <a:rPr lang="en-US" b="1" dirty="0" smtClean="0">
                <a:solidFill>
                  <a:srgbClr val="FFFFFF"/>
                </a:solidFill>
              </a:rPr>
              <a:t>Three basic principles</a:t>
            </a:r>
          </a:p>
          <a:p>
            <a:pPr marL="574675" lvl="1">
              <a:spcBef>
                <a:spcPts val="838"/>
              </a:spcBef>
            </a:pPr>
            <a:r>
              <a:rPr lang="en-US" sz="3000" b="1" dirty="0" smtClean="0">
                <a:solidFill>
                  <a:srgbClr val="FFFFFF"/>
                </a:solidFill>
              </a:rPr>
              <a:t>Justice</a:t>
            </a:r>
          </a:p>
          <a:p>
            <a:pPr marL="574675" lvl="1">
              <a:spcBef>
                <a:spcPts val="838"/>
              </a:spcBef>
            </a:pPr>
            <a:r>
              <a:rPr lang="en-US" sz="3000" b="1" dirty="0" smtClean="0">
                <a:solidFill>
                  <a:srgbClr val="FFFFFF"/>
                </a:solidFill>
              </a:rPr>
              <a:t>Respect for Persons</a:t>
            </a:r>
          </a:p>
          <a:p>
            <a:pPr marL="574675" lvl="1">
              <a:spcBef>
                <a:spcPts val="838"/>
              </a:spcBef>
            </a:pPr>
            <a:r>
              <a:rPr lang="en-US" sz="3000" b="1" dirty="0" smtClean="0">
                <a:solidFill>
                  <a:srgbClr val="FFFFFF"/>
                </a:solidFill>
              </a:rPr>
              <a:t>Beneficence and non-</a:t>
            </a:r>
            <a:r>
              <a:rPr lang="en-US" sz="3000" b="1" dirty="0" err="1" smtClean="0">
                <a:solidFill>
                  <a:srgbClr val="FFFFFF"/>
                </a:solidFill>
              </a:rPr>
              <a:t>malaficence</a:t>
            </a:r>
            <a:endParaRPr lang="en-US" sz="3000" b="1" dirty="0" smtClean="0">
              <a:solidFill>
                <a:srgbClr val="FFFFFF"/>
              </a:solidFill>
            </a:endParaRPr>
          </a:p>
          <a:p>
            <a:pPr lvl="2">
              <a:spcBef>
                <a:spcPts val="838"/>
              </a:spcBef>
            </a:pPr>
            <a:r>
              <a:rPr lang="en-US" sz="2800" b="1" dirty="0" smtClean="0">
                <a:solidFill>
                  <a:srgbClr val="FFFFFF"/>
                </a:solidFill>
              </a:rPr>
              <a:t>maximize benefits</a:t>
            </a:r>
          </a:p>
          <a:p>
            <a:pPr lvl="2">
              <a:spcBef>
                <a:spcPts val="838"/>
              </a:spcBef>
            </a:pPr>
            <a:r>
              <a:rPr lang="en-US" sz="2800" b="1" dirty="0" smtClean="0">
                <a:solidFill>
                  <a:srgbClr val="FFFFFF"/>
                </a:solidFill>
              </a:rPr>
              <a:t>minimize harms and wrongs</a:t>
            </a:r>
          </a:p>
          <a:p>
            <a:pPr lvl="2">
              <a:spcBef>
                <a:spcPts val="838"/>
              </a:spcBef>
            </a:pPr>
            <a:r>
              <a:rPr lang="en-US" sz="2800" b="1" dirty="0" smtClean="0">
                <a:solidFill>
                  <a:srgbClr val="FFFFFF"/>
                </a:solidFill>
              </a:rPr>
              <a:t>do no harm</a:t>
            </a:r>
          </a:p>
          <a:p>
            <a:pPr lvl="2">
              <a:spcBef>
                <a:spcPts val="838"/>
              </a:spcBef>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92579205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57200" y="0"/>
            <a:ext cx="8229600" cy="1143000"/>
          </a:xfrm>
        </p:spPr>
        <p:txBody>
          <a:bodyPr>
            <a:normAutofit/>
          </a:bodyPr>
          <a:lstStyle/>
          <a:p>
            <a:r>
              <a:rPr lang="en-US" b="1" dirty="0">
                <a:solidFill>
                  <a:srgbClr val="FFFFFF"/>
                </a:solidFill>
              </a:rPr>
              <a:t>Codes and Guidelines</a:t>
            </a:r>
            <a:endParaRPr lang="en-US" dirty="0">
              <a:solidFill>
                <a:srgbClr val="FFFFFF"/>
              </a:solidFill>
            </a:endParaRPr>
          </a:p>
        </p:txBody>
      </p:sp>
      <p:sp>
        <p:nvSpPr>
          <p:cNvPr id="197635" name="Rectangle 3"/>
          <p:cNvSpPr>
            <a:spLocks noGrp="1" noChangeArrowheads="1"/>
          </p:cNvSpPr>
          <p:nvPr>
            <p:ph type="body" idx="1"/>
          </p:nvPr>
        </p:nvSpPr>
        <p:spPr>
          <a:xfrm>
            <a:off x="457200" y="1386348"/>
            <a:ext cx="8686800" cy="5471652"/>
          </a:xfrm>
        </p:spPr>
        <p:txBody>
          <a:bodyPr>
            <a:normAutofit/>
          </a:bodyPr>
          <a:lstStyle/>
          <a:p>
            <a:r>
              <a:rPr lang="en-US" sz="3000" dirty="0">
                <a:solidFill>
                  <a:srgbClr val="FFFFFF"/>
                </a:solidFill>
              </a:rPr>
              <a:t>Nuremberg Code </a:t>
            </a:r>
            <a:r>
              <a:rPr lang="en-US" sz="3000" b="1" dirty="0">
                <a:solidFill>
                  <a:srgbClr val="FFFFFF"/>
                </a:solidFill>
              </a:rPr>
              <a:t>(1949)</a:t>
            </a:r>
          </a:p>
          <a:p>
            <a:endParaRPr lang="en-US" sz="1500" dirty="0">
              <a:solidFill>
                <a:srgbClr val="FFFFFF"/>
              </a:solidFill>
            </a:endParaRPr>
          </a:p>
          <a:p>
            <a:r>
              <a:rPr lang="en-US" sz="3000" dirty="0">
                <a:solidFill>
                  <a:srgbClr val="FFFFFF"/>
                </a:solidFill>
              </a:rPr>
              <a:t>Declaration Of Helsinki </a:t>
            </a:r>
            <a:r>
              <a:rPr lang="en-US" sz="3000" b="1" dirty="0">
                <a:solidFill>
                  <a:srgbClr val="FFFFFF"/>
                </a:solidFill>
              </a:rPr>
              <a:t>(1964- 2000)</a:t>
            </a:r>
          </a:p>
          <a:p>
            <a:endParaRPr lang="en-US" sz="1500" dirty="0">
              <a:solidFill>
                <a:srgbClr val="FFFFFF"/>
              </a:solidFill>
            </a:endParaRPr>
          </a:p>
          <a:p>
            <a:r>
              <a:rPr lang="en-US" sz="3000" dirty="0">
                <a:solidFill>
                  <a:srgbClr val="FFFFFF"/>
                </a:solidFill>
              </a:rPr>
              <a:t>The Belmont Report </a:t>
            </a:r>
            <a:r>
              <a:rPr lang="en-US" sz="3000" b="1" dirty="0">
                <a:solidFill>
                  <a:srgbClr val="FFFFFF"/>
                </a:solidFill>
              </a:rPr>
              <a:t>(1979)</a:t>
            </a:r>
          </a:p>
          <a:p>
            <a:endParaRPr lang="en-US" sz="1500" dirty="0">
              <a:solidFill>
                <a:srgbClr val="FFFFFF"/>
              </a:solidFill>
            </a:endParaRPr>
          </a:p>
          <a:p>
            <a:r>
              <a:rPr lang="en-US" sz="3000" dirty="0">
                <a:solidFill>
                  <a:srgbClr val="FFFFFF"/>
                </a:solidFill>
              </a:rPr>
              <a:t>CIOMS/WHO International Guidelines </a:t>
            </a:r>
            <a:r>
              <a:rPr lang="en-US" sz="3000" b="1" dirty="0">
                <a:solidFill>
                  <a:srgbClr val="FFFFFF"/>
                </a:solidFill>
              </a:rPr>
              <a:t>(1993, 2002)</a:t>
            </a:r>
          </a:p>
          <a:p>
            <a:endParaRPr lang="en-US" sz="1500" dirty="0">
              <a:solidFill>
                <a:srgbClr val="FFFFFF"/>
              </a:solidFill>
            </a:endParaRPr>
          </a:p>
          <a:p>
            <a:r>
              <a:rPr lang="en-US" sz="3000" dirty="0">
                <a:solidFill>
                  <a:srgbClr val="FFFFFF"/>
                </a:solidFill>
              </a:rPr>
              <a:t>ICH/GCP-International Conference on </a:t>
            </a:r>
            <a:r>
              <a:rPr lang="en-US" sz="3000" dirty="0" smtClean="0">
                <a:solidFill>
                  <a:srgbClr val="FFFFFF"/>
                </a:solidFill>
              </a:rPr>
              <a:t>Harmonization/ </a:t>
            </a:r>
            <a:r>
              <a:rPr lang="en-US" sz="3000" dirty="0">
                <a:solidFill>
                  <a:srgbClr val="FFFFFF"/>
                </a:solidFill>
              </a:rPr>
              <a:t>Good Clinical Practice </a:t>
            </a:r>
            <a:r>
              <a:rPr lang="en-US" sz="3000" b="1" dirty="0">
                <a:solidFill>
                  <a:srgbClr val="FFFFFF"/>
                </a:solidFill>
              </a:rPr>
              <a:t>(1996)</a:t>
            </a:r>
          </a:p>
          <a:p>
            <a:endParaRPr lang="en-US" sz="2000" dirty="0">
              <a:solidFill>
                <a:srgbClr val="FFFFFF"/>
              </a:solidFill>
            </a:endParaRPr>
          </a:p>
        </p:txBody>
      </p:sp>
    </p:spTree>
    <p:extLst>
      <p:ext uri="{BB962C8B-B14F-4D97-AF65-F5344CB8AC3E}">
        <p14:creationId xmlns:p14="http://schemas.microsoft.com/office/powerpoint/2010/main" val="405165740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t="6963" b="16638"/>
          <a:stretch/>
        </p:blipFill>
        <p:spPr>
          <a:xfrm>
            <a:off x="457200" y="473945"/>
            <a:ext cx="8229600" cy="5820058"/>
          </a:xfrm>
        </p:spPr>
      </p:pic>
    </p:spTree>
    <p:extLst>
      <p:ext uri="{BB962C8B-B14F-4D97-AF65-F5344CB8AC3E}">
        <p14:creationId xmlns:p14="http://schemas.microsoft.com/office/powerpoint/2010/main" val="223435907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ypes of Funding Opportunity Announcements (FOA)"/>
          <p:cNvPicPr>
            <a:picLocks noGrp="1"/>
          </p:cNvPicPr>
          <p:nvPr>
            <p:ph idx="1"/>
          </p:nvPr>
        </p:nvPicPr>
        <p:blipFill rotWithShape="1">
          <a:blip r:embed="rId3">
            <a:extLst>
              <a:ext uri="{28A0092B-C50C-407E-A947-70E740481C1C}">
                <a14:useLocalDpi xmlns:a14="http://schemas.microsoft.com/office/drawing/2010/main" val="0"/>
              </a:ext>
            </a:extLst>
          </a:blip>
          <a:srcRect l="-102" r="403"/>
          <a:stretch/>
        </p:blipFill>
        <p:spPr bwMode="auto">
          <a:xfrm>
            <a:off x="0" y="0"/>
            <a:ext cx="9144000" cy="6857999"/>
          </a:xfrm>
          <a:prstGeom prst="rect">
            <a:avLst/>
          </a:prstGeom>
          <a:noFill/>
          <a:ln>
            <a:noFill/>
          </a:ln>
        </p:spPr>
      </p:pic>
    </p:spTree>
    <p:extLst>
      <p:ext uri="{BB962C8B-B14F-4D97-AF65-F5344CB8AC3E}">
        <p14:creationId xmlns:p14="http://schemas.microsoft.com/office/powerpoint/2010/main" val="422887240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b="1" dirty="0">
                <a:solidFill>
                  <a:schemeClr val="bg1"/>
                </a:solidFill>
              </a:rPr>
              <a:t>Identifying Sources of Funding</a:t>
            </a:r>
            <a:r>
              <a:rPr lang="en-US" dirty="0">
                <a:solidFill>
                  <a:schemeClr val="bg1"/>
                </a:solidFill>
              </a:rPr>
              <a:t/>
            </a:r>
            <a:br>
              <a:rPr lang="en-US" dirty="0">
                <a:solidFill>
                  <a:schemeClr val="bg1"/>
                </a:solidFill>
              </a:rPr>
            </a:br>
            <a:endParaRPr lang="en-US" dirty="0">
              <a:solidFill>
                <a:schemeClr val="bg1"/>
              </a:solidFill>
            </a:endParaRPr>
          </a:p>
        </p:txBody>
      </p:sp>
      <p:sp>
        <p:nvSpPr>
          <p:cNvPr id="3" name="Content Placeholder 2"/>
          <p:cNvSpPr>
            <a:spLocks noGrp="1"/>
          </p:cNvSpPr>
          <p:nvPr>
            <p:ph idx="1"/>
          </p:nvPr>
        </p:nvSpPr>
        <p:spPr>
          <a:xfrm>
            <a:off x="457200" y="1113140"/>
            <a:ext cx="8686800" cy="5744860"/>
          </a:xfrm>
        </p:spPr>
        <p:txBody>
          <a:bodyPr>
            <a:normAutofit fontScale="92500" lnSpcReduction="10000"/>
          </a:bodyPr>
          <a:lstStyle/>
          <a:p>
            <a:r>
              <a:rPr lang="en-IN" dirty="0" smtClean="0">
                <a:solidFill>
                  <a:srgbClr val="FFFFFF"/>
                </a:solidFill>
              </a:rPr>
              <a:t>Sponsored agreements</a:t>
            </a:r>
          </a:p>
          <a:p>
            <a:pPr marL="0" indent="0">
              <a:buNone/>
            </a:pPr>
            <a:r>
              <a:rPr lang="en-IN" dirty="0" smtClean="0">
                <a:solidFill>
                  <a:srgbClr val="FFFFFF"/>
                </a:solidFill>
              </a:rPr>
              <a:t>	</a:t>
            </a:r>
            <a:r>
              <a:rPr lang="en-IN" sz="3000" dirty="0" smtClean="0">
                <a:solidFill>
                  <a:srgbClr val="FFFFFF"/>
                </a:solidFill>
              </a:rPr>
              <a:t>Types </a:t>
            </a:r>
            <a:r>
              <a:rPr lang="en-IN" sz="3000" dirty="0">
                <a:solidFill>
                  <a:srgbClr val="FFFFFF"/>
                </a:solidFill>
              </a:rPr>
              <a:t>of Proposals</a:t>
            </a:r>
            <a:br>
              <a:rPr lang="en-IN" sz="3000" dirty="0">
                <a:solidFill>
                  <a:srgbClr val="FFFFFF"/>
                </a:solidFill>
              </a:rPr>
            </a:br>
            <a:r>
              <a:rPr lang="en-IN" dirty="0" smtClean="0">
                <a:solidFill>
                  <a:srgbClr val="FFFFFF"/>
                </a:solidFill>
              </a:rPr>
              <a:t>		</a:t>
            </a:r>
            <a:r>
              <a:rPr lang="en-IN" sz="2900" dirty="0" smtClean="0">
                <a:solidFill>
                  <a:srgbClr val="FFFFFF"/>
                </a:solidFill>
              </a:rPr>
              <a:t>Solicited Proposals- </a:t>
            </a:r>
            <a:r>
              <a:rPr lang="en-IN" sz="2800" dirty="0">
                <a:solidFill>
                  <a:srgbClr val="FFFFFF"/>
                </a:solidFill>
              </a:rPr>
              <a:t>Requests for </a:t>
            </a:r>
            <a:r>
              <a:rPr lang="en-IN" sz="2800" dirty="0" smtClean="0">
                <a:solidFill>
                  <a:srgbClr val="FFFFFF"/>
                </a:solidFill>
              </a:rPr>
              <a:t>Applications (RFA) 			                                      </a:t>
            </a:r>
            <a:r>
              <a:rPr lang="en-IN" sz="2900" dirty="0" smtClean="0">
                <a:solidFill>
                  <a:srgbClr val="FFFFFF"/>
                </a:solidFill>
              </a:rPr>
              <a:t>Request </a:t>
            </a:r>
            <a:r>
              <a:rPr lang="en-IN" sz="2900" dirty="0">
                <a:solidFill>
                  <a:srgbClr val="FFFFFF"/>
                </a:solidFill>
              </a:rPr>
              <a:t>F</a:t>
            </a:r>
            <a:r>
              <a:rPr lang="en-IN" sz="2900" dirty="0" smtClean="0">
                <a:solidFill>
                  <a:srgbClr val="FFFFFF"/>
                </a:solidFill>
              </a:rPr>
              <a:t>or Proposal (RFP)		</a:t>
            </a:r>
          </a:p>
          <a:p>
            <a:pPr marL="0" indent="0">
              <a:buNone/>
            </a:pPr>
            <a:r>
              <a:rPr lang="en-IN" sz="2900" dirty="0">
                <a:solidFill>
                  <a:srgbClr val="FFFFFF"/>
                </a:solidFill>
              </a:rPr>
              <a:t>	</a:t>
            </a:r>
            <a:r>
              <a:rPr lang="en-IN" sz="2900" dirty="0" smtClean="0">
                <a:solidFill>
                  <a:srgbClr val="FFFFFF"/>
                </a:solidFill>
              </a:rPr>
              <a:t>	Unsolicited </a:t>
            </a:r>
            <a:r>
              <a:rPr lang="en-IN" sz="2900" dirty="0">
                <a:solidFill>
                  <a:srgbClr val="FFFFFF"/>
                </a:solidFill>
              </a:rPr>
              <a:t>Proposals</a:t>
            </a:r>
            <a:endParaRPr lang="en-US" sz="2900" dirty="0">
              <a:solidFill>
                <a:srgbClr val="FFFFFF"/>
              </a:solidFill>
            </a:endParaRPr>
          </a:p>
          <a:p>
            <a:pPr marL="0" indent="0">
              <a:buNone/>
            </a:pPr>
            <a:r>
              <a:rPr lang="en-IN" dirty="0" smtClean="0">
                <a:solidFill>
                  <a:srgbClr val="FFFFFF"/>
                </a:solidFill>
              </a:rPr>
              <a:t>	</a:t>
            </a:r>
            <a:r>
              <a:rPr lang="en-IN" sz="3000" dirty="0" smtClean="0">
                <a:solidFill>
                  <a:srgbClr val="FFFFFF"/>
                </a:solidFill>
              </a:rPr>
              <a:t>Types </a:t>
            </a:r>
            <a:r>
              <a:rPr lang="en-IN" sz="3000" dirty="0">
                <a:solidFill>
                  <a:srgbClr val="FFFFFF"/>
                </a:solidFill>
              </a:rPr>
              <a:t>of Awards</a:t>
            </a:r>
            <a:br>
              <a:rPr lang="en-IN" sz="3000" dirty="0">
                <a:solidFill>
                  <a:srgbClr val="FFFFFF"/>
                </a:solidFill>
              </a:rPr>
            </a:br>
            <a:r>
              <a:rPr lang="en-IN" dirty="0" smtClean="0">
                <a:solidFill>
                  <a:srgbClr val="FFFFFF"/>
                </a:solidFill>
              </a:rPr>
              <a:t>		</a:t>
            </a:r>
            <a:r>
              <a:rPr lang="en-IN" sz="2900" dirty="0" smtClean="0">
                <a:solidFill>
                  <a:srgbClr val="FFFFFF"/>
                </a:solidFill>
              </a:rPr>
              <a:t>Contracts</a:t>
            </a:r>
            <a:r>
              <a:rPr lang="en-IN" sz="2900" dirty="0">
                <a:solidFill>
                  <a:srgbClr val="FFFFFF"/>
                </a:solidFill>
              </a:rPr>
              <a:t/>
            </a:r>
            <a:br>
              <a:rPr lang="en-IN" sz="2900" dirty="0">
                <a:solidFill>
                  <a:srgbClr val="FFFFFF"/>
                </a:solidFill>
              </a:rPr>
            </a:br>
            <a:r>
              <a:rPr lang="en-IN" sz="2900" dirty="0" smtClean="0">
                <a:solidFill>
                  <a:srgbClr val="FFFFFF"/>
                </a:solidFill>
              </a:rPr>
              <a:t>		Cooperative </a:t>
            </a:r>
            <a:r>
              <a:rPr lang="en-IN" sz="2900" dirty="0">
                <a:solidFill>
                  <a:srgbClr val="FFFFFF"/>
                </a:solidFill>
              </a:rPr>
              <a:t>Agreements</a:t>
            </a:r>
            <a:br>
              <a:rPr lang="en-IN" sz="2900" dirty="0">
                <a:solidFill>
                  <a:srgbClr val="FFFFFF"/>
                </a:solidFill>
              </a:rPr>
            </a:br>
            <a:r>
              <a:rPr lang="en-IN" sz="2900" dirty="0" smtClean="0">
                <a:solidFill>
                  <a:srgbClr val="FFFFFF"/>
                </a:solidFill>
              </a:rPr>
              <a:t>		Grants</a:t>
            </a:r>
            <a:r>
              <a:rPr lang="en-IN" sz="2900" dirty="0">
                <a:solidFill>
                  <a:srgbClr val="FFFFFF"/>
                </a:solidFill>
              </a:rPr>
              <a:t/>
            </a:r>
            <a:br>
              <a:rPr lang="en-IN" sz="2900" dirty="0">
                <a:solidFill>
                  <a:srgbClr val="FFFFFF"/>
                </a:solidFill>
              </a:rPr>
            </a:br>
            <a:r>
              <a:rPr lang="en-IN" sz="2900" dirty="0" smtClean="0">
                <a:solidFill>
                  <a:srgbClr val="FFFFFF"/>
                </a:solidFill>
              </a:rPr>
              <a:t>		Fellowships</a:t>
            </a:r>
            <a:r>
              <a:rPr lang="en-IN" sz="2900" dirty="0">
                <a:solidFill>
                  <a:srgbClr val="FFFFFF"/>
                </a:solidFill>
              </a:rPr>
              <a:t/>
            </a:r>
            <a:br>
              <a:rPr lang="en-IN" sz="2900" dirty="0">
                <a:solidFill>
                  <a:srgbClr val="FFFFFF"/>
                </a:solidFill>
              </a:rPr>
            </a:br>
            <a:r>
              <a:rPr lang="en-IN" sz="2900" dirty="0" smtClean="0">
                <a:solidFill>
                  <a:srgbClr val="FFFFFF"/>
                </a:solidFill>
              </a:rPr>
              <a:t>		Donations</a:t>
            </a:r>
            <a:r>
              <a:rPr lang="en-IN" sz="2900" dirty="0">
                <a:solidFill>
                  <a:srgbClr val="FFFFFF"/>
                </a:solidFill>
              </a:rPr>
              <a:t>/Gifts</a:t>
            </a:r>
            <a:endParaRPr lang="en-US" sz="2900" dirty="0">
              <a:solidFill>
                <a:srgbClr val="FFFFFF"/>
              </a:solidFill>
            </a:endParaRPr>
          </a:p>
          <a:p>
            <a:pPr lvl="1"/>
            <a:endParaRPr lang="en-IN" sz="1500" dirty="0" smtClean="0">
              <a:solidFill>
                <a:srgbClr val="FFFFFF"/>
              </a:solidFill>
            </a:endParaRPr>
          </a:p>
          <a:p>
            <a:r>
              <a:rPr lang="en-IN" dirty="0" smtClean="0">
                <a:solidFill>
                  <a:srgbClr val="FFFFFF"/>
                </a:solidFill>
              </a:rPr>
              <a:t>Funding sources: where to Look</a:t>
            </a:r>
            <a:endParaRPr lang="en-US" dirty="0">
              <a:solidFill>
                <a:srgbClr val="FFFFFF"/>
              </a:solidFill>
            </a:endParaRPr>
          </a:p>
        </p:txBody>
      </p:sp>
    </p:spTree>
    <p:extLst>
      <p:ext uri="{BB962C8B-B14F-4D97-AF65-F5344CB8AC3E}">
        <p14:creationId xmlns:p14="http://schemas.microsoft.com/office/powerpoint/2010/main" val="7321528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G-20150807-WA0003.jpg"/>
          <p:cNvPicPr>
            <a:picLocks noGrp="1" noChangeAspect="1"/>
          </p:cNvPicPr>
          <p:nvPr>
            <p:ph idx="1"/>
          </p:nvPr>
        </p:nvPicPr>
        <p:blipFill rotWithShape="1">
          <a:blip r:embed="rId2">
            <a:extLst>
              <a:ext uri="{28A0092B-C50C-407E-A947-70E740481C1C}">
                <a14:useLocalDpi xmlns:a14="http://schemas.microsoft.com/office/drawing/2010/main" val="0"/>
              </a:ext>
            </a:extLst>
          </a:blip>
          <a:srcRect t="972" b="1654"/>
          <a:stretch/>
        </p:blipFill>
        <p:spPr>
          <a:xfrm>
            <a:off x="2435501" y="1095888"/>
            <a:ext cx="3948990" cy="3948678"/>
          </a:xfrm>
        </p:spPr>
      </p:pic>
      <p:pic>
        <p:nvPicPr>
          <p:cNvPr id="5" name="Content Placeholder 3" descr="IMG-20150807-WA0003.jpg"/>
          <p:cNvPicPr>
            <a:picLocks noChangeAspect="1"/>
          </p:cNvPicPr>
          <p:nvPr/>
        </p:nvPicPr>
        <p:blipFill rotWithShape="1">
          <a:blip r:embed="rId2">
            <a:extLst>
              <a:ext uri="{28A0092B-C50C-407E-A947-70E740481C1C}">
                <a14:useLocalDpi xmlns:a14="http://schemas.microsoft.com/office/drawing/2010/main" val="0"/>
              </a:ext>
            </a:extLst>
          </a:blip>
          <a:srcRect l="34534" t="10891" r="21367"/>
          <a:stretch/>
        </p:blipFill>
        <p:spPr>
          <a:xfrm>
            <a:off x="1931004" y="274639"/>
            <a:ext cx="5566859" cy="6565900"/>
          </a:xfrm>
          <a:prstGeom prst="rect">
            <a:avLst/>
          </a:prstGeom>
        </p:spPr>
      </p:pic>
    </p:spTree>
    <p:extLst>
      <p:ext uri="{BB962C8B-B14F-4D97-AF65-F5344CB8AC3E}">
        <p14:creationId xmlns:p14="http://schemas.microsoft.com/office/powerpoint/2010/main" val="42137027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3"/>
            <a:ext cx="8229600" cy="1012595"/>
          </a:xfrm>
        </p:spPr>
        <p:txBody>
          <a:bodyPr>
            <a:normAutofit/>
          </a:bodyPr>
          <a:lstStyle/>
          <a:p>
            <a:r>
              <a:rPr lang="en-IN" b="1" dirty="0" smtClean="0">
                <a:solidFill>
                  <a:srgbClr val="FFFFFF"/>
                </a:solidFill>
              </a:rPr>
              <a:t>Funding sources: where to Look</a:t>
            </a:r>
            <a:endParaRPr lang="en-US" b="1" dirty="0"/>
          </a:p>
        </p:txBody>
      </p:sp>
      <p:sp>
        <p:nvSpPr>
          <p:cNvPr id="3" name="Content Placeholder 2"/>
          <p:cNvSpPr>
            <a:spLocks noGrp="1"/>
          </p:cNvSpPr>
          <p:nvPr>
            <p:ph idx="1"/>
          </p:nvPr>
        </p:nvSpPr>
        <p:spPr>
          <a:xfrm>
            <a:off x="457200" y="1078350"/>
            <a:ext cx="8229600" cy="4525963"/>
          </a:xfrm>
        </p:spPr>
        <p:txBody>
          <a:bodyPr/>
          <a:lstStyle/>
          <a:p>
            <a:pPr lvl="0"/>
            <a:r>
              <a:rPr lang="en-IN" dirty="0" smtClean="0">
                <a:solidFill>
                  <a:srgbClr val="FFFFFF"/>
                </a:solidFill>
              </a:rPr>
              <a:t>On</a:t>
            </a:r>
            <a:r>
              <a:rPr lang="en-IN" dirty="0">
                <a:solidFill>
                  <a:srgbClr val="FFFFFF"/>
                </a:solidFill>
              </a:rPr>
              <a:t>-line Funding Websites</a:t>
            </a:r>
            <a:endParaRPr lang="en-US" dirty="0">
              <a:solidFill>
                <a:srgbClr val="FFFFFF"/>
              </a:solidFill>
            </a:endParaRPr>
          </a:p>
          <a:p>
            <a:pPr lvl="0"/>
            <a:r>
              <a:rPr lang="en-IN" dirty="0">
                <a:solidFill>
                  <a:srgbClr val="FFFFFF"/>
                </a:solidFill>
              </a:rPr>
              <a:t>Federal Agency Funding Sites</a:t>
            </a:r>
            <a:endParaRPr lang="en-US" dirty="0">
              <a:solidFill>
                <a:srgbClr val="FFFFFF"/>
              </a:solidFill>
            </a:endParaRPr>
          </a:p>
          <a:p>
            <a:pPr lvl="0"/>
            <a:r>
              <a:rPr lang="en-IN" dirty="0">
                <a:solidFill>
                  <a:srgbClr val="FFFFFF"/>
                </a:solidFill>
              </a:rPr>
              <a:t>Non-Federal Sponsor Funding Sites</a:t>
            </a:r>
            <a:endParaRPr lang="en-US" dirty="0">
              <a:solidFill>
                <a:srgbClr val="FFFFFF"/>
              </a:solidFill>
            </a:endParaRPr>
          </a:p>
          <a:p>
            <a:pPr lvl="0"/>
            <a:r>
              <a:rPr lang="en-IN" dirty="0" smtClean="0">
                <a:solidFill>
                  <a:srgbClr val="FFFFFF"/>
                </a:solidFill>
              </a:rPr>
              <a:t>Other </a:t>
            </a:r>
            <a:r>
              <a:rPr lang="en-IN" dirty="0">
                <a:solidFill>
                  <a:srgbClr val="FFFFFF"/>
                </a:solidFill>
              </a:rPr>
              <a:t>Sources for Funding</a:t>
            </a:r>
            <a:endParaRPr lang="en-US" dirty="0">
              <a:solidFill>
                <a:srgbClr val="FFFFFF"/>
              </a:solidFill>
            </a:endParaRPr>
          </a:p>
          <a:p>
            <a:pPr lvl="0"/>
            <a:r>
              <a:rPr lang="en-IN" dirty="0">
                <a:solidFill>
                  <a:srgbClr val="FFFFFF"/>
                </a:solidFill>
              </a:rPr>
              <a:t>Limited Submissions</a:t>
            </a:r>
            <a:endParaRPr lang="en-US" dirty="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347170553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3"/>
            <a:ext cx="8229600" cy="977805"/>
          </a:xfrm>
        </p:spPr>
        <p:txBody>
          <a:bodyPr/>
          <a:lstStyle/>
          <a:p>
            <a:r>
              <a:rPr lang="en-MY" b="1" dirty="0" smtClean="0">
                <a:solidFill>
                  <a:srgbClr val="FFFFFF"/>
                </a:solidFill>
              </a:rPr>
              <a:t> GCP</a:t>
            </a:r>
            <a:endParaRPr lang="en-MY" b="1" dirty="0">
              <a:solidFill>
                <a:srgbClr val="FFFFFF"/>
              </a:solidFil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918564765"/>
              </p:ext>
            </p:extLst>
          </p:nvPr>
        </p:nvGraphicFramePr>
        <p:xfrm>
          <a:off x="457199" y="1026307"/>
          <a:ext cx="4500783" cy="5496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ontent Placeholder 9"/>
          <p:cNvSpPr>
            <a:spLocks noGrp="1"/>
          </p:cNvSpPr>
          <p:nvPr>
            <p:ph sz="half" idx="2"/>
          </p:nvPr>
        </p:nvSpPr>
        <p:spPr>
          <a:xfrm>
            <a:off x="5100496" y="1269839"/>
            <a:ext cx="4038600" cy="5253305"/>
          </a:xfrm>
        </p:spPr>
        <p:txBody>
          <a:bodyPr>
            <a:normAutofit/>
          </a:bodyPr>
          <a:lstStyle/>
          <a:p>
            <a:r>
              <a:rPr lang="en-MY" dirty="0">
                <a:solidFill>
                  <a:srgbClr val="FFFFFF"/>
                </a:solidFill>
              </a:rPr>
              <a:t>A standard for designing, conducting, recording and reporting of studies involving human subjects</a:t>
            </a:r>
            <a:r>
              <a:rPr lang="en-MY" dirty="0" smtClean="0">
                <a:solidFill>
                  <a:srgbClr val="FFFFFF"/>
                </a:solidFill>
              </a:rPr>
              <a:t>.</a:t>
            </a:r>
          </a:p>
          <a:p>
            <a:endParaRPr lang="en-MY" dirty="0">
              <a:solidFill>
                <a:srgbClr val="FFFFFF"/>
              </a:solidFill>
            </a:endParaRPr>
          </a:p>
          <a:p>
            <a:r>
              <a:rPr lang="en-MY" dirty="0">
                <a:solidFill>
                  <a:srgbClr val="FFFFFF"/>
                </a:solidFill>
              </a:rPr>
              <a:t>Public assurance that the </a:t>
            </a:r>
            <a:r>
              <a:rPr lang="en-MY" b="1" dirty="0">
                <a:solidFill>
                  <a:srgbClr val="FFFFFF"/>
                </a:solidFill>
              </a:rPr>
              <a:t>rights, safety and well-being </a:t>
            </a:r>
            <a:r>
              <a:rPr lang="en-MY" dirty="0">
                <a:solidFill>
                  <a:srgbClr val="FFFFFF"/>
                </a:solidFill>
              </a:rPr>
              <a:t>of trial subjects are protected.</a:t>
            </a:r>
          </a:p>
          <a:p>
            <a:endParaRPr lang="en-MY" dirty="0">
              <a:solidFill>
                <a:srgbClr val="FFFFFF"/>
              </a:solidFill>
            </a:endParaRPr>
          </a:p>
        </p:txBody>
      </p:sp>
    </p:spTree>
    <p:extLst>
      <p:ext uri="{BB962C8B-B14F-4D97-AF65-F5344CB8AC3E}">
        <p14:creationId xmlns:p14="http://schemas.microsoft.com/office/powerpoint/2010/main" val="2773352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48503"/>
            <a:ext cx="8229600" cy="908226"/>
          </a:xfrm>
        </p:spPr>
        <p:txBody>
          <a:bodyPr/>
          <a:lstStyle/>
          <a:p>
            <a:r>
              <a:rPr lang="en-MY" b="1" dirty="0" smtClean="0">
                <a:solidFill>
                  <a:srgbClr val="FFFFFF"/>
                </a:solidFill>
              </a:rPr>
              <a:t>ICH</a:t>
            </a:r>
            <a:endParaRPr lang="en-MY" b="1" dirty="0">
              <a:solidFill>
                <a:srgbClr val="FFFFFF"/>
              </a:solidFill>
            </a:endParaRPr>
          </a:p>
        </p:txBody>
      </p:sp>
      <p:sp>
        <p:nvSpPr>
          <p:cNvPr id="6" name="Content Placeholder 5"/>
          <p:cNvSpPr>
            <a:spLocks noGrp="1"/>
          </p:cNvSpPr>
          <p:nvPr>
            <p:ph sz="quarter" idx="4294967295"/>
          </p:nvPr>
        </p:nvSpPr>
        <p:spPr>
          <a:xfrm>
            <a:off x="457200" y="1200259"/>
            <a:ext cx="8449773" cy="5605556"/>
          </a:xfrm>
          <a:prstGeom prst="rect">
            <a:avLst/>
          </a:prstGeom>
        </p:spPr>
        <p:txBody>
          <a:bodyPr>
            <a:normAutofit/>
          </a:bodyPr>
          <a:lstStyle/>
          <a:p>
            <a:r>
              <a:rPr lang="en-MY" sz="2800" b="1" dirty="0">
                <a:solidFill>
                  <a:srgbClr val="FFFFFF"/>
                </a:solidFill>
              </a:rPr>
              <a:t>International Conference on </a:t>
            </a:r>
            <a:r>
              <a:rPr lang="en-MY" sz="2800" b="1" dirty="0" smtClean="0">
                <a:solidFill>
                  <a:srgbClr val="FFFFFF"/>
                </a:solidFill>
              </a:rPr>
              <a:t>Harmonisation</a:t>
            </a:r>
          </a:p>
          <a:p>
            <a:r>
              <a:rPr lang="en-MY" sz="2800" dirty="0" smtClean="0">
                <a:solidFill>
                  <a:srgbClr val="FFFFFF"/>
                </a:solidFill>
              </a:rPr>
              <a:t>Realisation to have </a:t>
            </a:r>
            <a:r>
              <a:rPr lang="en-MY" sz="2800" b="1" dirty="0" smtClean="0">
                <a:solidFill>
                  <a:srgbClr val="FFFFFF"/>
                </a:solidFill>
              </a:rPr>
              <a:t>independent evaluation of medical products </a:t>
            </a:r>
            <a:r>
              <a:rPr lang="en-MY" sz="2800" dirty="0" smtClean="0">
                <a:solidFill>
                  <a:srgbClr val="FFFFFF"/>
                </a:solidFill>
              </a:rPr>
              <a:t>mostly driven by tragedy</a:t>
            </a:r>
          </a:p>
          <a:p>
            <a:r>
              <a:rPr lang="en-MY" sz="2800" dirty="0" smtClean="0">
                <a:solidFill>
                  <a:srgbClr val="FFFFFF"/>
                </a:solidFill>
              </a:rPr>
              <a:t>Pioneered </a:t>
            </a:r>
            <a:r>
              <a:rPr lang="en-MY" sz="2800" dirty="0">
                <a:solidFill>
                  <a:srgbClr val="FFFFFF"/>
                </a:solidFill>
              </a:rPr>
              <a:t>by European Community (EC</a:t>
            </a:r>
            <a:r>
              <a:rPr lang="en-MY" sz="2800" dirty="0" smtClean="0">
                <a:solidFill>
                  <a:srgbClr val="FFFFFF"/>
                </a:solidFill>
              </a:rPr>
              <a:t>)</a:t>
            </a:r>
            <a:r>
              <a:rPr lang="en-MY" sz="2800" dirty="0">
                <a:solidFill>
                  <a:srgbClr val="FFFFFF"/>
                </a:solidFill>
              </a:rPr>
              <a:t> </a:t>
            </a:r>
            <a:r>
              <a:rPr lang="en-MY" sz="2800" dirty="0" smtClean="0">
                <a:solidFill>
                  <a:srgbClr val="FFFFFF"/>
                </a:solidFill>
              </a:rPr>
              <a:t>in 1980s</a:t>
            </a:r>
          </a:p>
          <a:p>
            <a:r>
              <a:rPr lang="en-MY" sz="2800" dirty="0" smtClean="0">
                <a:solidFill>
                  <a:srgbClr val="FFFFFF"/>
                </a:solidFill>
              </a:rPr>
              <a:t>WHO </a:t>
            </a:r>
            <a:r>
              <a:rPr lang="en-MY" sz="2800" dirty="0">
                <a:solidFill>
                  <a:srgbClr val="FFFFFF"/>
                </a:solidFill>
              </a:rPr>
              <a:t>Conference of Drug Regulatory Authorities (ICDRA), in Paris, in </a:t>
            </a:r>
            <a:r>
              <a:rPr lang="en-MY" sz="2800" dirty="0" smtClean="0">
                <a:solidFill>
                  <a:srgbClr val="FFFFFF"/>
                </a:solidFill>
              </a:rPr>
              <a:t>1989</a:t>
            </a:r>
          </a:p>
          <a:p>
            <a:r>
              <a:rPr lang="en-MY" sz="2800" dirty="0" smtClean="0">
                <a:solidFill>
                  <a:srgbClr val="FFFFFF"/>
                </a:solidFill>
              </a:rPr>
              <a:t>ICH was initiated on April </a:t>
            </a:r>
            <a:r>
              <a:rPr lang="en-MY" sz="2800" dirty="0">
                <a:solidFill>
                  <a:srgbClr val="FFFFFF"/>
                </a:solidFill>
              </a:rPr>
              <a:t>1990, </a:t>
            </a:r>
            <a:r>
              <a:rPr lang="en-MY" sz="2800" dirty="0" smtClean="0">
                <a:solidFill>
                  <a:srgbClr val="FFFFFF"/>
                </a:solidFill>
              </a:rPr>
              <a:t>in a meeting hosted </a:t>
            </a:r>
            <a:r>
              <a:rPr lang="en-MY" sz="2800" dirty="0">
                <a:solidFill>
                  <a:srgbClr val="FFFFFF"/>
                </a:solidFill>
              </a:rPr>
              <a:t>by EFPIA</a:t>
            </a:r>
            <a:r>
              <a:rPr lang="en-MY" dirty="0">
                <a:solidFill>
                  <a:srgbClr val="FFFFFF"/>
                </a:solidFill>
              </a:rPr>
              <a:t> </a:t>
            </a:r>
            <a:r>
              <a:rPr lang="en-MY" sz="2300" i="1" dirty="0">
                <a:solidFill>
                  <a:srgbClr val="FFFFFF"/>
                </a:solidFill>
              </a:rPr>
              <a:t>(European Federation of Pharmaceutical Industries and </a:t>
            </a:r>
            <a:r>
              <a:rPr lang="en-MY" sz="2300" i="1" dirty="0" smtClean="0">
                <a:solidFill>
                  <a:srgbClr val="FFFFFF"/>
                </a:solidFill>
              </a:rPr>
              <a:t>Associations) </a:t>
            </a:r>
            <a:r>
              <a:rPr lang="en-MY" sz="2800" dirty="0">
                <a:solidFill>
                  <a:srgbClr val="FFFFFF"/>
                </a:solidFill>
              </a:rPr>
              <a:t>in </a:t>
            </a:r>
            <a:r>
              <a:rPr lang="en-MY" sz="2800" dirty="0" smtClean="0">
                <a:solidFill>
                  <a:srgbClr val="FFFFFF"/>
                </a:solidFill>
              </a:rPr>
              <a:t>Brussels</a:t>
            </a:r>
          </a:p>
          <a:p>
            <a:r>
              <a:rPr lang="en-MY" sz="2800" dirty="0">
                <a:solidFill>
                  <a:srgbClr val="FFFFFF"/>
                </a:solidFill>
              </a:rPr>
              <a:t>Main outcome - Tripartite ICH Guidelines on Safety, Quality and Efficacy</a:t>
            </a:r>
          </a:p>
        </p:txBody>
      </p:sp>
      <p:pic>
        <p:nvPicPr>
          <p:cNvPr id="7" name="Picture 6"/>
          <p:cNvPicPr>
            <a:picLocks noChangeAspect="1"/>
          </p:cNvPicPr>
          <p:nvPr/>
        </p:nvPicPr>
        <p:blipFill rotWithShape="1">
          <a:blip r:embed="rId3">
            <a:extLst>
              <a:ext uri="{BEBA8EAE-BF5A-486C-A8C5-ECC9F3942E4B}">
                <a14:imgProps xmlns:a14="http://schemas.microsoft.com/office/drawing/2010/main">
                  <a14:imgLayer r:embed="rId4">
                    <a14:imgEffect>
                      <a14:backgroundRemoval t="9390" b="92019" l="477" r="89666">
                        <a14:foregroundMark x1="4610" y1="23474" x2="4610" y2="23474"/>
                        <a14:foregroundMark x1="12083" y1="14085" x2="12083" y2="14085"/>
                        <a14:foregroundMark x1="5564" y1="48357" x2="5564" y2="48357"/>
                        <a14:foregroundMark x1="7472" y1="67136" x2="7472" y2="67136"/>
                        <a14:foregroundMark x1="5246" y1="82629" x2="5246" y2="82629"/>
                        <a14:foregroundMark x1="17488" y1="84507" x2="17488" y2="84507"/>
                        <a14:foregroundMark x1="15421" y1="31455" x2="15421" y2="31455"/>
                        <a14:foregroundMark x1="23688" y1="92019" x2="23688" y2="92019"/>
                      </a14:backgroundRemoval>
                    </a14:imgEffect>
                  </a14:imgLayer>
                </a14:imgProps>
              </a:ext>
            </a:extLst>
          </a:blip>
          <a:srcRect l="-484" t="-1431" r="69246" b="1431"/>
          <a:stretch/>
        </p:blipFill>
        <p:spPr>
          <a:xfrm>
            <a:off x="7298312" y="104777"/>
            <a:ext cx="878011" cy="1130272"/>
          </a:xfrm>
          <a:prstGeom prst="rect">
            <a:avLst/>
          </a:prstGeom>
        </p:spPr>
      </p:pic>
    </p:spTree>
    <p:extLst>
      <p:ext uri="{BB962C8B-B14F-4D97-AF65-F5344CB8AC3E}">
        <p14:creationId xmlns:p14="http://schemas.microsoft.com/office/powerpoint/2010/main" val="2184031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3713"/>
            <a:ext cx="8229600" cy="995200"/>
          </a:xfrm>
        </p:spPr>
        <p:txBody>
          <a:bodyPr/>
          <a:lstStyle/>
          <a:p>
            <a:r>
              <a:rPr lang="en-MY" b="1" dirty="0" smtClean="0">
                <a:solidFill>
                  <a:srgbClr val="FFFFFF"/>
                </a:solidFill>
              </a:rPr>
              <a:t>The summary of the principles</a:t>
            </a:r>
            <a:endParaRPr lang="en-MY" b="1" dirty="0">
              <a:solidFill>
                <a:srgbClr val="FFFFFF"/>
              </a:solidFill>
            </a:endParaRPr>
          </a:p>
        </p:txBody>
      </p:sp>
      <p:sp>
        <p:nvSpPr>
          <p:cNvPr id="5" name="Content Placeholder 4"/>
          <p:cNvSpPr>
            <a:spLocks noGrp="1"/>
          </p:cNvSpPr>
          <p:nvPr>
            <p:ph sz="quarter" idx="4294967295"/>
          </p:nvPr>
        </p:nvSpPr>
        <p:spPr>
          <a:xfrm>
            <a:off x="457200" y="1176508"/>
            <a:ext cx="8397584" cy="5472752"/>
          </a:xfrm>
          <a:prstGeom prst="rect">
            <a:avLst/>
          </a:prstGeom>
        </p:spPr>
        <p:txBody>
          <a:bodyPr>
            <a:normAutofit/>
          </a:bodyPr>
          <a:lstStyle/>
          <a:p>
            <a:r>
              <a:rPr lang="en-MY" b="1" dirty="0" smtClean="0">
                <a:solidFill>
                  <a:srgbClr val="FFFFFF"/>
                </a:solidFill>
              </a:rPr>
              <a:t>Conduct </a:t>
            </a:r>
            <a:r>
              <a:rPr lang="en-MY" b="1" dirty="0">
                <a:solidFill>
                  <a:srgbClr val="FFFFFF"/>
                </a:solidFill>
              </a:rPr>
              <a:t>trials according to GCP</a:t>
            </a:r>
          </a:p>
          <a:p>
            <a:r>
              <a:rPr lang="en-MY" b="1" dirty="0" smtClean="0">
                <a:solidFill>
                  <a:srgbClr val="FFFFFF"/>
                </a:solidFill>
              </a:rPr>
              <a:t>Weigh </a:t>
            </a:r>
            <a:r>
              <a:rPr lang="en-MY" b="1" dirty="0">
                <a:solidFill>
                  <a:srgbClr val="FFFFFF"/>
                </a:solidFill>
              </a:rPr>
              <a:t>risks </a:t>
            </a:r>
            <a:r>
              <a:rPr lang="en-MY" b="1" dirty="0" smtClean="0">
                <a:solidFill>
                  <a:srgbClr val="FFFFFF"/>
                </a:solidFill>
              </a:rPr>
              <a:t>vs. </a:t>
            </a:r>
            <a:r>
              <a:rPr lang="en-MY" b="1" dirty="0">
                <a:solidFill>
                  <a:srgbClr val="FFFFFF"/>
                </a:solidFill>
              </a:rPr>
              <a:t>benefits</a:t>
            </a:r>
          </a:p>
          <a:p>
            <a:r>
              <a:rPr lang="en-MY" b="1" dirty="0" smtClean="0">
                <a:solidFill>
                  <a:srgbClr val="FFFFFF"/>
                </a:solidFill>
              </a:rPr>
              <a:t>Subjects wellbeing exceed the science</a:t>
            </a:r>
            <a:endParaRPr lang="en-MY" b="1" dirty="0">
              <a:solidFill>
                <a:srgbClr val="FFFFFF"/>
              </a:solidFill>
            </a:endParaRPr>
          </a:p>
          <a:p>
            <a:r>
              <a:rPr lang="en-MY" b="1" dirty="0" smtClean="0">
                <a:solidFill>
                  <a:srgbClr val="FFFFFF"/>
                </a:solidFill>
              </a:rPr>
              <a:t>Have </a:t>
            </a:r>
            <a:r>
              <a:rPr lang="en-MY" b="1" dirty="0">
                <a:solidFill>
                  <a:srgbClr val="FFFFFF"/>
                </a:solidFill>
              </a:rPr>
              <a:t>adequate information to justify trial</a:t>
            </a:r>
          </a:p>
          <a:p>
            <a:r>
              <a:rPr lang="en-MY" b="1" dirty="0" smtClean="0">
                <a:solidFill>
                  <a:srgbClr val="FFFFFF"/>
                </a:solidFill>
              </a:rPr>
              <a:t>Write </a:t>
            </a:r>
            <a:r>
              <a:rPr lang="en-MY" b="1" dirty="0">
                <a:solidFill>
                  <a:srgbClr val="FFFFFF"/>
                </a:solidFill>
              </a:rPr>
              <a:t>a sound protocol</a:t>
            </a:r>
          </a:p>
          <a:p>
            <a:r>
              <a:rPr lang="en-MY" b="1" dirty="0" smtClean="0">
                <a:solidFill>
                  <a:srgbClr val="FFFFFF"/>
                </a:solidFill>
              </a:rPr>
              <a:t>Receive </a:t>
            </a:r>
            <a:r>
              <a:rPr lang="en-MY" b="1" dirty="0">
                <a:solidFill>
                  <a:srgbClr val="FFFFFF"/>
                </a:solidFill>
              </a:rPr>
              <a:t>IRB/IEC </a:t>
            </a:r>
            <a:r>
              <a:rPr lang="en-MY" b="1" dirty="0" smtClean="0">
                <a:solidFill>
                  <a:srgbClr val="FFFFFF"/>
                </a:solidFill>
              </a:rPr>
              <a:t>approval</a:t>
            </a:r>
            <a:endParaRPr lang="en-MY" b="1" dirty="0">
              <a:solidFill>
                <a:srgbClr val="FFFFFF"/>
              </a:solidFill>
            </a:endParaRPr>
          </a:p>
        </p:txBody>
      </p:sp>
    </p:spTree>
    <p:extLst>
      <p:ext uri="{BB962C8B-B14F-4D97-AF65-F5344CB8AC3E}">
        <p14:creationId xmlns:p14="http://schemas.microsoft.com/office/powerpoint/2010/main" val="3940930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3713"/>
            <a:ext cx="8229600" cy="995200"/>
          </a:xfrm>
        </p:spPr>
        <p:txBody>
          <a:bodyPr/>
          <a:lstStyle/>
          <a:p>
            <a:r>
              <a:rPr lang="en-MY" b="1" dirty="0" smtClean="0">
                <a:solidFill>
                  <a:srgbClr val="FFFFFF"/>
                </a:solidFill>
              </a:rPr>
              <a:t>The summary of the principles</a:t>
            </a:r>
            <a:endParaRPr lang="en-MY" b="1" dirty="0">
              <a:solidFill>
                <a:srgbClr val="FFFFFF"/>
              </a:solidFill>
            </a:endParaRPr>
          </a:p>
        </p:txBody>
      </p:sp>
      <p:sp>
        <p:nvSpPr>
          <p:cNvPr id="5" name="Content Placeholder 4"/>
          <p:cNvSpPr>
            <a:spLocks noGrp="1"/>
          </p:cNvSpPr>
          <p:nvPr>
            <p:ph sz="quarter" idx="4294967295"/>
          </p:nvPr>
        </p:nvSpPr>
        <p:spPr>
          <a:xfrm>
            <a:off x="457200" y="1176508"/>
            <a:ext cx="8397584" cy="5472752"/>
          </a:xfrm>
          <a:prstGeom prst="rect">
            <a:avLst/>
          </a:prstGeom>
        </p:spPr>
        <p:txBody>
          <a:bodyPr>
            <a:normAutofit/>
          </a:bodyPr>
          <a:lstStyle/>
          <a:p>
            <a:r>
              <a:rPr lang="en-MY" b="1" dirty="0" smtClean="0">
                <a:solidFill>
                  <a:srgbClr val="FFFFFF"/>
                </a:solidFill>
              </a:rPr>
              <a:t>Use </a:t>
            </a:r>
            <a:r>
              <a:rPr lang="en-MY" b="1" dirty="0">
                <a:solidFill>
                  <a:srgbClr val="FFFFFF"/>
                </a:solidFill>
              </a:rPr>
              <a:t>qualified </a:t>
            </a:r>
            <a:r>
              <a:rPr lang="en-MY" b="1" dirty="0" smtClean="0">
                <a:solidFill>
                  <a:srgbClr val="FFFFFF"/>
                </a:solidFill>
              </a:rPr>
              <a:t>physicians</a:t>
            </a:r>
          </a:p>
          <a:p>
            <a:r>
              <a:rPr lang="en-MY" b="1" dirty="0" smtClean="0">
                <a:solidFill>
                  <a:srgbClr val="FFFFFF"/>
                </a:solidFill>
              </a:rPr>
              <a:t>Use </a:t>
            </a:r>
            <a:r>
              <a:rPr lang="en-MY" b="1" dirty="0">
                <a:solidFill>
                  <a:srgbClr val="FFFFFF"/>
                </a:solidFill>
              </a:rPr>
              <a:t>qualified </a:t>
            </a:r>
            <a:r>
              <a:rPr lang="en-MY" b="1" dirty="0" smtClean="0">
                <a:solidFill>
                  <a:srgbClr val="FFFFFF"/>
                </a:solidFill>
              </a:rPr>
              <a:t> &amp; trained support </a:t>
            </a:r>
            <a:r>
              <a:rPr lang="en-MY" b="1" dirty="0">
                <a:solidFill>
                  <a:srgbClr val="FFFFFF"/>
                </a:solidFill>
              </a:rPr>
              <a:t>staff</a:t>
            </a:r>
          </a:p>
          <a:p>
            <a:r>
              <a:rPr lang="en-MY" b="1" dirty="0" smtClean="0">
                <a:solidFill>
                  <a:srgbClr val="FFFFFF"/>
                </a:solidFill>
              </a:rPr>
              <a:t>Obtain </a:t>
            </a:r>
            <a:r>
              <a:rPr lang="en-MY" b="1" dirty="0">
                <a:solidFill>
                  <a:srgbClr val="FFFFFF"/>
                </a:solidFill>
              </a:rPr>
              <a:t>informed consent</a:t>
            </a:r>
          </a:p>
          <a:p>
            <a:r>
              <a:rPr lang="en-MY" b="1" dirty="0" smtClean="0">
                <a:solidFill>
                  <a:srgbClr val="FFFFFF"/>
                </a:solidFill>
              </a:rPr>
              <a:t>Record </a:t>
            </a:r>
            <a:r>
              <a:rPr lang="en-MY" b="1" dirty="0">
                <a:solidFill>
                  <a:srgbClr val="FFFFFF"/>
                </a:solidFill>
              </a:rPr>
              <a:t>information appropriately</a:t>
            </a:r>
          </a:p>
          <a:p>
            <a:r>
              <a:rPr lang="en-MY" b="1" dirty="0" smtClean="0">
                <a:solidFill>
                  <a:srgbClr val="FFFFFF"/>
                </a:solidFill>
              </a:rPr>
              <a:t>Confidentiality &amp; data protection</a:t>
            </a:r>
            <a:endParaRPr lang="en-MY" b="1" dirty="0">
              <a:solidFill>
                <a:srgbClr val="FFFFFF"/>
              </a:solidFill>
            </a:endParaRPr>
          </a:p>
          <a:p>
            <a:r>
              <a:rPr lang="en-MY" b="1" dirty="0" smtClean="0">
                <a:solidFill>
                  <a:srgbClr val="FFFFFF"/>
                </a:solidFill>
              </a:rPr>
              <a:t>Handle </a:t>
            </a:r>
            <a:r>
              <a:rPr lang="en-MY" b="1" dirty="0">
                <a:solidFill>
                  <a:srgbClr val="FFFFFF"/>
                </a:solidFill>
              </a:rPr>
              <a:t>investigational products appropriately</a:t>
            </a:r>
          </a:p>
          <a:p>
            <a:r>
              <a:rPr lang="en-MY" b="1" dirty="0" smtClean="0">
                <a:solidFill>
                  <a:srgbClr val="FFFFFF"/>
                </a:solidFill>
              </a:rPr>
              <a:t>Quality assurance</a:t>
            </a:r>
            <a:endParaRPr lang="en-MY" b="1" dirty="0">
              <a:solidFill>
                <a:srgbClr val="FFFFFF"/>
              </a:solidFill>
            </a:endParaRPr>
          </a:p>
        </p:txBody>
      </p:sp>
    </p:spTree>
    <p:extLst>
      <p:ext uri="{BB962C8B-B14F-4D97-AF65-F5344CB8AC3E}">
        <p14:creationId xmlns:p14="http://schemas.microsoft.com/office/powerpoint/2010/main" val="38666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48503"/>
            <a:ext cx="9144000" cy="838645"/>
          </a:xfrm>
        </p:spPr>
        <p:txBody>
          <a:bodyPr>
            <a:normAutofit/>
          </a:bodyPr>
          <a:lstStyle/>
          <a:p>
            <a:r>
              <a:rPr lang="en-MY" b="1" dirty="0" smtClean="0">
                <a:solidFill>
                  <a:srgbClr val="FFFFFF"/>
                </a:solidFill>
              </a:rPr>
              <a:t>Ensure subject wellbeing at all time</a:t>
            </a:r>
            <a:endParaRPr lang="en-MY" b="1" dirty="0">
              <a:solidFill>
                <a:srgbClr val="FFFFFF"/>
              </a:solidFill>
            </a:endParaRPr>
          </a:p>
        </p:txBody>
      </p:sp>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3717906217"/>
              </p:ext>
            </p:extLst>
          </p:nvPr>
        </p:nvGraphicFramePr>
        <p:xfrm>
          <a:off x="713251" y="1043704"/>
          <a:ext cx="7915377" cy="5566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0581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rgbClr val="FFFFFF"/>
                </a:solidFill>
              </a:rPr>
              <a:t>GCP</a:t>
            </a:r>
            <a:endParaRPr lang="en-US" b="1" dirty="0">
              <a:solidFill>
                <a:srgbClr val="FFFFFF"/>
              </a:solidFill>
            </a:endParaRPr>
          </a:p>
        </p:txBody>
      </p:sp>
      <p:sp>
        <p:nvSpPr>
          <p:cNvPr id="3" name="Content Placeholder 2"/>
          <p:cNvSpPr>
            <a:spLocks noGrp="1"/>
          </p:cNvSpPr>
          <p:nvPr>
            <p:ph idx="1"/>
          </p:nvPr>
        </p:nvSpPr>
        <p:spPr>
          <a:xfrm>
            <a:off x="457200" y="914400"/>
            <a:ext cx="8229600" cy="5943600"/>
          </a:xfrm>
        </p:spPr>
        <p:txBody>
          <a:bodyPr>
            <a:normAutofit/>
          </a:bodyPr>
          <a:lstStyle/>
          <a:p>
            <a:pPr>
              <a:buNone/>
            </a:pPr>
            <a:r>
              <a:rPr lang="en-IN" b="1" dirty="0">
                <a:solidFill>
                  <a:srgbClr val="FFFFFF"/>
                </a:solidFill>
              </a:rPr>
              <a:t>Participating Parties</a:t>
            </a:r>
            <a:r>
              <a:rPr lang="en-IN" dirty="0">
                <a:solidFill>
                  <a:srgbClr val="FFFFFF"/>
                </a:solidFill>
              </a:rPr>
              <a:t> </a:t>
            </a:r>
            <a:endParaRPr lang="en-US" dirty="0">
              <a:solidFill>
                <a:srgbClr val="FFFFFF"/>
              </a:solidFill>
            </a:endParaRPr>
          </a:p>
          <a:p>
            <a:pPr lvl="0"/>
            <a:r>
              <a:rPr lang="en-IN" sz="2800" b="1" dirty="0">
                <a:solidFill>
                  <a:srgbClr val="FFFFFF"/>
                </a:solidFill>
              </a:rPr>
              <a:t>IRB/Ethics Committee</a:t>
            </a:r>
            <a:r>
              <a:rPr lang="en-IN" sz="2800" dirty="0">
                <a:solidFill>
                  <a:srgbClr val="FFFFFF"/>
                </a:solidFill>
              </a:rPr>
              <a:t> </a:t>
            </a:r>
            <a:endParaRPr lang="en-US" sz="2800" dirty="0">
              <a:solidFill>
                <a:srgbClr val="FFFFFF"/>
              </a:solidFill>
            </a:endParaRPr>
          </a:p>
          <a:p>
            <a:pPr lvl="0"/>
            <a:r>
              <a:rPr lang="en-IN" sz="2800" b="1" dirty="0">
                <a:solidFill>
                  <a:srgbClr val="FFFFFF"/>
                </a:solidFill>
              </a:rPr>
              <a:t>Investigators</a:t>
            </a:r>
            <a:r>
              <a:rPr lang="en-IN" sz="2800" dirty="0">
                <a:solidFill>
                  <a:srgbClr val="FFFFFF"/>
                </a:solidFill>
              </a:rPr>
              <a:t> </a:t>
            </a:r>
            <a:endParaRPr lang="en-US" sz="2800" dirty="0">
              <a:solidFill>
                <a:srgbClr val="FFFFFF"/>
              </a:solidFill>
            </a:endParaRPr>
          </a:p>
          <a:p>
            <a:pPr lvl="0"/>
            <a:r>
              <a:rPr lang="en-IN" sz="2800" b="1" dirty="0">
                <a:solidFill>
                  <a:srgbClr val="FFFFFF"/>
                </a:solidFill>
              </a:rPr>
              <a:t>Sponsor</a:t>
            </a:r>
            <a:r>
              <a:rPr lang="en-IN" sz="2800" dirty="0">
                <a:solidFill>
                  <a:srgbClr val="FFFFFF"/>
                </a:solidFill>
              </a:rPr>
              <a:t> </a:t>
            </a:r>
            <a:endParaRPr lang="en-US" sz="2800" dirty="0">
              <a:solidFill>
                <a:srgbClr val="FFFFFF"/>
              </a:solidFill>
            </a:endParaRPr>
          </a:p>
          <a:p>
            <a:pPr lvl="0"/>
            <a:r>
              <a:rPr lang="en-IN" sz="2800" b="1" dirty="0">
                <a:solidFill>
                  <a:srgbClr val="FFFFFF"/>
                </a:solidFill>
              </a:rPr>
              <a:t>Regulatory </a:t>
            </a:r>
            <a:r>
              <a:rPr lang="en-IN" sz="2800" b="1" dirty="0" smtClean="0">
                <a:solidFill>
                  <a:srgbClr val="FFFFFF"/>
                </a:solidFill>
              </a:rPr>
              <a:t>Authorities</a:t>
            </a:r>
          </a:p>
          <a:p>
            <a:pPr lvl="0"/>
            <a:endParaRPr lang="en-IN" sz="1000" b="1" dirty="0">
              <a:solidFill>
                <a:srgbClr val="FFFFFF"/>
              </a:solidFill>
            </a:endParaRPr>
          </a:p>
          <a:p>
            <a:pPr>
              <a:buNone/>
            </a:pPr>
            <a:r>
              <a:rPr lang="en-IN" b="1" dirty="0">
                <a:solidFill>
                  <a:srgbClr val="FFFFFF"/>
                </a:solidFill>
              </a:rPr>
              <a:t>Key Documents</a:t>
            </a:r>
            <a:r>
              <a:rPr lang="en-IN" dirty="0">
                <a:solidFill>
                  <a:srgbClr val="FFFFFF"/>
                </a:solidFill>
              </a:rPr>
              <a:t> </a:t>
            </a:r>
            <a:endParaRPr lang="en-US" dirty="0">
              <a:solidFill>
                <a:srgbClr val="FFFFFF"/>
              </a:solidFill>
            </a:endParaRPr>
          </a:p>
          <a:p>
            <a:pPr lvl="0"/>
            <a:r>
              <a:rPr lang="en-IN" sz="2800" b="1" dirty="0">
                <a:solidFill>
                  <a:srgbClr val="FFFFFF"/>
                </a:solidFill>
              </a:rPr>
              <a:t>Investigator Brochure</a:t>
            </a:r>
            <a:r>
              <a:rPr lang="en-IN" sz="2800" dirty="0">
                <a:solidFill>
                  <a:srgbClr val="FFFFFF"/>
                </a:solidFill>
              </a:rPr>
              <a:t> </a:t>
            </a:r>
            <a:endParaRPr lang="en-US" sz="2800" dirty="0">
              <a:solidFill>
                <a:srgbClr val="FFFFFF"/>
              </a:solidFill>
            </a:endParaRPr>
          </a:p>
          <a:p>
            <a:pPr lvl="0"/>
            <a:r>
              <a:rPr lang="en-IN" sz="2800" b="1" dirty="0">
                <a:solidFill>
                  <a:srgbClr val="FFFFFF"/>
                </a:solidFill>
              </a:rPr>
              <a:t>Study Protocol</a:t>
            </a:r>
            <a:r>
              <a:rPr lang="en-IN" sz="2800" dirty="0">
                <a:solidFill>
                  <a:srgbClr val="FFFFFF"/>
                </a:solidFill>
              </a:rPr>
              <a:t> </a:t>
            </a:r>
            <a:endParaRPr lang="en-US" sz="2800" dirty="0">
              <a:solidFill>
                <a:srgbClr val="FFFFFF"/>
              </a:solidFill>
            </a:endParaRPr>
          </a:p>
          <a:p>
            <a:pPr lvl="0"/>
            <a:r>
              <a:rPr lang="en-IN" sz="2800" b="1" dirty="0">
                <a:solidFill>
                  <a:srgbClr val="FFFFFF"/>
                </a:solidFill>
              </a:rPr>
              <a:t>Informed Consent Document</a:t>
            </a:r>
            <a:r>
              <a:rPr lang="en-IN" sz="2800" dirty="0">
                <a:solidFill>
                  <a:srgbClr val="FFFFFF"/>
                </a:solidFill>
              </a:rPr>
              <a:t> </a:t>
            </a:r>
            <a:endParaRPr lang="en-US" sz="2800" dirty="0">
              <a:solidFill>
                <a:srgbClr val="FFFFFF"/>
              </a:solidFill>
            </a:endParaRPr>
          </a:p>
          <a:p>
            <a:pPr lvl="0"/>
            <a:endParaRPr lang="en-US" sz="2800" dirty="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6915284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fade">
                                      <p:cBhvr>
                                        <p:cTn id="28" dur="500"/>
                                        <p:tgtEl>
                                          <p:spTgt spid="3">
                                            <p:txEl>
                                              <p:pRg st="9" end="9"/>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mph" presetSubtype="0" fill="hold" nodeType="clickEffect">
                                  <p:stCondLst>
                                    <p:cond delay="0"/>
                                  </p:stCondLst>
                                  <p:childTnLst>
                                    <p:animEffect transition="out" filter="fade">
                                      <p:cBhvr>
                                        <p:cTn id="32" dur="500" tmFilter="0, 0; .2, .5; .8, .5; 1, 0"/>
                                        <p:tgtEl>
                                          <p:spTgt spid="3">
                                            <p:txEl>
                                              <p:pRg st="9" end="9"/>
                                            </p:txEl>
                                          </p:spTgt>
                                        </p:tgtEl>
                                      </p:cBhvr>
                                    </p:animEffect>
                                    <p:animScale>
                                      <p:cBhvr>
                                        <p:cTn id="33" dur="250" autoRev="1" fill="hold"/>
                                        <p:tgtEl>
                                          <p:spTgt spid="3">
                                            <p:txEl>
                                              <p:pRg st="9" end="9"/>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solidFill>
                <a:srgbClr val="FFFF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7633220"/>
              </p:ext>
            </p:extLst>
          </p:nvPr>
        </p:nvGraphicFramePr>
        <p:xfrm>
          <a:off x="457200" y="0"/>
          <a:ext cx="8229600" cy="1927859"/>
        </p:xfrm>
        <a:graphic>
          <a:graphicData uri="http://schemas.openxmlformats.org/drawingml/2006/table">
            <a:tbl>
              <a:tblPr firstRow="1" bandRow="1">
                <a:tableStyleId>{5C22544A-7EE6-4342-B048-85BDC9FD1C3A}</a:tableStyleId>
              </a:tblPr>
              <a:tblGrid>
                <a:gridCol w="4114800"/>
                <a:gridCol w="4114800"/>
              </a:tblGrid>
              <a:tr h="270830">
                <a:tc>
                  <a:txBody>
                    <a:bodyPr/>
                    <a:lstStyle/>
                    <a:p>
                      <a:pPr algn="ctr" rtl="0">
                        <a:spcAft>
                          <a:spcPts val="576"/>
                        </a:spcAft>
                      </a:pPr>
                      <a:r>
                        <a:rPr lang="en-US" b="1" dirty="0"/>
                        <a:t>Title</a:t>
                      </a:r>
                      <a:endParaRPr lang="en-US" dirty="0"/>
                    </a:p>
                  </a:txBody>
                  <a:tcPr marL="66675" marR="66675" marT="66675" marB="66675" anchor="ctr"/>
                </a:tc>
                <a:tc>
                  <a:txBody>
                    <a:bodyPr/>
                    <a:lstStyle/>
                    <a:p>
                      <a:pPr algn="ctr" rtl="0">
                        <a:spcBef>
                          <a:spcPts val="1224"/>
                        </a:spcBef>
                        <a:spcAft>
                          <a:spcPts val="576"/>
                        </a:spcAft>
                      </a:pPr>
                      <a:endParaRPr lang="en-US" dirty="0"/>
                    </a:p>
                  </a:txBody>
                  <a:tcPr marL="66675" marR="66675" marT="66675" marB="66675" anchor="ctr"/>
                </a:tc>
              </a:tr>
              <a:tr h="430529">
                <a:tc>
                  <a:txBody>
                    <a:bodyPr/>
                    <a:lstStyle/>
                    <a:p>
                      <a:pPr algn="ctr" rtl="0">
                        <a:spcAft>
                          <a:spcPts val="576"/>
                        </a:spcAft>
                      </a:pPr>
                      <a:r>
                        <a:rPr lang="en-US" b="1"/>
                        <a:t>Name and address of the Institution</a:t>
                      </a:r>
                      <a:endParaRPr lang="en-US"/>
                    </a:p>
                  </a:txBody>
                  <a:tcPr marL="66675" marR="66675" marT="66675" marB="66675" anchor="ctr"/>
                </a:tc>
                <a:tc>
                  <a:txBody>
                    <a:bodyPr/>
                    <a:lstStyle/>
                    <a:p>
                      <a:pPr algn="ctr" rtl="0">
                        <a:spcBef>
                          <a:spcPts val="1224"/>
                        </a:spcBef>
                        <a:spcAft>
                          <a:spcPts val="0"/>
                        </a:spcAft>
                      </a:pPr>
                      <a:endParaRPr lang="en-US" dirty="0"/>
                    </a:p>
                  </a:txBody>
                  <a:tcPr marL="66675" marR="66675" marT="66675" marB="66675" anchor="ctr"/>
                </a:tc>
              </a:tr>
              <a:tr h="270830">
                <a:tc>
                  <a:txBody>
                    <a:bodyPr/>
                    <a:lstStyle/>
                    <a:p>
                      <a:pPr algn="ctr" rtl="0">
                        <a:spcAft>
                          <a:spcPts val="576"/>
                        </a:spcAft>
                      </a:pPr>
                      <a:r>
                        <a:rPr lang="en-US" b="1" dirty="0"/>
                        <a:t>Name of </a:t>
                      </a:r>
                      <a:r>
                        <a:rPr lang="en-US" b="1" dirty="0" smtClean="0"/>
                        <a:t>the</a:t>
                      </a:r>
                      <a:r>
                        <a:rPr lang="en-US" b="1" baseline="0" dirty="0" smtClean="0"/>
                        <a:t>  </a:t>
                      </a:r>
                      <a:r>
                        <a:rPr lang="en-US" b="1" dirty="0" smtClean="0"/>
                        <a:t>Investigator</a:t>
                      </a:r>
                      <a:endParaRPr lang="en-US" dirty="0"/>
                    </a:p>
                  </a:txBody>
                  <a:tcPr marL="66675" marR="66675" marT="66675" marB="66675" anchor="ctr"/>
                </a:tc>
                <a:tc>
                  <a:txBody>
                    <a:bodyPr/>
                    <a:lstStyle/>
                    <a:p>
                      <a:pPr algn="ctr" rtl="0">
                        <a:spcBef>
                          <a:spcPts val="1224"/>
                        </a:spcBef>
                        <a:spcAft>
                          <a:spcPts val="576"/>
                        </a:spcAft>
                      </a:pPr>
                      <a:r>
                        <a:rPr lang="en-US" b="1" dirty="0"/>
                        <a:t>Dr. </a:t>
                      </a:r>
                      <a:r>
                        <a:rPr lang="en-US" b="1" dirty="0" smtClean="0"/>
                        <a:t>M. A</a:t>
                      </a:r>
                      <a:r>
                        <a:rPr lang="en-US" b="1" dirty="0"/>
                        <a:t>. Shekar</a:t>
                      </a:r>
                      <a:endParaRPr lang="en-US" dirty="0"/>
                    </a:p>
                  </a:txBody>
                  <a:tcPr marL="66675" marR="66675" marT="66675" marB="66675" anchor="ctr"/>
                </a:tc>
              </a:tr>
              <a:tr h="453070">
                <a:tc>
                  <a:txBody>
                    <a:bodyPr/>
                    <a:lstStyle/>
                    <a:p>
                      <a:pPr algn="ctr" rtl="0">
                        <a:spcAft>
                          <a:spcPts val="0"/>
                        </a:spcAft>
                      </a:pPr>
                      <a:r>
                        <a:rPr lang="en-US" b="1" dirty="0"/>
                        <a:t>Telephone No. of the </a:t>
                      </a:r>
                      <a:endParaRPr lang="en-US" dirty="0"/>
                    </a:p>
                    <a:p>
                      <a:pPr algn="ctr" rtl="0">
                        <a:spcAft>
                          <a:spcPts val="576"/>
                        </a:spcAft>
                      </a:pPr>
                      <a:r>
                        <a:rPr lang="en-US" b="1" dirty="0" smtClean="0"/>
                        <a:t>Investigator</a:t>
                      </a:r>
                      <a:endParaRPr lang="en-US" dirty="0"/>
                    </a:p>
                  </a:txBody>
                  <a:tcPr marL="66675" marR="66675" marT="66675" marB="66675" anchor="ctr"/>
                </a:tc>
                <a:tc>
                  <a:txBody>
                    <a:bodyPr/>
                    <a:lstStyle/>
                    <a:p>
                      <a:pPr algn="ctr" rtl="0">
                        <a:spcBef>
                          <a:spcPts val="1224"/>
                        </a:spcBef>
                        <a:spcAft>
                          <a:spcPts val="576"/>
                        </a:spcAft>
                      </a:pPr>
                      <a:r>
                        <a:rPr lang="en-US" b="1" dirty="0" smtClean="0"/>
                        <a:t>9845120106</a:t>
                      </a:r>
                      <a:endParaRPr lang="en-US" dirty="0"/>
                    </a:p>
                  </a:txBody>
                  <a:tcPr marL="66675" marR="66675" marT="66675" marB="66675" anchor="ctr"/>
                </a:tc>
              </a:tr>
            </a:tbl>
          </a:graphicData>
        </a:graphic>
      </p:graphicFrame>
      <p:sp>
        <p:nvSpPr>
          <p:cNvPr id="5" name="Rectangle 4"/>
          <p:cNvSpPr/>
          <p:nvPr/>
        </p:nvSpPr>
        <p:spPr>
          <a:xfrm>
            <a:off x="152400" y="2151995"/>
            <a:ext cx="8991600" cy="4401205"/>
          </a:xfrm>
          <a:prstGeom prst="rect">
            <a:avLst/>
          </a:prstGeom>
        </p:spPr>
        <p:txBody>
          <a:bodyPr wrap="square">
            <a:spAutoFit/>
          </a:bodyPr>
          <a:lstStyle/>
          <a:p>
            <a:r>
              <a:rPr lang="en-US" sz="1400" b="1" dirty="0" smtClean="0">
                <a:solidFill>
                  <a:srgbClr val="FFFFFF"/>
                </a:solidFill>
              </a:rPr>
              <a:t>Dear Sir/ Madam</a:t>
            </a:r>
          </a:p>
          <a:p>
            <a:r>
              <a:rPr lang="en-US" sz="1400" b="1" dirty="0" smtClean="0">
                <a:solidFill>
                  <a:srgbClr val="FFFFFF"/>
                </a:solidFill>
              </a:rPr>
              <a:t>You are invited to take part in a research study, wherein we will test the urine samples from subjects with diabetes who have developed different stages of </a:t>
            </a:r>
            <a:r>
              <a:rPr lang="en-US" sz="1400" b="1" dirty="0" err="1" smtClean="0">
                <a:solidFill>
                  <a:srgbClr val="FFFFFF"/>
                </a:solidFill>
              </a:rPr>
              <a:t>albuminuria</a:t>
            </a:r>
            <a:r>
              <a:rPr lang="en-US" sz="1400" b="1" dirty="0" smtClean="0">
                <a:solidFill>
                  <a:srgbClr val="FFFFFF"/>
                </a:solidFill>
              </a:rPr>
              <a:t> and are considered to be at risk of developing kidney problem due to diabetes (Diabetic Nephropathy) and progress to end stage kidney disease in future.</a:t>
            </a:r>
          </a:p>
          <a:p>
            <a:r>
              <a:rPr lang="en-US" sz="1400" b="1" dirty="0" smtClean="0">
                <a:solidFill>
                  <a:srgbClr val="FFFFFF"/>
                </a:solidFill>
              </a:rPr>
              <a:t>Diabetic nephropathy (DN) means damage to kidney due to diabetes. Diabetic Nephropathy is one of the most important complications of diabetes, which develops at later stage (10-15 years) after the onset of diabetes and a major cause for end stage kidney disease requiring dialysis and kidney transplant. It accounts to nearly 40% of the deaths </a:t>
            </a:r>
            <a:r>
              <a:rPr lang="en-US" sz="1400" b="1" dirty="0" err="1" smtClean="0">
                <a:solidFill>
                  <a:srgbClr val="FFFFFF"/>
                </a:solidFill>
              </a:rPr>
              <a:t>occuring</a:t>
            </a:r>
            <a:r>
              <a:rPr lang="en-US" sz="1400" b="1" dirty="0" smtClean="0">
                <a:solidFill>
                  <a:srgbClr val="FFFFFF"/>
                </a:solidFill>
              </a:rPr>
              <a:t> due to diabetes. Kidney damage due to diabetes is indicated by loss of albumin in urine, which is termed as </a:t>
            </a:r>
            <a:r>
              <a:rPr lang="en-US" sz="1400" b="1" dirty="0" err="1" smtClean="0">
                <a:solidFill>
                  <a:srgbClr val="FFFFFF"/>
                </a:solidFill>
              </a:rPr>
              <a:t>microalbuminuria</a:t>
            </a:r>
            <a:r>
              <a:rPr lang="en-US" sz="1400" b="1" dirty="0" smtClean="0">
                <a:solidFill>
                  <a:srgbClr val="FFFFFF"/>
                </a:solidFill>
              </a:rPr>
              <a:t> if albumin excretion is between 30 – 300 mg/24 hrs and termed as </a:t>
            </a:r>
            <a:r>
              <a:rPr lang="en-US" sz="1400" b="1" dirty="0" err="1" smtClean="0">
                <a:solidFill>
                  <a:srgbClr val="FFFFFF"/>
                </a:solidFill>
              </a:rPr>
              <a:t>macroalbuminuria</a:t>
            </a:r>
            <a:r>
              <a:rPr lang="en-US" sz="1400" b="1" dirty="0" smtClean="0">
                <a:solidFill>
                  <a:srgbClr val="FFFFFF"/>
                </a:solidFill>
              </a:rPr>
              <a:t> if albumin excretion is greater than 300 mg/24 hrs. Early detection is essential because it can further progresses to kidney failure (end stage renal disease - ESRD) if it is not treated.</a:t>
            </a:r>
          </a:p>
          <a:p>
            <a:r>
              <a:rPr lang="en-US" sz="1400" b="1" dirty="0" smtClean="0">
                <a:solidFill>
                  <a:srgbClr val="FFFFFF"/>
                </a:solidFill>
              </a:rPr>
              <a:t>This research is being carried out by Institute and supported by Mysore Medical College and Research Institute, Mysore. The study has been approved by Human Ethics Committee – Mysore Medical College and Research Institute to ensure that the rights of human subjects are protected.</a:t>
            </a:r>
          </a:p>
          <a:p>
            <a:r>
              <a:rPr lang="en-US" sz="1400" b="1" dirty="0" smtClean="0">
                <a:solidFill>
                  <a:srgbClr val="FFFFFF"/>
                </a:solidFill>
              </a:rPr>
              <a:t>This form describes:</a:t>
            </a:r>
          </a:p>
          <a:p>
            <a:pPr>
              <a:buFont typeface="Arial" pitchFamily="34" charset="0"/>
              <a:buChar char="•"/>
            </a:pPr>
            <a:r>
              <a:rPr lang="en-US" sz="1400" b="1" dirty="0" smtClean="0">
                <a:solidFill>
                  <a:srgbClr val="FFFFFF"/>
                </a:solidFill>
              </a:rPr>
              <a:t>Your rights</a:t>
            </a:r>
          </a:p>
          <a:p>
            <a:pPr>
              <a:buFont typeface="Arial" pitchFamily="34" charset="0"/>
              <a:buChar char="•"/>
            </a:pPr>
            <a:r>
              <a:rPr lang="en-US" sz="1400" b="1" dirty="0" smtClean="0">
                <a:solidFill>
                  <a:srgbClr val="FFFFFF"/>
                </a:solidFill>
              </a:rPr>
              <a:t>That your participation is voluntary</a:t>
            </a:r>
          </a:p>
          <a:p>
            <a:pPr>
              <a:buFont typeface="Arial" pitchFamily="34" charset="0"/>
              <a:buChar char="•"/>
            </a:pPr>
            <a:r>
              <a:rPr lang="en-US" sz="1400" b="1" dirty="0" smtClean="0">
                <a:solidFill>
                  <a:srgbClr val="FFFFFF"/>
                </a:solidFill>
              </a:rPr>
              <a:t>The possible risks and side effects</a:t>
            </a:r>
          </a:p>
          <a:p>
            <a:r>
              <a:rPr lang="en-US" sz="1400" b="1" dirty="0" smtClean="0">
                <a:solidFill>
                  <a:srgbClr val="FFFFFF"/>
                </a:solidFill>
              </a:rPr>
              <a:t>Read the following information carefully. If you do not understand something in this form you should ask your study Investigator/doctor about it. Your questions will be answered to your satisfaction.</a:t>
            </a:r>
          </a:p>
        </p:txBody>
      </p:sp>
    </p:spTree>
    <p:extLst>
      <p:ext uri="{BB962C8B-B14F-4D97-AF65-F5344CB8AC3E}">
        <p14:creationId xmlns:p14="http://schemas.microsoft.com/office/powerpoint/2010/main" val="406051408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400800"/>
          </a:xfrm>
        </p:spPr>
        <p:txBody>
          <a:bodyPr>
            <a:normAutofit lnSpcReduction="10000"/>
          </a:bodyPr>
          <a:lstStyle/>
          <a:p>
            <a:pPr>
              <a:buNone/>
            </a:pPr>
            <a:r>
              <a:rPr lang="en-US" sz="2200" b="1" dirty="0" smtClean="0">
                <a:solidFill>
                  <a:srgbClr val="FFFFFF"/>
                </a:solidFill>
              </a:rPr>
              <a:t>What is the purpose of the Study?</a:t>
            </a:r>
            <a:endParaRPr lang="en-US" sz="2200" dirty="0" smtClean="0">
              <a:solidFill>
                <a:srgbClr val="FFFFFF"/>
              </a:solidFill>
            </a:endParaRPr>
          </a:p>
          <a:p>
            <a:pPr>
              <a:buNone/>
            </a:pPr>
            <a:r>
              <a:rPr lang="en-US" sz="2200" dirty="0" smtClean="0">
                <a:solidFill>
                  <a:srgbClr val="FFFFFF"/>
                </a:solidFill>
              </a:rPr>
              <a:t>	</a:t>
            </a:r>
          </a:p>
          <a:p>
            <a:pPr>
              <a:buNone/>
            </a:pPr>
            <a:r>
              <a:rPr lang="en-US" sz="2200" b="1" dirty="0" smtClean="0">
                <a:solidFill>
                  <a:srgbClr val="FFFFFF"/>
                </a:solidFill>
              </a:rPr>
              <a:t>How can I participate in this study?</a:t>
            </a:r>
          </a:p>
          <a:p>
            <a:pPr>
              <a:buNone/>
            </a:pPr>
            <a:endParaRPr lang="en-US" sz="2200" dirty="0" smtClean="0">
              <a:solidFill>
                <a:srgbClr val="FFFFFF"/>
              </a:solidFill>
            </a:endParaRPr>
          </a:p>
          <a:p>
            <a:pPr>
              <a:buNone/>
            </a:pPr>
            <a:r>
              <a:rPr lang="en-US" sz="2200" b="1" dirty="0" smtClean="0">
                <a:solidFill>
                  <a:srgbClr val="FFFFFF"/>
                </a:solidFill>
              </a:rPr>
              <a:t>How long will I be in this study?</a:t>
            </a:r>
            <a:endParaRPr lang="en-US" sz="2200" dirty="0" smtClean="0">
              <a:solidFill>
                <a:srgbClr val="FFFFFF"/>
              </a:solidFill>
            </a:endParaRPr>
          </a:p>
          <a:p>
            <a:pPr>
              <a:buNone/>
            </a:pPr>
            <a:r>
              <a:rPr lang="en-US" sz="2200" dirty="0" smtClean="0">
                <a:solidFill>
                  <a:srgbClr val="FFFFFF"/>
                </a:solidFill>
              </a:rPr>
              <a:t>	</a:t>
            </a:r>
          </a:p>
          <a:p>
            <a:pPr>
              <a:buNone/>
            </a:pPr>
            <a:r>
              <a:rPr lang="en-US" sz="2200" b="1" dirty="0" smtClean="0">
                <a:solidFill>
                  <a:srgbClr val="FFFFFF"/>
                </a:solidFill>
              </a:rPr>
              <a:t>Are there any risks or side effects?</a:t>
            </a:r>
          </a:p>
          <a:p>
            <a:pPr>
              <a:buNone/>
            </a:pPr>
            <a:endParaRPr lang="en-US" sz="2200" dirty="0" smtClean="0">
              <a:solidFill>
                <a:srgbClr val="FFFFFF"/>
              </a:solidFill>
            </a:endParaRPr>
          </a:p>
          <a:p>
            <a:pPr>
              <a:buNone/>
            </a:pPr>
            <a:r>
              <a:rPr lang="en-US" sz="2200" b="1" dirty="0" smtClean="0">
                <a:solidFill>
                  <a:srgbClr val="FFFFFF"/>
                </a:solidFill>
              </a:rPr>
              <a:t>What about Pregnancy?</a:t>
            </a:r>
          </a:p>
          <a:p>
            <a:pPr>
              <a:buNone/>
            </a:pPr>
            <a:endParaRPr lang="en-US" sz="2200" dirty="0" smtClean="0">
              <a:solidFill>
                <a:srgbClr val="FFFFFF"/>
              </a:solidFill>
            </a:endParaRPr>
          </a:p>
          <a:p>
            <a:pPr>
              <a:buNone/>
            </a:pPr>
            <a:r>
              <a:rPr lang="en-US" sz="2200" b="1" dirty="0" smtClean="0">
                <a:solidFill>
                  <a:srgbClr val="FFFFFF"/>
                </a:solidFill>
              </a:rPr>
              <a:t>Will I be paid to participate?</a:t>
            </a:r>
            <a:endParaRPr lang="en-US" sz="2200" dirty="0" smtClean="0">
              <a:solidFill>
                <a:srgbClr val="FFFFFF"/>
              </a:solidFill>
            </a:endParaRPr>
          </a:p>
          <a:p>
            <a:pPr>
              <a:buNone/>
            </a:pPr>
            <a:r>
              <a:rPr lang="en-US" sz="2200" dirty="0" smtClean="0">
                <a:solidFill>
                  <a:srgbClr val="FFFFFF"/>
                </a:solidFill>
              </a:rPr>
              <a:t>	</a:t>
            </a:r>
          </a:p>
          <a:p>
            <a:pPr>
              <a:buNone/>
            </a:pPr>
            <a:r>
              <a:rPr lang="en-US" sz="2200" b="1" dirty="0" smtClean="0">
                <a:solidFill>
                  <a:srgbClr val="FFFFFF"/>
                </a:solidFill>
              </a:rPr>
              <a:t>Will it cost anything to be in this study?</a:t>
            </a:r>
            <a:endParaRPr lang="en-US" sz="2200" dirty="0" smtClean="0">
              <a:solidFill>
                <a:srgbClr val="FFFFFF"/>
              </a:solidFill>
            </a:endParaRPr>
          </a:p>
          <a:p>
            <a:pPr>
              <a:buNone/>
            </a:pPr>
            <a:r>
              <a:rPr lang="en-US" sz="2200" dirty="0" smtClean="0">
                <a:solidFill>
                  <a:srgbClr val="FFFFFF"/>
                </a:solidFill>
              </a:rPr>
              <a:t>	</a:t>
            </a:r>
            <a:br>
              <a:rPr lang="en-US" sz="2200" dirty="0" smtClean="0">
                <a:solidFill>
                  <a:srgbClr val="FFFFFF"/>
                </a:solidFill>
              </a:rPr>
            </a:br>
            <a:endParaRPr lang="en-US" sz="4000" dirty="0" smtClean="0">
              <a:solidFill>
                <a:srgbClr val="FFFFFF"/>
              </a:solidFill>
            </a:endParaRPr>
          </a:p>
          <a:p>
            <a:pPr>
              <a:buNone/>
            </a:pPr>
            <a:r>
              <a:rPr lang="en-US" sz="2200" dirty="0" smtClean="0">
                <a:solidFill>
                  <a:srgbClr val="FFFFFF"/>
                </a:solidFill>
              </a:rPr>
              <a:t>Subject initials ______________ / Date_____________</a:t>
            </a:r>
          </a:p>
          <a:p>
            <a:endParaRPr lang="en-US" dirty="0">
              <a:solidFill>
                <a:srgbClr val="FFFFFF"/>
              </a:solidFill>
            </a:endParaRPr>
          </a:p>
        </p:txBody>
      </p:sp>
    </p:spTree>
    <p:extLst>
      <p:ext uri="{BB962C8B-B14F-4D97-AF65-F5344CB8AC3E}">
        <p14:creationId xmlns:p14="http://schemas.microsoft.com/office/powerpoint/2010/main" val="342032426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918"/>
            <a:ext cx="8229600" cy="1143000"/>
          </a:xfrm>
        </p:spPr>
        <p:txBody>
          <a:bodyPr>
            <a:noAutofit/>
          </a:bodyPr>
          <a:lstStyle/>
          <a:p>
            <a:r>
              <a:rPr lang="en-US" sz="1800" b="1" dirty="0" smtClean="0">
                <a:solidFill>
                  <a:srgbClr val="FFFFFF"/>
                </a:solidFill>
              </a:rPr>
              <a:t>Informed Consent form for the subjects participating in this study</a:t>
            </a:r>
            <a:r>
              <a:rPr lang="en-US" sz="1800" dirty="0" smtClean="0">
                <a:solidFill>
                  <a:srgbClr val="FFFFFF"/>
                </a:solidFill>
              </a:rPr>
              <a:t/>
            </a:r>
            <a:br>
              <a:rPr lang="en-US" sz="1800" dirty="0" smtClean="0">
                <a:solidFill>
                  <a:srgbClr val="FFFFFF"/>
                </a:solidFill>
              </a:rPr>
            </a:br>
            <a:r>
              <a:rPr lang="en-US" sz="1800" b="1" dirty="0" smtClean="0">
                <a:solidFill>
                  <a:srgbClr val="FFFFFF"/>
                </a:solidFill>
              </a:rPr>
              <a:t>Research title: Urinary Biomarkers for early detection of diabetic Nephropathy</a:t>
            </a:r>
            <a:r>
              <a:rPr lang="en-US" sz="1800" dirty="0" smtClean="0">
                <a:solidFill>
                  <a:srgbClr val="FFFFFF"/>
                </a:solidFill>
              </a:rPr>
              <a:t/>
            </a:r>
            <a:br>
              <a:rPr lang="en-US" sz="1800" dirty="0" smtClean="0">
                <a:solidFill>
                  <a:srgbClr val="FFFFFF"/>
                </a:solidFill>
              </a:rPr>
            </a:br>
            <a:r>
              <a:rPr lang="en-US" sz="1800" b="1" dirty="0" smtClean="0">
                <a:solidFill>
                  <a:srgbClr val="FFFFFF"/>
                </a:solidFill>
              </a:rPr>
              <a:t>Subject Initials:___________ Subject’s Name:______________________________ </a:t>
            </a:r>
            <a:r>
              <a:rPr lang="en-US" sz="1800" dirty="0" smtClean="0">
                <a:solidFill>
                  <a:srgbClr val="FFFFFF"/>
                </a:solidFill>
              </a:rPr>
              <a:t/>
            </a:r>
            <a:br>
              <a:rPr lang="en-US" sz="1800" dirty="0" smtClean="0">
                <a:solidFill>
                  <a:srgbClr val="FFFFFF"/>
                </a:solidFill>
              </a:rPr>
            </a:br>
            <a:r>
              <a:rPr lang="en-US" sz="1800" b="1" dirty="0" smtClean="0">
                <a:solidFill>
                  <a:srgbClr val="FFFFFF"/>
                </a:solidFill>
              </a:rPr>
              <a:t>Date of Birth / Age:____________________</a:t>
            </a:r>
            <a:r>
              <a:rPr lang="en-US" sz="1800" dirty="0" smtClean="0">
                <a:solidFill>
                  <a:srgbClr val="FFFFFF"/>
                </a:solidFill>
              </a:rPr>
              <a:t/>
            </a:r>
            <a:br>
              <a:rPr lang="en-US" sz="1800" dirty="0" smtClean="0">
                <a:solidFill>
                  <a:srgbClr val="FFFFFF"/>
                </a:solidFill>
              </a:rPr>
            </a:br>
            <a:endParaRPr lang="en-US" sz="1800" dirty="0">
              <a:solidFill>
                <a:srgbClr val="FFFF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41861279"/>
              </p:ext>
            </p:extLst>
          </p:nvPr>
        </p:nvGraphicFramePr>
        <p:xfrm>
          <a:off x="457200" y="1295400"/>
          <a:ext cx="8229600" cy="5521362"/>
        </p:xfrm>
        <a:graphic>
          <a:graphicData uri="http://schemas.openxmlformats.org/drawingml/2006/table">
            <a:tbl>
              <a:tblPr firstRow="1" bandRow="1">
                <a:tableStyleId>{5C22544A-7EE6-4342-B048-85BDC9FD1C3A}</a:tableStyleId>
              </a:tblPr>
              <a:tblGrid>
                <a:gridCol w="457200"/>
                <a:gridCol w="6858000"/>
                <a:gridCol w="914400"/>
              </a:tblGrid>
              <a:tr h="1083310">
                <a:tc>
                  <a:txBody>
                    <a:bodyPr/>
                    <a:lstStyle/>
                    <a:p>
                      <a:pPr algn="ctr" rtl="0">
                        <a:spcAft>
                          <a:spcPts val="576"/>
                        </a:spcAft>
                      </a:pPr>
                      <a:r>
                        <a:rPr lang="en-US" b="1" dirty="0">
                          <a:solidFill>
                            <a:schemeClr val="tx1"/>
                          </a:solidFill>
                        </a:rPr>
                        <a:t>(</a:t>
                      </a:r>
                      <a:r>
                        <a:rPr lang="en-US" b="1" dirty="0" err="1">
                          <a:solidFill>
                            <a:schemeClr val="tx1"/>
                          </a:solidFill>
                        </a:rPr>
                        <a:t>i</a:t>
                      </a:r>
                      <a:r>
                        <a:rPr lang="en-US" b="1" dirty="0">
                          <a:solidFill>
                            <a:schemeClr val="tx1"/>
                          </a:solidFill>
                        </a:rPr>
                        <a:t>)</a:t>
                      </a:r>
                      <a:endParaRPr lang="en-US" dirty="0">
                        <a:solidFill>
                          <a:schemeClr val="tx1"/>
                        </a:solidFill>
                      </a:endParaRPr>
                    </a:p>
                  </a:txBody>
                  <a:tcPr marL="66675" marR="66675" marT="66675" marB="66675" anchor="ctr">
                    <a:solidFill>
                      <a:schemeClr val="bg1"/>
                    </a:solidFill>
                  </a:tcPr>
                </a:tc>
                <a:tc>
                  <a:txBody>
                    <a:bodyPr/>
                    <a:lstStyle/>
                    <a:p>
                      <a:pPr algn="just" rtl="0">
                        <a:spcBef>
                          <a:spcPts val="1224"/>
                        </a:spcBef>
                        <a:spcAft>
                          <a:spcPts val="1008"/>
                        </a:spcAft>
                      </a:pPr>
                      <a:r>
                        <a:rPr lang="en-US" b="1" dirty="0">
                          <a:solidFill>
                            <a:schemeClr val="tx1"/>
                          </a:solidFill>
                        </a:rPr>
                        <a:t>I confirm that, I have read and understood the information sheet dated</a:t>
                      </a:r>
                      <a:endParaRPr lang="en-US" dirty="0">
                        <a:solidFill>
                          <a:schemeClr val="tx1"/>
                        </a:solidFill>
                      </a:endParaRPr>
                    </a:p>
                    <a:p>
                      <a:pPr algn="just" rtl="0">
                        <a:spcAft>
                          <a:spcPts val="576"/>
                        </a:spcAft>
                      </a:pPr>
                      <a:r>
                        <a:rPr lang="en-US" b="1" dirty="0">
                          <a:solidFill>
                            <a:schemeClr val="tx1"/>
                          </a:solidFill>
                        </a:rPr>
                        <a:t>-------------------- for the above Study and have had the opportunity to ask questions.</a:t>
                      </a:r>
                      <a:endParaRPr lang="en-US" dirty="0">
                        <a:solidFill>
                          <a:schemeClr val="tx1"/>
                        </a:solidFill>
                      </a:endParaRPr>
                    </a:p>
                  </a:txBody>
                  <a:tcPr marL="66675" marR="66675" marT="66675" marB="66675" anchor="ctr">
                    <a:solidFill>
                      <a:schemeClr val="bg1"/>
                    </a:solidFill>
                  </a:tcPr>
                </a:tc>
                <a:tc>
                  <a:txBody>
                    <a:bodyPr/>
                    <a:lstStyle/>
                    <a:p>
                      <a:pPr algn="ctr" rtl="0">
                        <a:spcAft>
                          <a:spcPts val="576"/>
                        </a:spcAft>
                      </a:pPr>
                      <a:r>
                        <a:rPr lang="en-US" b="1" dirty="0">
                          <a:solidFill>
                            <a:schemeClr val="tx1"/>
                          </a:solidFill>
                        </a:rPr>
                        <a:t>[ </a:t>
                      </a:r>
                      <a:r>
                        <a:rPr lang="en-US" b="1" dirty="0" smtClean="0">
                          <a:solidFill>
                            <a:schemeClr val="tx1"/>
                          </a:solidFill>
                        </a:rPr>
                        <a:t>   ]</a:t>
                      </a:r>
                      <a:endParaRPr lang="en-US" dirty="0">
                        <a:solidFill>
                          <a:schemeClr val="tx1"/>
                        </a:solidFill>
                      </a:endParaRPr>
                    </a:p>
                  </a:txBody>
                  <a:tcPr marL="66675" marR="66675" marT="66675" marB="66675" anchor="ctr">
                    <a:solidFill>
                      <a:schemeClr val="bg1"/>
                    </a:solidFill>
                  </a:tcPr>
                </a:tc>
              </a:tr>
              <a:tr h="956310">
                <a:tc>
                  <a:txBody>
                    <a:bodyPr/>
                    <a:lstStyle/>
                    <a:p>
                      <a:pPr algn="ctr" rtl="0">
                        <a:spcAft>
                          <a:spcPts val="576"/>
                        </a:spcAft>
                      </a:pPr>
                      <a:r>
                        <a:rPr lang="en-US" b="1">
                          <a:solidFill>
                            <a:schemeClr val="tx1"/>
                          </a:solidFill>
                        </a:rPr>
                        <a:t>(ii)</a:t>
                      </a:r>
                      <a:endParaRPr lang="en-US">
                        <a:solidFill>
                          <a:schemeClr val="tx1"/>
                        </a:solidFill>
                      </a:endParaRPr>
                    </a:p>
                  </a:txBody>
                  <a:tcPr marL="66675" marR="66675" marT="66675" marB="66675" anchor="ctr">
                    <a:solidFill>
                      <a:schemeClr val="bg1"/>
                    </a:solidFill>
                  </a:tcPr>
                </a:tc>
                <a:tc>
                  <a:txBody>
                    <a:bodyPr/>
                    <a:lstStyle/>
                    <a:p>
                      <a:pPr rtl="0">
                        <a:spcBef>
                          <a:spcPts val="1224"/>
                        </a:spcBef>
                        <a:spcAft>
                          <a:spcPts val="576"/>
                        </a:spcAft>
                      </a:pPr>
                      <a:r>
                        <a:rPr lang="en-US" b="1" dirty="0">
                          <a:solidFill>
                            <a:schemeClr val="tx1"/>
                          </a:solidFill>
                        </a:rPr>
                        <a:t>I understand that my participation in the study is voluntary and that I am free to withdraw at any time without giving any reason, without my medical care or legal rights being affected.</a:t>
                      </a:r>
                      <a:endParaRPr lang="en-US" dirty="0">
                        <a:solidFill>
                          <a:schemeClr val="tx1"/>
                        </a:solidFill>
                      </a:endParaRPr>
                    </a:p>
                  </a:txBody>
                  <a:tcPr marL="66675" marR="66675" marT="66675" marB="66675" anchor="ctr">
                    <a:solidFill>
                      <a:schemeClr val="bg1"/>
                    </a:solidFill>
                  </a:tcPr>
                </a:tc>
                <a:tc>
                  <a:txBody>
                    <a:bodyPr/>
                    <a:lstStyle/>
                    <a:p>
                      <a:pPr algn="ctr" rtl="0">
                        <a:spcAft>
                          <a:spcPts val="576"/>
                        </a:spcAft>
                      </a:pPr>
                      <a:r>
                        <a:rPr lang="en-US" b="1" dirty="0" smtClean="0">
                          <a:solidFill>
                            <a:schemeClr val="tx1"/>
                          </a:solidFill>
                        </a:rPr>
                        <a:t>[    </a:t>
                      </a:r>
                      <a:r>
                        <a:rPr lang="en-US" b="1" dirty="0">
                          <a:solidFill>
                            <a:schemeClr val="tx1"/>
                          </a:solidFill>
                        </a:rPr>
                        <a:t>]</a:t>
                      </a:r>
                      <a:endParaRPr lang="en-US" dirty="0">
                        <a:solidFill>
                          <a:schemeClr val="tx1"/>
                        </a:solidFill>
                      </a:endParaRPr>
                    </a:p>
                  </a:txBody>
                  <a:tcPr marL="66675" marR="66675" marT="66675" marB="66675" anchor="ctr">
                    <a:solidFill>
                      <a:schemeClr val="bg1"/>
                    </a:solidFill>
                  </a:tcPr>
                </a:tc>
              </a:tr>
              <a:tr h="2053590">
                <a:tc>
                  <a:txBody>
                    <a:bodyPr/>
                    <a:lstStyle/>
                    <a:p>
                      <a:pPr algn="ctr" rtl="0">
                        <a:spcAft>
                          <a:spcPts val="576"/>
                        </a:spcAft>
                      </a:pPr>
                      <a:r>
                        <a:rPr lang="en-US" b="1">
                          <a:solidFill>
                            <a:schemeClr val="tx1"/>
                          </a:solidFill>
                        </a:rPr>
                        <a:t>(iii)</a:t>
                      </a:r>
                      <a:endParaRPr lang="en-US">
                        <a:solidFill>
                          <a:schemeClr val="tx1"/>
                        </a:solidFill>
                      </a:endParaRPr>
                    </a:p>
                  </a:txBody>
                  <a:tcPr marL="66675" marR="66675" marT="66675" marB="66675" anchor="ctr">
                    <a:solidFill>
                      <a:schemeClr val="bg1"/>
                    </a:solidFill>
                  </a:tcPr>
                </a:tc>
                <a:tc>
                  <a:txBody>
                    <a:bodyPr/>
                    <a:lstStyle/>
                    <a:p>
                      <a:pPr algn="just" rtl="0">
                        <a:spcBef>
                          <a:spcPts val="1224"/>
                        </a:spcBef>
                        <a:spcAft>
                          <a:spcPts val="576"/>
                        </a:spcAft>
                      </a:pPr>
                      <a:r>
                        <a:rPr lang="en-US" b="1" dirty="0">
                          <a:solidFill>
                            <a:schemeClr val="tx1"/>
                          </a:solidFill>
                        </a:rPr>
                        <a:t>I understand that the sponsor of the clinical trials, others working on the sponsor’s behalf, the Ethics Committee and the regulatory authorities will not need my permission to look at my health records both in respect of the current study and any further research that may be conducted in relation to it, even if I withdraw from the trial. I agree to this access. However, I understand that my identity will not be revealed in any information released to third parties or published.</a:t>
                      </a:r>
                      <a:endParaRPr lang="en-US" dirty="0">
                        <a:solidFill>
                          <a:schemeClr val="tx1"/>
                        </a:solidFill>
                      </a:endParaRPr>
                    </a:p>
                  </a:txBody>
                  <a:tcPr marL="66675" marR="66675" marT="66675" marB="66675" anchor="ctr">
                    <a:solidFill>
                      <a:schemeClr val="bg1"/>
                    </a:solidFill>
                  </a:tcPr>
                </a:tc>
                <a:tc>
                  <a:txBody>
                    <a:bodyPr/>
                    <a:lstStyle/>
                    <a:p>
                      <a:pPr algn="ctr" rtl="0">
                        <a:spcAft>
                          <a:spcPts val="576"/>
                        </a:spcAft>
                      </a:pPr>
                      <a:r>
                        <a:rPr lang="en-US" b="1" dirty="0" smtClean="0">
                          <a:solidFill>
                            <a:schemeClr val="tx1"/>
                          </a:solidFill>
                        </a:rPr>
                        <a:t>[    </a:t>
                      </a:r>
                      <a:r>
                        <a:rPr lang="en-US" b="1" dirty="0">
                          <a:solidFill>
                            <a:schemeClr val="tx1"/>
                          </a:solidFill>
                        </a:rPr>
                        <a:t>]</a:t>
                      </a:r>
                      <a:endParaRPr lang="en-US" dirty="0">
                        <a:solidFill>
                          <a:schemeClr val="tx1"/>
                        </a:solidFill>
                      </a:endParaRPr>
                    </a:p>
                  </a:txBody>
                  <a:tcPr marL="66675" marR="66675" marT="66675" marB="66675" anchor="ctr">
                    <a:solidFill>
                      <a:schemeClr val="bg1"/>
                    </a:solidFill>
                  </a:tcPr>
                </a:tc>
              </a:tr>
              <a:tr h="745146">
                <a:tc>
                  <a:txBody>
                    <a:bodyPr/>
                    <a:lstStyle/>
                    <a:p>
                      <a:pPr algn="ctr" rtl="0">
                        <a:spcAft>
                          <a:spcPts val="576"/>
                        </a:spcAft>
                      </a:pPr>
                      <a:r>
                        <a:rPr lang="en-US" b="1">
                          <a:solidFill>
                            <a:schemeClr val="tx1"/>
                          </a:solidFill>
                        </a:rPr>
                        <a:t>(iv)</a:t>
                      </a:r>
                      <a:endParaRPr lang="en-US">
                        <a:solidFill>
                          <a:schemeClr val="tx1"/>
                        </a:solidFill>
                      </a:endParaRPr>
                    </a:p>
                  </a:txBody>
                  <a:tcPr marL="66675" marR="66675" marT="66675" marB="66675" anchor="ctr">
                    <a:solidFill>
                      <a:schemeClr val="bg1"/>
                    </a:solidFill>
                  </a:tcPr>
                </a:tc>
                <a:tc>
                  <a:txBody>
                    <a:bodyPr/>
                    <a:lstStyle/>
                    <a:p>
                      <a:pPr algn="just" rtl="0">
                        <a:spcBef>
                          <a:spcPts val="1224"/>
                        </a:spcBef>
                        <a:spcAft>
                          <a:spcPts val="576"/>
                        </a:spcAft>
                      </a:pPr>
                      <a:r>
                        <a:rPr lang="en-US" b="1">
                          <a:solidFill>
                            <a:schemeClr val="tx1"/>
                          </a:solidFill>
                        </a:rPr>
                        <a:t>I agree not to restrict the use of any data or results that arise from this study provided such a use is only for scientific purpose(s).</a:t>
                      </a:r>
                      <a:endParaRPr lang="en-US">
                        <a:solidFill>
                          <a:schemeClr val="tx1"/>
                        </a:solidFill>
                      </a:endParaRPr>
                    </a:p>
                  </a:txBody>
                  <a:tcPr marL="66675" marR="66675" marT="66675" marB="66675" anchor="ctr">
                    <a:solidFill>
                      <a:schemeClr val="bg1"/>
                    </a:solidFill>
                  </a:tcPr>
                </a:tc>
                <a:tc>
                  <a:txBody>
                    <a:bodyPr/>
                    <a:lstStyle/>
                    <a:p>
                      <a:pPr algn="ctr" rtl="0">
                        <a:spcAft>
                          <a:spcPts val="576"/>
                        </a:spcAft>
                      </a:pPr>
                      <a:r>
                        <a:rPr lang="en-US" b="1" dirty="0" smtClean="0">
                          <a:solidFill>
                            <a:schemeClr val="tx1"/>
                          </a:solidFill>
                        </a:rPr>
                        <a:t>[    </a:t>
                      </a:r>
                      <a:r>
                        <a:rPr lang="en-US" b="1" dirty="0">
                          <a:solidFill>
                            <a:schemeClr val="tx1"/>
                          </a:solidFill>
                        </a:rPr>
                        <a:t>]</a:t>
                      </a:r>
                      <a:endParaRPr lang="en-US" dirty="0">
                        <a:solidFill>
                          <a:schemeClr val="tx1"/>
                        </a:solidFill>
                      </a:endParaRPr>
                    </a:p>
                  </a:txBody>
                  <a:tcPr marL="66675" marR="66675" marT="66675" marB="66675" anchor="ctr">
                    <a:solidFill>
                      <a:schemeClr val="bg1"/>
                    </a:solidFill>
                  </a:tcPr>
                </a:tc>
              </a:tr>
              <a:tr h="407669">
                <a:tc>
                  <a:txBody>
                    <a:bodyPr/>
                    <a:lstStyle/>
                    <a:p>
                      <a:pPr algn="ctr" rtl="0">
                        <a:spcAft>
                          <a:spcPts val="576"/>
                        </a:spcAft>
                      </a:pPr>
                      <a:r>
                        <a:rPr lang="en-US" b="1" dirty="0">
                          <a:solidFill>
                            <a:schemeClr val="tx1"/>
                          </a:solidFill>
                        </a:rPr>
                        <a:t>(v)</a:t>
                      </a:r>
                      <a:endParaRPr lang="en-US" dirty="0">
                        <a:solidFill>
                          <a:schemeClr val="tx1"/>
                        </a:solidFill>
                      </a:endParaRPr>
                    </a:p>
                  </a:txBody>
                  <a:tcPr marL="66675" marR="66675" marT="66675" marB="66675" anchor="ctr">
                    <a:solidFill>
                      <a:schemeClr val="bg1"/>
                    </a:solidFill>
                  </a:tcPr>
                </a:tc>
                <a:tc>
                  <a:txBody>
                    <a:bodyPr/>
                    <a:lstStyle/>
                    <a:p>
                      <a:pPr algn="just" rtl="0">
                        <a:spcBef>
                          <a:spcPts val="1224"/>
                        </a:spcBef>
                        <a:spcAft>
                          <a:spcPts val="576"/>
                        </a:spcAft>
                      </a:pPr>
                      <a:r>
                        <a:rPr lang="en-US" b="1" dirty="0">
                          <a:solidFill>
                            <a:schemeClr val="tx1"/>
                          </a:solidFill>
                        </a:rPr>
                        <a:t>I agree to take part in the above study.</a:t>
                      </a:r>
                      <a:endParaRPr lang="en-US" dirty="0">
                        <a:solidFill>
                          <a:schemeClr val="tx1"/>
                        </a:solidFill>
                      </a:endParaRPr>
                    </a:p>
                  </a:txBody>
                  <a:tcPr marL="66675" marR="66675" marT="66675" marB="66675" anchor="ctr">
                    <a:solidFill>
                      <a:schemeClr val="bg1"/>
                    </a:solidFill>
                  </a:tcPr>
                </a:tc>
                <a:tc>
                  <a:txBody>
                    <a:bodyPr/>
                    <a:lstStyle/>
                    <a:p>
                      <a:pPr algn="ctr" rtl="0">
                        <a:spcAft>
                          <a:spcPts val="576"/>
                        </a:spcAft>
                      </a:pPr>
                      <a:r>
                        <a:rPr lang="en-US" b="1" dirty="0">
                          <a:solidFill>
                            <a:schemeClr val="tx1"/>
                          </a:solidFill>
                        </a:rPr>
                        <a:t>[ </a:t>
                      </a:r>
                      <a:r>
                        <a:rPr lang="en-US" b="1" dirty="0" smtClean="0">
                          <a:solidFill>
                            <a:schemeClr val="tx1"/>
                          </a:solidFill>
                        </a:rPr>
                        <a:t>   ]</a:t>
                      </a:r>
                      <a:endParaRPr lang="en-US" dirty="0">
                        <a:solidFill>
                          <a:schemeClr val="tx1"/>
                        </a:solidFill>
                      </a:endParaRPr>
                    </a:p>
                  </a:txBody>
                  <a:tcPr marL="66675" marR="66675" marT="66675" marB="66675" anchor="ctr">
                    <a:solidFill>
                      <a:schemeClr val="bg1"/>
                    </a:solidFill>
                  </a:tcPr>
                </a:tc>
              </a:tr>
            </a:tbl>
          </a:graphicData>
        </a:graphic>
      </p:graphicFrame>
    </p:spTree>
    <p:extLst>
      <p:ext uri="{BB962C8B-B14F-4D97-AF65-F5344CB8AC3E}">
        <p14:creationId xmlns:p14="http://schemas.microsoft.com/office/powerpoint/2010/main" val="9324903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G-20150721-WA0021.jpg"/>
          <p:cNvPicPr>
            <a:picLocks noGrp="1" noChangeAspect="1"/>
          </p:cNvPicPr>
          <p:nvPr>
            <p:ph idx="1"/>
          </p:nvPr>
        </p:nvPicPr>
        <p:blipFill rotWithShape="1">
          <a:blip r:embed="rId2">
            <a:extLst>
              <a:ext uri="{28A0092B-C50C-407E-A947-70E740481C1C}">
                <a14:useLocalDpi xmlns:a14="http://schemas.microsoft.com/office/drawing/2010/main" val="0"/>
              </a:ext>
            </a:extLst>
          </a:blip>
          <a:srcRect t="-354" b="1525"/>
          <a:stretch/>
        </p:blipFill>
        <p:spPr>
          <a:xfrm>
            <a:off x="191361" y="104370"/>
            <a:ext cx="8767801" cy="6731887"/>
          </a:xfrm>
        </p:spPr>
      </p:pic>
    </p:spTree>
    <p:extLst>
      <p:ext uri="{BB962C8B-B14F-4D97-AF65-F5344CB8AC3E}">
        <p14:creationId xmlns:p14="http://schemas.microsoft.com/office/powerpoint/2010/main" val="98167726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86800" cy="6629400"/>
          </a:xfrm>
        </p:spPr>
        <p:txBody>
          <a:bodyPr>
            <a:noAutofit/>
          </a:bodyPr>
          <a:lstStyle/>
          <a:p>
            <a:pPr>
              <a:buNone/>
            </a:pPr>
            <a:r>
              <a:rPr lang="en-US" sz="1800" b="1" dirty="0" smtClean="0">
                <a:solidFill>
                  <a:srgbClr val="FFFFFF"/>
                </a:solidFill>
              </a:rPr>
              <a:t>To be completed by the subject	</a:t>
            </a:r>
          </a:p>
          <a:p>
            <a:pPr>
              <a:buNone/>
            </a:pPr>
            <a:r>
              <a:rPr lang="en-US" sz="1800" b="1" dirty="0" smtClean="0">
                <a:solidFill>
                  <a:srgbClr val="FFFFFF"/>
                </a:solidFill>
              </a:rPr>
              <a:t>Patient’s Signature/Thumb  Impression. Print Name (in block letters). Date of Signature  </a:t>
            </a:r>
          </a:p>
          <a:p>
            <a:pPr>
              <a:buNone/>
            </a:pPr>
            <a:r>
              <a:rPr lang="en-US" sz="1800" b="1" dirty="0" smtClean="0">
                <a:solidFill>
                  <a:srgbClr val="FFFFFF"/>
                </a:solidFill>
              </a:rPr>
              <a:t>(</a:t>
            </a:r>
            <a:r>
              <a:rPr lang="en-US" sz="1800" b="1" dirty="0" err="1" smtClean="0">
                <a:solidFill>
                  <a:srgbClr val="FFFFFF"/>
                </a:solidFill>
              </a:rPr>
              <a:t>dd</a:t>
            </a:r>
            <a:r>
              <a:rPr lang="en-US" sz="1800" b="1" dirty="0" smtClean="0">
                <a:solidFill>
                  <a:srgbClr val="FFFFFF"/>
                </a:solidFill>
              </a:rPr>
              <a:t>/mm/</a:t>
            </a:r>
            <a:r>
              <a:rPr lang="en-US" sz="1800" b="1" dirty="0" err="1" smtClean="0">
                <a:solidFill>
                  <a:srgbClr val="FFFFFF"/>
                </a:solidFill>
              </a:rPr>
              <a:t>yyyy</a:t>
            </a:r>
            <a:r>
              <a:rPr lang="en-US" sz="1800" b="1" dirty="0" smtClean="0">
                <a:solidFill>
                  <a:srgbClr val="FFFFFF"/>
                </a:solidFill>
              </a:rPr>
              <a:t>)</a:t>
            </a:r>
            <a:endParaRPr lang="en-US" sz="1800" dirty="0" smtClean="0">
              <a:solidFill>
                <a:srgbClr val="FFFFFF"/>
              </a:solidFill>
            </a:endParaRPr>
          </a:p>
          <a:p>
            <a:pPr>
              <a:buNone/>
            </a:pPr>
            <a:r>
              <a:rPr lang="en-US" sz="1800" dirty="0" smtClean="0">
                <a:solidFill>
                  <a:srgbClr val="FFFFFF"/>
                </a:solidFill>
              </a:rPr>
              <a:t>I certify that I have the legal authority under applicable law to make this request on    </a:t>
            </a:r>
          </a:p>
          <a:p>
            <a:pPr>
              <a:buNone/>
            </a:pPr>
            <a:r>
              <a:rPr lang="en-US" sz="1800" dirty="0" smtClean="0">
                <a:solidFill>
                  <a:srgbClr val="FFFFFF"/>
                </a:solidFill>
              </a:rPr>
              <a:t>behalf of the patient identified above,</a:t>
            </a:r>
          </a:p>
          <a:p>
            <a:pPr>
              <a:buNone/>
            </a:pPr>
            <a:endParaRPr lang="en-US" sz="700" dirty="0" smtClean="0">
              <a:solidFill>
                <a:srgbClr val="FFFFFF"/>
              </a:solidFill>
            </a:endParaRPr>
          </a:p>
          <a:p>
            <a:pPr>
              <a:buNone/>
            </a:pPr>
            <a:r>
              <a:rPr lang="en-US" sz="1800" b="1" dirty="0" smtClean="0">
                <a:solidFill>
                  <a:srgbClr val="FFFFFF"/>
                </a:solidFill>
              </a:rPr>
              <a:t>To be completed by legal representative (If applicable)</a:t>
            </a:r>
          </a:p>
          <a:p>
            <a:pPr>
              <a:buNone/>
            </a:pPr>
            <a:r>
              <a:rPr lang="en-US" sz="1800" b="1" dirty="0" smtClean="0">
                <a:solidFill>
                  <a:srgbClr val="FFFFFF"/>
                </a:solidFill>
              </a:rPr>
              <a:t>Legal Representative’s Signature. Print Name (in block letters). Date of Signature</a:t>
            </a:r>
          </a:p>
          <a:p>
            <a:pPr>
              <a:buNone/>
            </a:pPr>
            <a:r>
              <a:rPr lang="en-US" sz="1800" b="1" dirty="0" smtClean="0">
                <a:solidFill>
                  <a:srgbClr val="FFFFFF"/>
                </a:solidFill>
              </a:rPr>
              <a:t>(</a:t>
            </a:r>
            <a:r>
              <a:rPr lang="en-US" sz="1800" b="1" dirty="0" err="1" smtClean="0">
                <a:solidFill>
                  <a:srgbClr val="FFFFFF"/>
                </a:solidFill>
              </a:rPr>
              <a:t>dd</a:t>
            </a:r>
            <a:r>
              <a:rPr lang="en-US" sz="1800" b="1" dirty="0" smtClean="0">
                <a:solidFill>
                  <a:srgbClr val="FFFFFF"/>
                </a:solidFill>
              </a:rPr>
              <a:t>/mm/</a:t>
            </a:r>
            <a:r>
              <a:rPr lang="en-US" sz="1800" b="1" dirty="0" err="1" smtClean="0">
                <a:solidFill>
                  <a:srgbClr val="FFFFFF"/>
                </a:solidFill>
              </a:rPr>
              <a:t>yyyy</a:t>
            </a:r>
            <a:r>
              <a:rPr lang="en-US" sz="1800" b="1" dirty="0" smtClean="0">
                <a:solidFill>
                  <a:srgbClr val="FFFFFF"/>
                </a:solidFill>
              </a:rPr>
              <a:t>)</a:t>
            </a:r>
            <a:endParaRPr lang="en-US" sz="1800" dirty="0" smtClean="0">
              <a:solidFill>
                <a:srgbClr val="FFFFFF"/>
              </a:solidFill>
            </a:endParaRPr>
          </a:p>
          <a:p>
            <a:pPr>
              <a:buNone/>
            </a:pPr>
            <a:r>
              <a:rPr lang="en-US" sz="1800" dirty="0" smtClean="0">
                <a:solidFill>
                  <a:srgbClr val="FFFFFF"/>
                </a:solidFill>
              </a:rPr>
              <a:t>I, the undersigned have fully explained the relevant information of protocol of the  </a:t>
            </a:r>
          </a:p>
          <a:p>
            <a:pPr>
              <a:buNone/>
            </a:pPr>
            <a:r>
              <a:rPr lang="en-US" sz="1800" dirty="0" smtClean="0">
                <a:solidFill>
                  <a:srgbClr val="FFFFFF"/>
                </a:solidFill>
              </a:rPr>
              <a:t>study to the patient named above and will provide him/her with a copy of this signed </a:t>
            </a:r>
          </a:p>
          <a:p>
            <a:pPr>
              <a:buNone/>
            </a:pPr>
            <a:r>
              <a:rPr lang="en-US" sz="1800" dirty="0" smtClean="0">
                <a:solidFill>
                  <a:srgbClr val="FFFFFF"/>
                </a:solidFill>
              </a:rPr>
              <a:t>and dated informed consent form.</a:t>
            </a:r>
          </a:p>
          <a:p>
            <a:pPr>
              <a:buNone/>
            </a:pPr>
            <a:endParaRPr lang="en-US" sz="700" dirty="0" smtClean="0">
              <a:solidFill>
                <a:srgbClr val="FFFFFF"/>
              </a:solidFill>
            </a:endParaRPr>
          </a:p>
          <a:p>
            <a:pPr>
              <a:buNone/>
            </a:pPr>
            <a:r>
              <a:rPr lang="en-US" sz="1800" b="1" dirty="0" smtClean="0">
                <a:solidFill>
                  <a:srgbClr val="FFFFFF"/>
                </a:solidFill>
              </a:rPr>
              <a:t>To be completed by investigator or designee:</a:t>
            </a:r>
            <a:endParaRPr lang="en-US" sz="1800" dirty="0" smtClean="0">
              <a:solidFill>
                <a:srgbClr val="FFFFFF"/>
              </a:solidFill>
            </a:endParaRPr>
          </a:p>
          <a:p>
            <a:pPr>
              <a:buNone/>
            </a:pPr>
            <a:r>
              <a:rPr lang="en-US" sz="1800" b="1" dirty="0" smtClean="0">
                <a:solidFill>
                  <a:srgbClr val="FFFFFF"/>
                </a:solidFill>
              </a:rPr>
              <a:t>Investigator/Assignee Signature. Print Name (in block letters). Date of Signature </a:t>
            </a:r>
          </a:p>
          <a:p>
            <a:pPr>
              <a:buNone/>
            </a:pPr>
            <a:r>
              <a:rPr lang="en-US" sz="1800" b="1" dirty="0" smtClean="0">
                <a:solidFill>
                  <a:srgbClr val="FFFFFF"/>
                </a:solidFill>
              </a:rPr>
              <a:t>(</a:t>
            </a:r>
            <a:r>
              <a:rPr lang="en-US" sz="1800" b="1" dirty="0" err="1" smtClean="0">
                <a:solidFill>
                  <a:srgbClr val="FFFFFF"/>
                </a:solidFill>
              </a:rPr>
              <a:t>dd</a:t>
            </a:r>
            <a:r>
              <a:rPr lang="en-US" sz="1800" b="1" dirty="0" smtClean="0">
                <a:solidFill>
                  <a:srgbClr val="FFFFFF"/>
                </a:solidFill>
              </a:rPr>
              <a:t>/mm/</a:t>
            </a:r>
            <a:r>
              <a:rPr lang="en-US" sz="1800" b="1" dirty="0" err="1" smtClean="0">
                <a:solidFill>
                  <a:srgbClr val="FFFFFF"/>
                </a:solidFill>
              </a:rPr>
              <a:t>yyyy</a:t>
            </a:r>
            <a:r>
              <a:rPr lang="en-US" sz="1800" b="1" dirty="0" smtClean="0">
                <a:solidFill>
                  <a:srgbClr val="FFFFFF"/>
                </a:solidFill>
              </a:rPr>
              <a:t>)</a:t>
            </a:r>
            <a:endParaRPr lang="en-US" sz="1800" dirty="0" smtClean="0">
              <a:solidFill>
                <a:srgbClr val="FFFFFF"/>
              </a:solidFill>
            </a:endParaRPr>
          </a:p>
          <a:p>
            <a:pPr>
              <a:buNone/>
            </a:pPr>
            <a:endParaRPr lang="en-US" sz="700" dirty="0" smtClean="0">
              <a:solidFill>
                <a:srgbClr val="FFFFFF"/>
              </a:solidFill>
            </a:endParaRPr>
          </a:p>
          <a:p>
            <a:pPr>
              <a:buNone/>
            </a:pPr>
            <a:r>
              <a:rPr lang="en-US" sz="1800" b="1" dirty="0" smtClean="0">
                <a:solidFill>
                  <a:srgbClr val="FFFFFF"/>
                </a:solidFill>
              </a:rPr>
              <a:t>To be completed by impartial witness: (If subject or legal guardian is unable to read)</a:t>
            </a:r>
            <a:endParaRPr lang="en-US" sz="1800" dirty="0" smtClean="0">
              <a:solidFill>
                <a:srgbClr val="FFFFFF"/>
              </a:solidFill>
            </a:endParaRPr>
          </a:p>
          <a:p>
            <a:pPr>
              <a:buNone/>
            </a:pPr>
            <a:r>
              <a:rPr lang="en-US" sz="1800" b="1" dirty="0" smtClean="0">
                <a:solidFill>
                  <a:srgbClr val="FFFFFF"/>
                </a:solidFill>
              </a:rPr>
              <a:t>Impartial witness Signature. Print Name (in block letters).  Date of Signature </a:t>
            </a:r>
          </a:p>
          <a:p>
            <a:pPr>
              <a:buNone/>
            </a:pPr>
            <a:r>
              <a:rPr lang="en-US" sz="1800" b="1" dirty="0" smtClean="0">
                <a:solidFill>
                  <a:srgbClr val="FFFFFF"/>
                </a:solidFill>
              </a:rPr>
              <a:t>(</a:t>
            </a:r>
            <a:r>
              <a:rPr lang="en-US" sz="1800" b="1" dirty="0" err="1" smtClean="0">
                <a:solidFill>
                  <a:srgbClr val="FFFFFF"/>
                </a:solidFill>
              </a:rPr>
              <a:t>dd</a:t>
            </a:r>
            <a:r>
              <a:rPr lang="en-US" sz="1800" b="1" dirty="0" smtClean="0">
                <a:solidFill>
                  <a:srgbClr val="FFFFFF"/>
                </a:solidFill>
              </a:rPr>
              <a:t>/mm/</a:t>
            </a:r>
            <a:r>
              <a:rPr lang="en-US" sz="1800" b="1" dirty="0" err="1" smtClean="0">
                <a:solidFill>
                  <a:srgbClr val="FFFFFF"/>
                </a:solidFill>
              </a:rPr>
              <a:t>yyyy</a:t>
            </a:r>
            <a:r>
              <a:rPr lang="en-US" sz="1800" b="1" dirty="0" smtClean="0">
                <a:solidFill>
                  <a:srgbClr val="FFFFFF"/>
                </a:solidFill>
              </a:rPr>
              <a:t>)</a:t>
            </a:r>
            <a:r>
              <a:rPr lang="en-US" sz="1600" dirty="0" smtClean="0">
                <a:solidFill>
                  <a:srgbClr val="FFFFFF"/>
                </a:solidFill>
              </a:rPr>
              <a:t/>
            </a:r>
            <a:br>
              <a:rPr lang="en-US" sz="1600" dirty="0" smtClean="0">
                <a:solidFill>
                  <a:srgbClr val="FFFFFF"/>
                </a:solidFill>
              </a:rPr>
            </a:br>
            <a:endParaRPr lang="en-US" sz="1600" dirty="0" smtClean="0">
              <a:solidFill>
                <a:srgbClr val="FFFFFF"/>
              </a:solidFill>
            </a:endParaRPr>
          </a:p>
          <a:p>
            <a:pPr>
              <a:buNone/>
            </a:pPr>
            <a:r>
              <a:rPr lang="en-US" sz="1800" dirty="0" smtClean="0">
                <a:solidFill>
                  <a:srgbClr val="FFFFFF"/>
                </a:solidFill>
              </a:rPr>
              <a:t>Subject initials ______________ / Date_____________</a:t>
            </a:r>
          </a:p>
        </p:txBody>
      </p:sp>
    </p:spTree>
    <p:extLst>
      <p:ext uri="{BB962C8B-B14F-4D97-AF65-F5344CB8AC3E}">
        <p14:creationId xmlns:p14="http://schemas.microsoft.com/office/powerpoint/2010/main" val="410261272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24"/>
            <a:ext cx="8229600" cy="762000"/>
          </a:xfrm>
        </p:spPr>
        <p:txBody>
          <a:bodyPr>
            <a:normAutofit/>
          </a:bodyPr>
          <a:lstStyle/>
          <a:p>
            <a:r>
              <a:rPr lang="en-US" b="1" dirty="0" smtClean="0">
                <a:solidFill>
                  <a:srgbClr val="FFFFFF"/>
                </a:solidFill>
              </a:rPr>
              <a:t>Schedule Y </a:t>
            </a:r>
            <a:endParaRPr lang="en-US" dirty="0">
              <a:solidFill>
                <a:srgbClr val="FFFFFF"/>
              </a:solidFill>
            </a:endParaRPr>
          </a:p>
        </p:txBody>
      </p:sp>
      <p:sp>
        <p:nvSpPr>
          <p:cNvPr id="3" name="Content Placeholder 2"/>
          <p:cNvSpPr>
            <a:spLocks noGrp="1"/>
          </p:cNvSpPr>
          <p:nvPr>
            <p:ph idx="1"/>
          </p:nvPr>
        </p:nvSpPr>
        <p:spPr>
          <a:xfrm>
            <a:off x="457200" y="1081730"/>
            <a:ext cx="8534400" cy="6019800"/>
          </a:xfrm>
        </p:spPr>
        <p:txBody>
          <a:bodyPr>
            <a:normAutofit fontScale="92500"/>
          </a:bodyPr>
          <a:lstStyle/>
          <a:p>
            <a:r>
              <a:rPr lang="en-US" dirty="0">
                <a:solidFill>
                  <a:srgbClr val="FFFFFF"/>
                </a:solidFill>
              </a:rPr>
              <a:t>DRUGS AND COSMETICS  </a:t>
            </a:r>
            <a:r>
              <a:rPr lang="en-US" dirty="0" smtClean="0">
                <a:solidFill>
                  <a:srgbClr val="FFFFFF"/>
                </a:solidFill>
              </a:rPr>
              <a:t> (II </a:t>
            </a:r>
            <a:r>
              <a:rPr lang="en-US" dirty="0">
                <a:solidFill>
                  <a:srgbClr val="FFFFFF"/>
                </a:solidFill>
              </a:rPr>
              <a:t>AMENDMENT) RULES, </a:t>
            </a:r>
            <a:r>
              <a:rPr lang="en-US" dirty="0" smtClean="0">
                <a:solidFill>
                  <a:srgbClr val="FFFFFF"/>
                </a:solidFill>
              </a:rPr>
              <a:t>2005. NOTIFICATION </a:t>
            </a:r>
            <a:r>
              <a:rPr lang="en-US" dirty="0">
                <a:solidFill>
                  <a:srgbClr val="FFFFFF"/>
                </a:solidFill>
              </a:rPr>
              <a:t>the 20th January, </a:t>
            </a:r>
            <a:r>
              <a:rPr lang="en-US" dirty="0" smtClean="0">
                <a:solidFill>
                  <a:srgbClr val="FFFFFF"/>
                </a:solidFill>
              </a:rPr>
              <a:t>2005</a:t>
            </a:r>
            <a:endParaRPr lang="en-US" sz="1800" dirty="0">
              <a:solidFill>
                <a:srgbClr val="FFFFFF"/>
              </a:solidFill>
              <a:cs typeface="Times New Roman" charset="0"/>
            </a:endParaRPr>
          </a:p>
          <a:p>
            <a:pPr>
              <a:spcBef>
                <a:spcPct val="50000"/>
              </a:spcBef>
              <a:buFont typeface="Arial" charset="0"/>
              <a:buChar char="•"/>
            </a:pPr>
            <a:r>
              <a:rPr lang="en-US" sz="3000" dirty="0" smtClean="0">
                <a:solidFill>
                  <a:srgbClr val="FFFFFF"/>
                </a:solidFill>
                <a:cs typeface="Times New Roman" charset="0"/>
              </a:rPr>
              <a:t>Amendment </a:t>
            </a:r>
            <a:r>
              <a:rPr lang="en-US" sz="3000" dirty="0">
                <a:solidFill>
                  <a:srgbClr val="FFFFFF"/>
                </a:solidFill>
                <a:cs typeface="Times New Roman" charset="0"/>
              </a:rPr>
              <a:t>to Drugs and Cosmetics Act, 1940 </a:t>
            </a:r>
          </a:p>
          <a:p>
            <a:pPr>
              <a:spcBef>
                <a:spcPct val="50000"/>
              </a:spcBef>
            </a:pPr>
            <a:r>
              <a:rPr lang="en-US" sz="3000" dirty="0">
                <a:solidFill>
                  <a:srgbClr val="FFFFFF"/>
                </a:solidFill>
                <a:cs typeface="Times New Roman" charset="0"/>
              </a:rPr>
              <a:t>E</a:t>
            </a:r>
            <a:r>
              <a:rPr lang="en-US" sz="3000" dirty="0" smtClean="0">
                <a:solidFill>
                  <a:srgbClr val="FFFFFF"/>
                </a:solidFill>
                <a:cs typeface="Times New Roman" charset="0"/>
              </a:rPr>
              <a:t>xtensive </a:t>
            </a:r>
            <a:r>
              <a:rPr lang="en-US" sz="3000" dirty="0">
                <a:solidFill>
                  <a:srgbClr val="FFFFFF"/>
                </a:solidFill>
                <a:cs typeface="Times New Roman" charset="0"/>
              </a:rPr>
              <a:t>study criteria in line with the globally accepted formats such as ICH and US FDA </a:t>
            </a:r>
            <a:r>
              <a:rPr lang="en-US" sz="3000" dirty="0" smtClean="0">
                <a:solidFill>
                  <a:srgbClr val="FFFFFF"/>
                </a:solidFill>
                <a:cs typeface="Times New Roman" charset="0"/>
              </a:rPr>
              <a:t>guidelines</a:t>
            </a:r>
          </a:p>
          <a:p>
            <a:pPr>
              <a:spcBef>
                <a:spcPct val="50000"/>
              </a:spcBef>
            </a:pPr>
            <a:r>
              <a:rPr lang="en-US" sz="3000" dirty="0">
                <a:solidFill>
                  <a:srgbClr val="FFFFFF"/>
                </a:solidFill>
                <a:cs typeface="Times New Roman" charset="0"/>
              </a:rPr>
              <a:t>Regulation and guidelines for permission to import and / or manufacture of new drugs for sale or to undertake clinical </a:t>
            </a:r>
            <a:r>
              <a:rPr lang="en-US" sz="3000" dirty="0" smtClean="0">
                <a:solidFill>
                  <a:srgbClr val="FFFFFF"/>
                </a:solidFill>
                <a:cs typeface="Times New Roman" charset="0"/>
              </a:rPr>
              <a:t>trials</a:t>
            </a:r>
          </a:p>
          <a:p>
            <a:pPr marL="0" indent="0">
              <a:buNone/>
            </a:pPr>
            <a:r>
              <a:rPr lang="en-US" sz="2800" dirty="0">
                <a:solidFill>
                  <a:srgbClr val="FFFFFF"/>
                </a:solidFill>
                <a:cs typeface="Times New Roman" charset="0"/>
              </a:rPr>
              <a:t>122-A : Application for permission to import new drug</a:t>
            </a:r>
          </a:p>
          <a:p>
            <a:pPr marL="0" indent="0">
              <a:buNone/>
            </a:pPr>
            <a:r>
              <a:rPr lang="en-US" sz="2800" dirty="0">
                <a:solidFill>
                  <a:srgbClr val="FFFFFF"/>
                </a:solidFill>
                <a:cs typeface="Times New Roman" charset="0"/>
              </a:rPr>
              <a:t>122-B : Application for approval to manufacture new drug </a:t>
            </a:r>
          </a:p>
          <a:p>
            <a:pPr>
              <a:spcBef>
                <a:spcPct val="50000"/>
              </a:spcBef>
            </a:pPr>
            <a:endParaRPr lang="en-US" sz="2800" dirty="0">
              <a:solidFill>
                <a:srgbClr val="FFFFFF"/>
              </a:solidFill>
              <a:cs typeface="Times New Roman" charset="0"/>
            </a:endParaRPr>
          </a:p>
          <a:p>
            <a:pPr>
              <a:spcBef>
                <a:spcPct val="50000"/>
              </a:spcBef>
            </a:pPr>
            <a:endParaRPr lang="en-US" dirty="0">
              <a:solidFill>
                <a:srgbClr val="FFFFFF"/>
              </a:solidFill>
            </a:endParaRPr>
          </a:p>
          <a:p>
            <a:pPr marL="0" indent="0">
              <a:buNone/>
            </a:pPr>
            <a:endParaRPr lang="en-US" dirty="0">
              <a:solidFill>
                <a:srgbClr val="FFFFFF"/>
              </a:solidFill>
            </a:endParaRPr>
          </a:p>
        </p:txBody>
      </p:sp>
    </p:spTree>
    <p:extLst>
      <p:ext uri="{BB962C8B-B14F-4D97-AF65-F5344CB8AC3E}">
        <p14:creationId xmlns:p14="http://schemas.microsoft.com/office/powerpoint/2010/main" val="417566493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b="1" dirty="0" smtClean="0">
                <a:solidFill>
                  <a:srgbClr val="FFFFFF"/>
                </a:solidFill>
              </a:rPr>
              <a:t>Clinical trial registry- India (CTRI)</a:t>
            </a:r>
            <a:endParaRPr lang="en-US" b="1" dirty="0">
              <a:solidFill>
                <a:srgbClr val="FFFFFF"/>
              </a:solidFill>
            </a:endParaRPr>
          </a:p>
        </p:txBody>
      </p:sp>
      <p:sp>
        <p:nvSpPr>
          <p:cNvPr id="3" name="Content Placeholder 2"/>
          <p:cNvSpPr>
            <a:spLocks noGrp="1"/>
          </p:cNvSpPr>
          <p:nvPr>
            <p:ph idx="1"/>
          </p:nvPr>
        </p:nvSpPr>
        <p:spPr>
          <a:xfrm>
            <a:off x="457200" y="1108210"/>
            <a:ext cx="8534400" cy="5715000"/>
          </a:xfrm>
        </p:spPr>
        <p:txBody>
          <a:bodyPr>
            <a:normAutofit fontScale="92500" lnSpcReduction="10000"/>
          </a:bodyPr>
          <a:lstStyle/>
          <a:p>
            <a:r>
              <a:rPr lang="en-IN" dirty="0">
                <a:solidFill>
                  <a:schemeClr val="bg1"/>
                </a:solidFill>
              </a:rPr>
              <a:t>R</a:t>
            </a:r>
            <a:r>
              <a:rPr lang="en-IN" dirty="0" smtClean="0">
                <a:solidFill>
                  <a:schemeClr val="bg1"/>
                </a:solidFill>
              </a:rPr>
              <a:t>egistering </a:t>
            </a:r>
            <a:r>
              <a:rPr lang="en-IN" dirty="0">
                <a:solidFill>
                  <a:schemeClr val="bg1"/>
                </a:solidFill>
              </a:rPr>
              <a:t>a trial in a public access trial registry prior to onset of the trial in World Health Organisation (WHO) registry i.e., International Clinical Trial Registry Platform (ICTRP). </a:t>
            </a:r>
            <a:endParaRPr lang="en-IN" dirty="0" smtClean="0">
              <a:solidFill>
                <a:schemeClr val="bg1"/>
              </a:solidFill>
            </a:endParaRPr>
          </a:p>
          <a:p>
            <a:r>
              <a:rPr lang="en-IN" dirty="0" smtClean="0">
                <a:solidFill>
                  <a:schemeClr val="bg1"/>
                </a:solidFill>
              </a:rPr>
              <a:t>Clinical </a:t>
            </a:r>
            <a:r>
              <a:rPr lang="en-IN" dirty="0">
                <a:solidFill>
                  <a:schemeClr val="bg1"/>
                </a:solidFill>
              </a:rPr>
              <a:t>Trial Registry - India (CTRI) on July 20, 2007 (www.ctri.nic.in). </a:t>
            </a:r>
            <a:endParaRPr lang="en-IN" dirty="0" smtClean="0">
              <a:solidFill>
                <a:schemeClr val="bg1"/>
              </a:solidFill>
            </a:endParaRPr>
          </a:p>
          <a:p>
            <a:r>
              <a:rPr lang="en-US" b="1" dirty="0" smtClean="0">
                <a:solidFill>
                  <a:schemeClr val="bg1"/>
                </a:solidFill>
              </a:rPr>
              <a:t>The Mission </a:t>
            </a:r>
            <a:r>
              <a:rPr lang="en-US" dirty="0" smtClean="0">
                <a:solidFill>
                  <a:schemeClr val="bg1"/>
                </a:solidFill>
              </a:rPr>
              <a:t>is </a:t>
            </a:r>
            <a:r>
              <a:rPr lang="en-US" dirty="0">
                <a:solidFill>
                  <a:schemeClr val="bg1"/>
                </a:solidFill>
              </a:rPr>
              <a:t>to encourage all clinical trials conducted in India to be prospectively registered, i.e. before the enrolment of the first participant</a:t>
            </a:r>
            <a:r>
              <a:rPr lang="en-US" dirty="0" smtClean="0">
                <a:solidFill>
                  <a:schemeClr val="bg1"/>
                </a:solidFill>
              </a:rPr>
              <a:t>.</a:t>
            </a:r>
            <a:endParaRPr lang="en-US" sz="1800" dirty="0" smtClean="0">
              <a:solidFill>
                <a:schemeClr val="bg1"/>
              </a:solidFill>
            </a:endParaRPr>
          </a:p>
          <a:p>
            <a:r>
              <a:rPr lang="en-US" b="1" dirty="0">
                <a:solidFill>
                  <a:schemeClr val="bg1"/>
                </a:solidFill>
              </a:rPr>
              <a:t>The </a:t>
            </a:r>
            <a:r>
              <a:rPr lang="en-US" b="1" dirty="0" smtClean="0">
                <a:solidFill>
                  <a:schemeClr val="bg1"/>
                </a:solidFill>
              </a:rPr>
              <a:t>Vision </a:t>
            </a:r>
            <a:r>
              <a:rPr lang="en-US" dirty="0" smtClean="0">
                <a:solidFill>
                  <a:schemeClr val="bg1"/>
                </a:solidFill>
              </a:rPr>
              <a:t>is </a:t>
            </a:r>
            <a:r>
              <a:rPr lang="en-US" dirty="0">
                <a:solidFill>
                  <a:schemeClr val="bg1"/>
                </a:solidFill>
              </a:rPr>
              <a:t>to ensure that every clinical </a:t>
            </a:r>
            <a:r>
              <a:rPr lang="en-US" dirty="0" smtClean="0">
                <a:solidFill>
                  <a:schemeClr val="bg1"/>
                </a:solidFill>
              </a:rPr>
              <a:t>trial </a:t>
            </a:r>
            <a:r>
              <a:rPr lang="en-US" dirty="0">
                <a:solidFill>
                  <a:schemeClr val="bg1"/>
                </a:solidFill>
              </a:rPr>
              <a:t>conducted in the region is prospectively registered with full disclosure of the trial data set items. </a:t>
            </a:r>
          </a:p>
        </p:txBody>
      </p:sp>
    </p:spTree>
    <p:extLst>
      <p:ext uri="{BB962C8B-B14F-4D97-AF65-F5344CB8AC3E}">
        <p14:creationId xmlns:p14="http://schemas.microsoft.com/office/powerpoint/2010/main" val="14121425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nodeType="clickEffect">
                                  <p:stCondLst>
                                    <p:cond delay="0"/>
                                  </p:stCondLst>
                                  <p:childTnLst>
                                    <p:animEffect transition="out" filter="dissolve">
                                      <p:cBhvr>
                                        <p:cTn id="11" dur="500"/>
                                        <p:tgtEl>
                                          <p:spTgt spid="3">
                                            <p:txEl>
                                              <p:pRg st="1" end="1"/>
                                            </p:txEl>
                                          </p:spTgt>
                                        </p:tgtEl>
                                      </p:cBhvr>
                                    </p:animEffect>
                                    <p:set>
                                      <p:cBhvr>
                                        <p:cTn id="1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nodeType="clickEffect">
                                  <p:stCondLst>
                                    <p:cond delay="0"/>
                                  </p:stCondLst>
                                  <p:childTnLst>
                                    <p:animEffect transition="out" filter="dissolve">
                                      <p:cBhvr>
                                        <p:cTn id="16" dur="500"/>
                                        <p:tgtEl>
                                          <p:spTgt spid="3">
                                            <p:txEl>
                                              <p:pRg st="2" end="2"/>
                                            </p:txEl>
                                          </p:spTgt>
                                        </p:tgtEl>
                                      </p:cBhvr>
                                    </p:animEffect>
                                    <p:set>
                                      <p:cBhvr>
                                        <p:cTn id="1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lstStyle/>
          <a:p>
            <a:r>
              <a:rPr lang="en-US" b="1" dirty="0" smtClean="0">
                <a:solidFill>
                  <a:srgbClr val="FFFFFF"/>
                </a:solidFill>
              </a:rPr>
              <a:t>CTRI</a:t>
            </a:r>
            <a:endParaRPr lang="en-US" b="1" dirty="0">
              <a:solidFill>
                <a:srgbClr val="FFFFFF"/>
              </a:solidFill>
            </a:endParaRPr>
          </a:p>
        </p:txBody>
      </p:sp>
      <p:sp>
        <p:nvSpPr>
          <p:cNvPr id="3" name="Content Placeholder 2"/>
          <p:cNvSpPr>
            <a:spLocks noGrp="1"/>
          </p:cNvSpPr>
          <p:nvPr>
            <p:ph idx="1"/>
          </p:nvPr>
        </p:nvSpPr>
        <p:spPr>
          <a:xfrm>
            <a:off x="457200" y="1108210"/>
            <a:ext cx="8458200" cy="5638800"/>
          </a:xfrm>
        </p:spPr>
        <p:txBody>
          <a:bodyPr>
            <a:normAutofit/>
          </a:bodyPr>
          <a:lstStyle/>
          <a:p>
            <a:r>
              <a:rPr lang="en-US" b="1" dirty="0" smtClean="0">
                <a:solidFill>
                  <a:srgbClr val="FFFFFF"/>
                </a:solidFill>
              </a:rPr>
              <a:t>Improve </a:t>
            </a:r>
            <a:r>
              <a:rPr lang="en-US" b="1" dirty="0">
                <a:solidFill>
                  <a:srgbClr val="FFFFFF"/>
                </a:solidFill>
              </a:rPr>
              <a:t>transparency and </a:t>
            </a:r>
            <a:r>
              <a:rPr lang="en-US" b="1" dirty="0" smtClean="0">
                <a:solidFill>
                  <a:srgbClr val="FFFFFF"/>
                </a:solidFill>
              </a:rPr>
              <a:t>accountability</a:t>
            </a:r>
            <a:endParaRPr lang="en-US" baseline="30000" dirty="0">
              <a:solidFill>
                <a:srgbClr val="FFFFFF"/>
              </a:solidFill>
            </a:endParaRPr>
          </a:p>
          <a:p>
            <a:r>
              <a:rPr lang="en-US" b="1" dirty="0" smtClean="0">
                <a:solidFill>
                  <a:srgbClr val="FFFFFF"/>
                </a:solidFill>
              </a:rPr>
              <a:t>Improve </a:t>
            </a:r>
            <a:r>
              <a:rPr lang="en-US" b="1" dirty="0">
                <a:solidFill>
                  <a:srgbClr val="FFFFFF"/>
                </a:solidFill>
              </a:rPr>
              <a:t>the internal validity of </a:t>
            </a:r>
            <a:r>
              <a:rPr lang="en-US" b="1" dirty="0" smtClean="0">
                <a:solidFill>
                  <a:srgbClr val="FFFFFF"/>
                </a:solidFill>
              </a:rPr>
              <a:t>trials</a:t>
            </a:r>
            <a:r>
              <a:rPr lang="en-US" dirty="0" smtClean="0">
                <a:solidFill>
                  <a:srgbClr val="FFFFFF"/>
                </a:solidFill>
              </a:rPr>
              <a:t> </a:t>
            </a:r>
          </a:p>
          <a:p>
            <a:r>
              <a:rPr lang="en-US" b="1" dirty="0" smtClean="0">
                <a:solidFill>
                  <a:srgbClr val="FFFFFF"/>
                </a:solidFill>
              </a:rPr>
              <a:t>Conform </a:t>
            </a:r>
            <a:r>
              <a:rPr lang="en-US" b="1" dirty="0">
                <a:solidFill>
                  <a:srgbClr val="FFFFFF"/>
                </a:solidFill>
              </a:rPr>
              <a:t>to accepted ethical </a:t>
            </a:r>
            <a:r>
              <a:rPr lang="en-US" b="1" dirty="0" smtClean="0">
                <a:solidFill>
                  <a:srgbClr val="FFFFFF"/>
                </a:solidFill>
              </a:rPr>
              <a:t>standards</a:t>
            </a:r>
            <a:endParaRPr lang="en-US" dirty="0" smtClean="0">
              <a:solidFill>
                <a:srgbClr val="FFFFFF"/>
              </a:solidFill>
            </a:endParaRPr>
          </a:p>
          <a:p>
            <a:r>
              <a:rPr lang="en-US" b="1" dirty="0" smtClean="0">
                <a:solidFill>
                  <a:srgbClr val="FFFFFF"/>
                </a:solidFill>
              </a:rPr>
              <a:t>Report </a:t>
            </a:r>
            <a:r>
              <a:rPr lang="en-US" b="1" dirty="0">
                <a:solidFill>
                  <a:srgbClr val="FFFFFF"/>
                </a:solidFill>
              </a:rPr>
              <a:t>all relevant results of registered </a:t>
            </a:r>
            <a:r>
              <a:rPr lang="en-US" b="1" dirty="0" smtClean="0">
                <a:solidFill>
                  <a:srgbClr val="FFFFFF"/>
                </a:solidFill>
              </a:rPr>
              <a:t>trials</a:t>
            </a:r>
            <a:endParaRPr lang="en-US" dirty="0">
              <a:solidFill>
                <a:srgbClr val="FFFFFF"/>
              </a:solidFill>
            </a:endParaRPr>
          </a:p>
        </p:txBody>
      </p:sp>
    </p:spTree>
    <p:extLst>
      <p:ext uri="{BB962C8B-B14F-4D97-AF65-F5344CB8AC3E}">
        <p14:creationId xmlns:p14="http://schemas.microsoft.com/office/powerpoint/2010/main" val="380843717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1" y="492908"/>
            <a:ext cx="6350000" cy="1143000"/>
          </a:xfrm>
        </p:spPr>
        <p:txBody>
          <a:bodyPr>
            <a:normAutofit/>
          </a:bodyPr>
          <a:lstStyle/>
          <a:p>
            <a:r>
              <a:rPr lang="en-US" dirty="0" smtClean="0">
                <a:solidFill>
                  <a:schemeClr val="bg1"/>
                </a:solidFill>
              </a:rPr>
              <a:t>Linus Torvalds  </a:t>
            </a:r>
            <a:r>
              <a:rPr lang="en-US" b="1" dirty="0" smtClean="0">
                <a:solidFill>
                  <a:srgbClr val="FFFFFF"/>
                </a:solidFill>
              </a:rPr>
              <a:t>Ubuntu </a:t>
            </a:r>
            <a:r>
              <a:rPr lang="en-US" b="1" dirty="0">
                <a:solidFill>
                  <a:srgbClr val="FFFFFF"/>
                </a:solidFill>
              </a:rPr>
              <a:t>...</a:t>
            </a:r>
            <a:r>
              <a:rPr lang="en-US" b="1" dirty="0" smtClean="0">
                <a:solidFill>
                  <a:srgbClr val="FFFFFF"/>
                </a:solidFill>
              </a:rPr>
              <a:t>?</a:t>
            </a:r>
            <a:endParaRPr lang="en-IN" dirty="0">
              <a:solidFill>
                <a:schemeClr val="bg1"/>
              </a:solidFill>
            </a:endParaRPr>
          </a:p>
        </p:txBody>
      </p:sp>
      <p:pic>
        <p:nvPicPr>
          <p:cNvPr id="32771" name="Picture 3" descr="C:\Users\Dr.M.A.Shekar\Downloads\Linus Torvalds 1.jpeg"/>
          <p:cNvPicPr>
            <a:picLocks noChangeAspect="1" noChangeArrowheads="1"/>
          </p:cNvPicPr>
          <p:nvPr/>
        </p:nvPicPr>
        <p:blipFill>
          <a:blip r:embed="rId2" cstate="print"/>
          <a:srcRect/>
          <a:stretch>
            <a:fillRect/>
          </a:stretch>
        </p:blipFill>
        <p:spPr bwMode="auto">
          <a:xfrm>
            <a:off x="0" y="0"/>
            <a:ext cx="2794000" cy="4279900"/>
          </a:xfrm>
          <a:prstGeom prst="rect">
            <a:avLst/>
          </a:prstGeom>
          <a:noFill/>
        </p:spPr>
      </p:pic>
      <p:sp>
        <p:nvSpPr>
          <p:cNvPr id="5" name="Content Placeholder 4"/>
          <p:cNvSpPr>
            <a:spLocks noGrp="1"/>
          </p:cNvSpPr>
          <p:nvPr>
            <p:ph idx="1"/>
          </p:nvPr>
        </p:nvSpPr>
        <p:spPr>
          <a:xfrm>
            <a:off x="2794000" y="1429579"/>
            <a:ext cx="6350000" cy="4525963"/>
          </a:xfrm>
        </p:spPr>
        <p:txBody>
          <a:bodyPr/>
          <a:lstStyle/>
          <a:p>
            <a:endParaRPr lang="en-US" b="1" dirty="0" smtClean="0">
              <a:solidFill>
                <a:srgbClr val="FFFFFF"/>
              </a:solidFill>
            </a:endParaRPr>
          </a:p>
          <a:p>
            <a:pPr>
              <a:buNone/>
            </a:pPr>
            <a:r>
              <a:rPr lang="en-US" b="1" dirty="0" smtClean="0">
                <a:solidFill>
                  <a:srgbClr val="FFFFFF"/>
                </a:solidFill>
              </a:rPr>
              <a:t>… </a:t>
            </a:r>
            <a:r>
              <a:rPr lang="en-IN" b="1" dirty="0">
                <a:solidFill>
                  <a:srgbClr val="FFFFFF"/>
                </a:solidFill>
              </a:rPr>
              <a:t>Southern African philosophy  </a:t>
            </a:r>
          </a:p>
          <a:p>
            <a:pPr>
              <a:buNone/>
            </a:pPr>
            <a:r>
              <a:rPr lang="en-IN" b="1" dirty="0">
                <a:solidFill>
                  <a:srgbClr val="FFFFFF"/>
                </a:solidFill>
              </a:rPr>
              <a:t>	“humanity towards others”</a:t>
            </a:r>
          </a:p>
          <a:p>
            <a:pPr>
              <a:buNone/>
            </a:pPr>
            <a:r>
              <a:rPr lang="en-US" b="1" dirty="0">
                <a:solidFill>
                  <a:srgbClr val="FFFFFF"/>
                </a:solidFill>
              </a:rPr>
              <a:t>	“I am what I am because of who </a:t>
            </a:r>
            <a:r>
              <a:rPr lang="en-US" b="1" dirty="0" smtClean="0">
                <a:solidFill>
                  <a:srgbClr val="FFFFFF"/>
                </a:solidFill>
              </a:rPr>
              <a:t>	  	 We </a:t>
            </a:r>
            <a:r>
              <a:rPr lang="en-US" b="1" dirty="0">
                <a:solidFill>
                  <a:srgbClr val="FFFFFF"/>
                </a:solidFill>
              </a:rPr>
              <a:t>all are”</a:t>
            </a:r>
          </a:p>
          <a:p>
            <a:pPr>
              <a:buNone/>
            </a:pPr>
            <a:endParaRPr lang="en-US" dirty="0">
              <a:solidFill>
                <a:srgbClr val="FFFFFF"/>
              </a:solidFill>
            </a:endParaRPr>
          </a:p>
          <a:p>
            <a:endParaRPr lang="en-US" b="1" dirty="0">
              <a:solidFill>
                <a:srgbClr val="FFFFFF"/>
              </a:solidFill>
            </a:endParaRPr>
          </a:p>
          <a:p>
            <a:endParaRPr lang="en-IN" dirty="0"/>
          </a:p>
        </p:txBody>
      </p:sp>
    </p:spTree>
    <p:extLst>
      <p:ext uri="{BB962C8B-B14F-4D97-AF65-F5344CB8AC3E}">
        <p14:creationId xmlns:p14="http://schemas.microsoft.com/office/powerpoint/2010/main" val="40699654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4237"/>
            <a:ext cx="8229600" cy="5821363"/>
          </a:xfrm>
        </p:spPr>
        <p:txBody>
          <a:bodyPr/>
          <a:lstStyle/>
          <a:p>
            <a:pPr>
              <a:tabLst>
                <a:tab pos="3094038" algn="l"/>
              </a:tabLst>
            </a:pPr>
            <a:r>
              <a:rPr lang="en-US" dirty="0" smtClean="0">
                <a:solidFill>
                  <a:srgbClr val="FFFFFF"/>
                </a:solidFill>
              </a:rPr>
              <a:t>Get ready for research</a:t>
            </a:r>
          </a:p>
          <a:p>
            <a:r>
              <a:rPr lang="en-US" dirty="0" smtClean="0">
                <a:solidFill>
                  <a:srgbClr val="FFFFFF"/>
                </a:solidFill>
              </a:rPr>
              <a:t>Get Ethics committee clearance</a:t>
            </a:r>
          </a:p>
          <a:p>
            <a:r>
              <a:rPr lang="en-US" dirty="0" smtClean="0">
                <a:solidFill>
                  <a:srgbClr val="FFFFFF"/>
                </a:solidFill>
              </a:rPr>
              <a:t>Keep GCP in place</a:t>
            </a:r>
          </a:p>
          <a:p>
            <a:r>
              <a:rPr lang="en-US" dirty="0">
                <a:solidFill>
                  <a:srgbClr val="FFFFFF"/>
                </a:solidFill>
              </a:rPr>
              <a:t>Get Funding</a:t>
            </a:r>
          </a:p>
          <a:p>
            <a:endParaRPr lang="en-US" dirty="0" smtClean="0">
              <a:solidFill>
                <a:srgbClr val="FFFFFF"/>
              </a:solidFill>
            </a:endParaRPr>
          </a:p>
          <a:p>
            <a:endParaRPr lang="en-US" dirty="0" smtClean="0">
              <a:solidFill>
                <a:srgbClr val="FFFFFF"/>
              </a:solidFill>
            </a:endParaRPr>
          </a:p>
          <a:p>
            <a:pPr>
              <a:buNone/>
            </a:pPr>
            <a:r>
              <a:rPr lang="en-US" dirty="0" smtClean="0">
                <a:solidFill>
                  <a:srgbClr val="FFFFFF"/>
                </a:solidFill>
              </a:rPr>
              <a:t>			</a:t>
            </a:r>
            <a:r>
              <a:rPr lang="en-US" sz="4800" b="1" i="1" dirty="0" smtClean="0">
                <a:solidFill>
                  <a:srgbClr val="FFFFFF"/>
                </a:solidFill>
                <a:latin typeface="Bookman Old Style" pitchFamily="18" charset="0"/>
              </a:rPr>
              <a:t>Good Luck !</a:t>
            </a:r>
            <a:endParaRPr lang="en-US" b="1" i="1" dirty="0" smtClean="0">
              <a:solidFill>
                <a:srgbClr val="FFFFFF"/>
              </a:solidFill>
              <a:latin typeface="Bookman Old Style" pitchFamily="18" charset="0"/>
            </a:endParaRPr>
          </a:p>
          <a:p>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301017608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b="1" dirty="0" smtClean="0">
                <a:solidFill>
                  <a:srgbClr val="FFFFFF"/>
                </a:solidFill>
              </a:rPr>
              <a:t>How to do Research</a:t>
            </a:r>
            <a:endParaRPr lang="en-US" b="1" dirty="0">
              <a:solidFill>
                <a:srgbClr val="FFFFFF"/>
              </a:solidFill>
            </a:endParaRPr>
          </a:p>
        </p:txBody>
      </p:sp>
      <p:sp>
        <p:nvSpPr>
          <p:cNvPr id="3" name="Content Placeholder 2"/>
          <p:cNvSpPr>
            <a:spLocks noGrp="1"/>
          </p:cNvSpPr>
          <p:nvPr>
            <p:ph idx="1"/>
          </p:nvPr>
        </p:nvSpPr>
        <p:spPr>
          <a:xfrm>
            <a:off x="457200" y="1099248"/>
            <a:ext cx="8229600" cy="5715000"/>
          </a:xfrm>
        </p:spPr>
        <p:txBody>
          <a:bodyPr>
            <a:normAutofit/>
          </a:bodyPr>
          <a:lstStyle/>
          <a:p>
            <a:pPr marL="0" indent="0">
              <a:lnSpc>
                <a:spcPct val="90000"/>
              </a:lnSpc>
              <a:spcBef>
                <a:spcPct val="10000"/>
              </a:spcBef>
              <a:buNone/>
            </a:pPr>
            <a:r>
              <a:rPr lang="en-US" sz="2800" dirty="0" smtClean="0">
                <a:solidFill>
                  <a:srgbClr val="FFFFFF"/>
                </a:solidFill>
              </a:rPr>
              <a:t>Research is all about addressing an issue or asking and answering a question or solving a problem, so…</a:t>
            </a:r>
          </a:p>
          <a:p>
            <a:pPr>
              <a:lnSpc>
                <a:spcPct val="90000"/>
              </a:lnSpc>
              <a:spcBef>
                <a:spcPct val="10000"/>
              </a:spcBef>
            </a:pPr>
            <a:endParaRPr lang="en-US" sz="1500" dirty="0" smtClean="0">
              <a:solidFill>
                <a:srgbClr val="FFFFFF"/>
              </a:solidFill>
            </a:endParaRPr>
          </a:p>
          <a:p>
            <a:pPr>
              <a:spcBef>
                <a:spcPct val="10000"/>
              </a:spcBef>
            </a:pPr>
            <a:r>
              <a:rPr lang="en-US" sz="2800" dirty="0" smtClean="0">
                <a:solidFill>
                  <a:srgbClr val="FFFFFF"/>
                </a:solidFill>
              </a:rPr>
              <a:t>Identify an issue, question, or problem.</a:t>
            </a:r>
          </a:p>
          <a:p>
            <a:pPr lvl="1"/>
            <a:r>
              <a:rPr lang="en-US" dirty="0" smtClean="0">
                <a:solidFill>
                  <a:srgbClr val="FFFFFF"/>
                </a:solidFill>
              </a:rPr>
              <a:t>Talk with people who want or need your study.</a:t>
            </a:r>
          </a:p>
          <a:p>
            <a:pPr lvl="1"/>
            <a:endParaRPr lang="en-US" sz="1500" dirty="0" smtClean="0">
              <a:solidFill>
                <a:srgbClr val="FFFFFF"/>
              </a:solidFill>
            </a:endParaRPr>
          </a:p>
          <a:p>
            <a:pPr>
              <a:spcBef>
                <a:spcPct val="10000"/>
              </a:spcBef>
            </a:pPr>
            <a:r>
              <a:rPr lang="en-US" sz="2800" dirty="0" smtClean="0">
                <a:solidFill>
                  <a:srgbClr val="FFFFFF"/>
                </a:solidFill>
              </a:rPr>
              <a:t>Find out what's already known about it.</a:t>
            </a:r>
          </a:p>
          <a:p>
            <a:pPr lvl="1">
              <a:lnSpc>
                <a:spcPct val="85000"/>
              </a:lnSpc>
              <a:spcBef>
                <a:spcPct val="5000"/>
              </a:spcBef>
            </a:pPr>
            <a:r>
              <a:rPr lang="en-US" dirty="0" smtClean="0">
                <a:solidFill>
                  <a:srgbClr val="FFFFFF"/>
                </a:solidFill>
              </a:rPr>
              <a:t>Talk with experts and/or</a:t>
            </a:r>
            <a:r>
              <a:rPr lang="en-US" b="1" dirty="0" smtClean="0">
                <a:solidFill>
                  <a:srgbClr val="FFFFFF"/>
                </a:solidFill>
              </a:rPr>
              <a:t> read their reviews</a:t>
            </a:r>
            <a:r>
              <a:rPr lang="en-US" dirty="0" smtClean="0">
                <a:solidFill>
                  <a:srgbClr val="FFFFFF"/>
                </a:solidFill>
              </a:rPr>
              <a:t> of the original research on the topic.</a:t>
            </a:r>
          </a:p>
          <a:p>
            <a:pPr lvl="1">
              <a:lnSpc>
                <a:spcPct val="85000"/>
              </a:lnSpc>
              <a:spcBef>
                <a:spcPct val="5000"/>
              </a:spcBef>
            </a:pPr>
            <a:endParaRPr lang="en-US" sz="1500" dirty="0" smtClean="0">
              <a:solidFill>
                <a:srgbClr val="FFFFFF"/>
              </a:solidFill>
            </a:endParaRPr>
          </a:p>
          <a:p>
            <a:pPr>
              <a:spcBef>
                <a:spcPct val="10000"/>
              </a:spcBef>
            </a:pPr>
            <a:r>
              <a:rPr lang="en-US" sz="2800" dirty="0" smtClean="0">
                <a:solidFill>
                  <a:srgbClr val="FFFFFF"/>
                </a:solidFill>
              </a:rPr>
              <a:t>Plan, cost, and do your study accordingly.</a:t>
            </a:r>
          </a:p>
          <a:p>
            <a:pPr>
              <a:spcBef>
                <a:spcPct val="10000"/>
              </a:spcBef>
            </a:pPr>
            <a:endParaRPr lang="en-US" sz="1500" dirty="0" smtClean="0">
              <a:solidFill>
                <a:srgbClr val="FFFFFF"/>
              </a:solidFill>
            </a:endParaRPr>
          </a:p>
          <a:p>
            <a:pPr>
              <a:spcBef>
                <a:spcPct val="10000"/>
              </a:spcBef>
            </a:pPr>
            <a:r>
              <a:rPr lang="en-US" sz="2800" dirty="0">
                <a:solidFill>
                  <a:srgbClr val="FFFFFF"/>
                </a:solidFill>
              </a:rPr>
              <a:t>Write it up and submit it for assessment.</a:t>
            </a:r>
          </a:p>
          <a:p>
            <a:pPr>
              <a:spcBef>
                <a:spcPct val="10000"/>
              </a:spcBef>
            </a:pPr>
            <a:endParaRPr lang="en-US" sz="2800" dirty="0" smtClean="0">
              <a:solidFill>
                <a:srgbClr val="FFFFFF"/>
              </a:solidFill>
            </a:endParaRPr>
          </a:p>
        </p:txBody>
      </p:sp>
    </p:spTree>
    <p:extLst>
      <p:ext uri="{BB962C8B-B14F-4D97-AF65-F5344CB8AC3E}">
        <p14:creationId xmlns:p14="http://schemas.microsoft.com/office/powerpoint/2010/main" val="28576013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b="1" dirty="0" smtClean="0">
                <a:solidFill>
                  <a:srgbClr val="FFFFFF"/>
                </a:solidFill>
              </a:rPr>
              <a:t>How to do Research</a:t>
            </a:r>
            <a:endParaRPr lang="en-US" b="1" dirty="0">
              <a:solidFill>
                <a:srgbClr val="FFFFFF"/>
              </a:solidFill>
            </a:endParaRPr>
          </a:p>
        </p:txBody>
      </p:sp>
      <p:sp>
        <p:nvSpPr>
          <p:cNvPr id="3" name="Content Placeholder 2"/>
          <p:cNvSpPr>
            <a:spLocks noGrp="1"/>
          </p:cNvSpPr>
          <p:nvPr>
            <p:ph idx="1"/>
          </p:nvPr>
        </p:nvSpPr>
        <p:spPr>
          <a:xfrm>
            <a:off x="457200" y="1062152"/>
            <a:ext cx="8229600" cy="5715000"/>
          </a:xfrm>
        </p:spPr>
        <p:txBody>
          <a:bodyPr>
            <a:normAutofit/>
          </a:bodyPr>
          <a:lstStyle/>
          <a:p>
            <a:pPr marL="0" indent="0">
              <a:spcBef>
                <a:spcPct val="10000"/>
              </a:spcBef>
              <a:buNone/>
            </a:pPr>
            <a:r>
              <a:rPr lang="en-US" sz="3000" dirty="0" smtClean="0">
                <a:solidFill>
                  <a:srgbClr val="FFFFFF"/>
                </a:solidFill>
              </a:rPr>
              <a:t>The different types of research you can do:</a:t>
            </a:r>
          </a:p>
          <a:p>
            <a:pPr marL="0" indent="0">
              <a:spcBef>
                <a:spcPct val="10000"/>
              </a:spcBef>
              <a:buNone/>
            </a:pPr>
            <a:endParaRPr lang="en-US" sz="1000" dirty="0" smtClean="0">
              <a:solidFill>
                <a:srgbClr val="FFFFFF"/>
              </a:solidFill>
            </a:endParaRPr>
          </a:p>
          <a:p>
            <a:pPr fontAlgn="base"/>
            <a:r>
              <a:rPr lang="en-US" sz="2800" b="1" dirty="0" smtClean="0">
                <a:solidFill>
                  <a:srgbClr val="FFFFFF"/>
                </a:solidFill>
              </a:rPr>
              <a:t>Descriptive</a:t>
            </a:r>
            <a:r>
              <a:rPr lang="en-US" sz="2800" dirty="0">
                <a:solidFill>
                  <a:srgbClr val="FFFFFF"/>
                </a:solidFill>
              </a:rPr>
              <a:t> studies seek only to document; </a:t>
            </a:r>
          </a:p>
          <a:p>
            <a:pPr fontAlgn="base"/>
            <a:endParaRPr lang="en-US" sz="1000" dirty="0">
              <a:solidFill>
                <a:srgbClr val="FFFFFF"/>
              </a:solidFill>
            </a:endParaRPr>
          </a:p>
          <a:p>
            <a:pPr fontAlgn="base"/>
            <a:r>
              <a:rPr lang="en-US" sz="2800" b="1" dirty="0" smtClean="0">
                <a:solidFill>
                  <a:srgbClr val="FFFFFF"/>
                </a:solidFill>
              </a:rPr>
              <a:t>Correlational</a:t>
            </a:r>
            <a:r>
              <a:rPr lang="en-US" sz="2800" dirty="0">
                <a:solidFill>
                  <a:srgbClr val="FFFFFF"/>
                </a:solidFill>
              </a:rPr>
              <a:t> studies try to establish </a:t>
            </a:r>
            <a:r>
              <a:rPr lang="en-US" sz="2800" dirty="0" smtClean="0">
                <a:solidFill>
                  <a:srgbClr val="FFFFFF"/>
                </a:solidFill>
              </a:rPr>
              <a:t>a relationship </a:t>
            </a:r>
            <a:r>
              <a:rPr lang="en-US" sz="2800" dirty="0">
                <a:solidFill>
                  <a:srgbClr val="FFFFFF"/>
                </a:solidFill>
              </a:rPr>
              <a:t>between two </a:t>
            </a:r>
            <a:r>
              <a:rPr lang="en-US" sz="2800" b="1" dirty="0">
                <a:solidFill>
                  <a:srgbClr val="FFFFFF"/>
                </a:solidFill>
              </a:rPr>
              <a:t>variables</a:t>
            </a:r>
            <a:r>
              <a:rPr lang="en-US" sz="2800" dirty="0" smtClean="0">
                <a:solidFill>
                  <a:srgbClr val="FFFFFF"/>
                </a:solidFill>
              </a:rPr>
              <a:t>, though</a:t>
            </a:r>
            <a:r>
              <a:rPr lang="en-US" sz="2800" dirty="0">
                <a:solidFill>
                  <a:srgbClr val="FFFFFF"/>
                </a:solidFill>
              </a:rPr>
              <a:t> </a:t>
            </a:r>
            <a:r>
              <a:rPr lang="en-US" sz="2800" b="1" dirty="0">
                <a:solidFill>
                  <a:srgbClr val="FFFFFF"/>
                </a:solidFill>
              </a:rPr>
              <a:t>correlation does not equal causation</a:t>
            </a:r>
            <a:r>
              <a:rPr lang="en-US" sz="2800" dirty="0">
                <a:solidFill>
                  <a:srgbClr val="FFFFFF"/>
                </a:solidFill>
              </a:rPr>
              <a:t>. </a:t>
            </a:r>
          </a:p>
          <a:p>
            <a:pPr fontAlgn="base"/>
            <a:endParaRPr lang="en-US" sz="1000" dirty="0">
              <a:solidFill>
                <a:srgbClr val="FFFFFF"/>
              </a:solidFill>
            </a:endParaRPr>
          </a:p>
          <a:p>
            <a:r>
              <a:rPr lang="en-US" sz="2800" b="1" dirty="0">
                <a:solidFill>
                  <a:srgbClr val="FFFFFF"/>
                </a:solidFill>
              </a:rPr>
              <a:t>Experimental</a:t>
            </a:r>
            <a:r>
              <a:rPr lang="en-US" sz="2800" dirty="0">
                <a:solidFill>
                  <a:srgbClr val="FFFFFF"/>
                </a:solidFill>
              </a:rPr>
              <a:t> research looks to study </a:t>
            </a:r>
            <a:r>
              <a:rPr lang="en-US" sz="2800" b="1" dirty="0">
                <a:solidFill>
                  <a:srgbClr val="FFFFFF"/>
                </a:solidFill>
              </a:rPr>
              <a:t>causation</a:t>
            </a:r>
            <a:r>
              <a:rPr lang="en-US" sz="2800" dirty="0">
                <a:solidFill>
                  <a:srgbClr val="FFFFFF"/>
                </a:solidFill>
              </a:rPr>
              <a:t>, but can't be used in every situation due to practical and ethical concerns</a:t>
            </a:r>
            <a:r>
              <a:rPr lang="en-US" sz="2800" dirty="0" smtClean="0">
                <a:solidFill>
                  <a:srgbClr val="FFFFFF"/>
                </a:solidFill>
              </a:rPr>
              <a:t>.</a:t>
            </a:r>
            <a:endParaRPr lang="en-US" sz="2800" dirty="0">
              <a:solidFill>
                <a:srgbClr val="FFFFFF"/>
              </a:solidFill>
            </a:endParaRPr>
          </a:p>
          <a:p>
            <a:pPr>
              <a:spcBef>
                <a:spcPct val="10000"/>
              </a:spcBef>
            </a:pPr>
            <a:endParaRPr lang="en-US" sz="2800" dirty="0" smtClean="0">
              <a:solidFill>
                <a:srgbClr val="FFFFFF"/>
              </a:solidFill>
            </a:endParaRPr>
          </a:p>
        </p:txBody>
      </p:sp>
    </p:spTree>
    <p:extLst>
      <p:ext uri="{BB962C8B-B14F-4D97-AF65-F5344CB8AC3E}">
        <p14:creationId xmlns:p14="http://schemas.microsoft.com/office/powerpoint/2010/main" val="36746676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564"/>
            <a:ext cx="8229600" cy="919709"/>
          </a:xfrm>
        </p:spPr>
        <p:txBody>
          <a:bodyPr/>
          <a:lstStyle/>
          <a:p>
            <a:r>
              <a:rPr lang="en-US" b="1" dirty="0" err="1" smtClean="0">
                <a:solidFill>
                  <a:srgbClr val="FFFFFF"/>
                </a:solidFill>
              </a:rPr>
              <a:t>Precis</a:t>
            </a:r>
            <a:endParaRPr lang="en-US" b="1" dirty="0">
              <a:solidFill>
                <a:srgbClr val="FFFFFF"/>
              </a:solidFill>
            </a:endParaRPr>
          </a:p>
        </p:txBody>
      </p:sp>
      <p:sp>
        <p:nvSpPr>
          <p:cNvPr id="3" name="Content Placeholder 2"/>
          <p:cNvSpPr>
            <a:spLocks noGrp="1"/>
          </p:cNvSpPr>
          <p:nvPr>
            <p:ph idx="1"/>
          </p:nvPr>
        </p:nvSpPr>
        <p:spPr>
          <a:xfrm>
            <a:off x="1120660" y="1031460"/>
            <a:ext cx="7163202" cy="5826540"/>
          </a:xfrm>
        </p:spPr>
        <p:txBody>
          <a:bodyPr>
            <a:normAutofit/>
          </a:bodyPr>
          <a:lstStyle/>
          <a:p>
            <a:r>
              <a:rPr lang="en-US" sz="3600" dirty="0" smtClean="0">
                <a:solidFill>
                  <a:srgbClr val="FFFFFF"/>
                </a:solidFill>
              </a:rPr>
              <a:t>Study protocol</a:t>
            </a:r>
          </a:p>
          <a:p>
            <a:pPr marL="457200" lvl="1" indent="0">
              <a:buNone/>
            </a:pPr>
            <a:r>
              <a:rPr lang="en-US" sz="3200" dirty="0">
                <a:solidFill>
                  <a:srgbClr val="FFFFFF"/>
                </a:solidFill>
              </a:rPr>
              <a:t>	</a:t>
            </a:r>
            <a:r>
              <a:rPr lang="en-US" sz="3200" dirty="0" smtClean="0">
                <a:solidFill>
                  <a:srgbClr val="FFFFFF"/>
                </a:solidFill>
              </a:rPr>
              <a:t>Research question</a:t>
            </a:r>
          </a:p>
          <a:p>
            <a:pPr marL="457200" lvl="1" indent="0">
              <a:buNone/>
            </a:pPr>
            <a:r>
              <a:rPr lang="en-US" sz="3200" dirty="0" smtClean="0">
                <a:solidFill>
                  <a:srgbClr val="FFFFFF"/>
                </a:solidFill>
              </a:rPr>
              <a:t>	Objectives</a:t>
            </a:r>
          </a:p>
          <a:p>
            <a:pPr marL="457200" lvl="1" indent="0">
              <a:buNone/>
            </a:pPr>
            <a:r>
              <a:rPr lang="en-US" sz="3200" dirty="0" smtClean="0">
                <a:solidFill>
                  <a:srgbClr val="FFFFFF"/>
                </a:solidFill>
              </a:rPr>
              <a:t>	Design</a:t>
            </a:r>
          </a:p>
          <a:p>
            <a:pPr marL="457200" lvl="1" indent="0">
              <a:buNone/>
            </a:pPr>
            <a:r>
              <a:rPr lang="en-US" sz="3200" dirty="0" smtClean="0">
                <a:solidFill>
                  <a:srgbClr val="FFFFFF"/>
                </a:solidFill>
              </a:rPr>
              <a:t>	Statistical considerations</a:t>
            </a:r>
          </a:p>
          <a:p>
            <a:pPr marL="457200" lvl="1" indent="0">
              <a:buNone/>
            </a:pPr>
            <a:r>
              <a:rPr lang="en-US" sz="3200" dirty="0" smtClean="0">
                <a:solidFill>
                  <a:srgbClr val="FFFFFF"/>
                </a:solidFill>
              </a:rPr>
              <a:t>	Material &amp; Methods</a:t>
            </a:r>
          </a:p>
          <a:p>
            <a:pPr marL="457200" lvl="1" indent="0">
              <a:buNone/>
            </a:pPr>
            <a:r>
              <a:rPr lang="en-US" sz="3200" dirty="0" smtClean="0">
                <a:solidFill>
                  <a:srgbClr val="FFFFFF"/>
                </a:solidFill>
              </a:rPr>
              <a:t>	References</a:t>
            </a:r>
          </a:p>
          <a:p>
            <a:r>
              <a:rPr lang="en-US" sz="3600" dirty="0" smtClean="0">
                <a:solidFill>
                  <a:srgbClr val="FFFFFF"/>
                </a:solidFill>
              </a:rPr>
              <a:t>Ethical clearance</a:t>
            </a:r>
          </a:p>
          <a:p>
            <a:r>
              <a:rPr lang="en-US" sz="3600" dirty="0" smtClean="0">
                <a:solidFill>
                  <a:srgbClr val="FFFFFF"/>
                </a:solidFill>
              </a:rPr>
              <a:t>Funding</a:t>
            </a:r>
            <a:endParaRPr lang="en-US" sz="3600" dirty="0">
              <a:solidFill>
                <a:srgbClr val="FFFFFF"/>
              </a:solidFill>
            </a:endParaRPr>
          </a:p>
        </p:txBody>
      </p:sp>
    </p:spTree>
    <p:extLst>
      <p:ext uri="{BB962C8B-B14F-4D97-AF65-F5344CB8AC3E}">
        <p14:creationId xmlns:p14="http://schemas.microsoft.com/office/powerpoint/2010/main" val="35882651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fade">
                                      <p:cBhvr>
                                        <p:cTn id="1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21568"/>
            <a:ext cx="9144000" cy="564232"/>
          </a:xfrm>
        </p:spPr>
        <p:txBody>
          <a:bodyPr>
            <a:noAutofit/>
          </a:bodyPr>
          <a:lstStyle/>
          <a:p>
            <a:r>
              <a:rPr lang="en-US" b="1" dirty="0" smtClean="0">
                <a:solidFill>
                  <a:srgbClr val="FFFFFF"/>
                </a:solidFill>
              </a:rPr>
              <a:t>The </a:t>
            </a:r>
            <a:r>
              <a:rPr lang="en-US" b="1" dirty="0">
                <a:solidFill>
                  <a:srgbClr val="FFFFFF"/>
                </a:solidFill>
              </a:rPr>
              <a:t>Five Page </a:t>
            </a:r>
            <a:r>
              <a:rPr lang="en-US" b="1" dirty="0" smtClean="0">
                <a:solidFill>
                  <a:srgbClr val="FFFFFF"/>
                </a:solidFill>
              </a:rPr>
              <a:t>Protocol</a:t>
            </a:r>
            <a:endParaRPr lang="en-US" sz="2800" b="1" i="1" dirty="0">
              <a:solidFill>
                <a:srgbClr val="FFFFFF"/>
              </a:solidFill>
            </a:endParaRPr>
          </a:p>
        </p:txBody>
      </p:sp>
      <p:sp>
        <p:nvSpPr>
          <p:cNvPr id="8195" name="Rectangle 3"/>
          <p:cNvSpPr>
            <a:spLocks noGrp="1" noChangeArrowheads="1"/>
          </p:cNvSpPr>
          <p:nvPr>
            <p:ph type="body" idx="1"/>
          </p:nvPr>
        </p:nvSpPr>
        <p:spPr>
          <a:xfrm>
            <a:off x="457200" y="1275540"/>
            <a:ext cx="8534400" cy="4724400"/>
          </a:xfrm>
        </p:spPr>
        <p:txBody>
          <a:bodyPr>
            <a:noAutofit/>
          </a:bodyPr>
          <a:lstStyle/>
          <a:p>
            <a:pPr marL="0" indent="0">
              <a:lnSpc>
                <a:spcPct val="90000"/>
              </a:lnSpc>
              <a:buNone/>
            </a:pPr>
            <a:r>
              <a:rPr lang="en-US" sz="3000" b="1" dirty="0">
                <a:solidFill>
                  <a:srgbClr val="FFFFFF"/>
                </a:solidFill>
              </a:rPr>
              <a:t>Page One</a:t>
            </a:r>
          </a:p>
          <a:p>
            <a:pPr>
              <a:lnSpc>
                <a:spcPct val="90000"/>
              </a:lnSpc>
              <a:buFont typeface="Wingdings" pitchFamily="2" charset="2"/>
              <a:buNone/>
            </a:pPr>
            <a:r>
              <a:rPr lang="en-US" sz="2800" dirty="0" smtClean="0">
                <a:solidFill>
                  <a:srgbClr val="FFFFFF"/>
                </a:solidFill>
              </a:rPr>
              <a:t>      - </a:t>
            </a:r>
            <a:r>
              <a:rPr lang="en-US" sz="2800" dirty="0">
                <a:solidFill>
                  <a:srgbClr val="FFFFFF"/>
                </a:solidFill>
              </a:rPr>
              <a:t>Title, Specific </a:t>
            </a:r>
            <a:r>
              <a:rPr lang="en-US" sz="2800" dirty="0" smtClean="0">
                <a:solidFill>
                  <a:srgbClr val="FFFFFF"/>
                </a:solidFill>
              </a:rPr>
              <a:t>objectives, </a:t>
            </a:r>
            <a:r>
              <a:rPr lang="en-US" sz="2800" dirty="0">
                <a:solidFill>
                  <a:srgbClr val="FFFFFF"/>
                </a:solidFill>
              </a:rPr>
              <a:t>significance </a:t>
            </a:r>
            <a:r>
              <a:rPr lang="en-US" sz="2800" dirty="0" smtClean="0">
                <a:solidFill>
                  <a:srgbClr val="FFFFFF"/>
                </a:solidFill>
              </a:rPr>
              <a:t>section</a:t>
            </a:r>
          </a:p>
          <a:p>
            <a:pPr>
              <a:lnSpc>
                <a:spcPct val="90000"/>
              </a:lnSpc>
              <a:buFont typeface="Wingdings" pitchFamily="2" charset="2"/>
              <a:buNone/>
            </a:pPr>
            <a:endParaRPr lang="en-US" sz="1500" b="1" i="1" dirty="0">
              <a:solidFill>
                <a:srgbClr val="FFFFFF"/>
              </a:solidFill>
            </a:endParaRPr>
          </a:p>
          <a:p>
            <a:pPr marL="0" indent="0">
              <a:lnSpc>
                <a:spcPct val="90000"/>
              </a:lnSpc>
              <a:buClr>
                <a:schemeClr val="tx1"/>
              </a:buClr>
              <a:buNone/>
            </a:pPr>
            <a:r>
              <a:rPr lang="en-US" sz="3000" b="1" dirty="0">
                <a:solidFill>
                  <a:srgbClr val="FFFFFF"/>
                </a:solidFill>
              </a:rPr>
              <a:t>Pages  Two- Five</a:t>
            </a:r>
          </a:p>
          <a:p>
            <a:pPr>
              <a:lnSpc>
                <a:spcPct val="90000"/>
              </a:lnSpc>
              <a:buNone/>
            </a:pPr>
            <a:r>
              <a:rPr lang="en-US" sz="2800" dirty="0" smtClean="0">
                <a:solidFill>
                  <a:srgbClr val="FFFFFF"/>
                </a:solidFill>
              </a:rPr>
              <a:t>			</a:t>
            </a:r>
            <a:r>
              <a:rPr lang="en-US" sz="2800" b="1" dirty="0" smtClean="0">
                <a:solidFill>
                  <a:srgbClr val="FFFFFF"/>
                </a:solidFill>
              </a:rPr>
              <a:t>Design</a:t>
            </a:r>
            <a:endParaRPr lang="en-US" sz="2800" b="1" dirty="0">
              <a:solidFill>
                <a:srgbClr val="FFFFFF"/>
              </a:solidFill>
            </a:endParaRPr>
          </a:p>
          <a:p>
            <a:pPr>
              <a:lnSpc>
                <a:spcPct val="90000"/>
              </a:lnSpc>
              <a:buNone/>
            </a:pPr>
            <a:r>
              <a:rPr lang="en-US" sz="2800" b="1" dirty="0" smtClean="0">
                <a:solidFill>
                  <a:srgbClr val="FFFFFF"/>
                </a:solidFill>
              </a:rPr>
              <a:t>			Subjects</a:t>
            </a:r>
            <a:endParaRPr lang="en-US" sz="2800" b="1" dirty="0">
              <a:solidFill>
                <a:srgbClr val="FFFFFF"/>
              </a:solidFill>
            </a:endParaRPr>
          </a:p>
          <a:p>
            <a:pPr>
              <a:lnSpc>
                <a:spcPct val="90000"/>
              </a:lnSpc>
              <a:buNone/>
            </a:pPr>
            <a:r>
              <a:rPr lang="en-US" sz="2800" b="1" dirty="0" smtClean="0">
                <a:solidFill>
                  <a:srgbClr val="FFFFFF"/>
                </a:solidFill>
              </a:rPr>
              <a:t>			Variables</a:t>
            </a:r>
            <a:endParaRPr lang="en-US" sz="2800" b="1" dirty="0">
              <a:solidFill>
                <a:srgbClr val="FFFFFF"/>
              </a:solidFill>
            </a:endParaRPr>
          </a:p>
          <a:p>
            <a:pPr>
              <a:lnSpc>
                <a:spcPct val="90000"/>
              </a:lnSpc>
              <a:buNone/>
            </a:pPr>
            <a:r>
              <a:rPr lang="en-US" sz="2800" b="1" dirty="0" smtClean="0">
                <a:solidFill>
                  <a:srgbClr val="FFFFFF"/>
                </a:solidFill>
              </a:rPr>
              <a:t>			Statistical Issues- </a:t>
            </a:r>
            <a:r>
              <a:rPr lang="en-US" sz="2800" dirty="0" smtClean="0">
                <a:solidFill>
                  <a:srgbClr val="FFFFFF"/>
                </a:solidFill>
              </a:rPr>
              <a:t>data </a:t>
            </a:r>
            <a:r>
              <a:rPr lang="en-US" sz="2800" dirty="0">
                <a:solidFill>
                  <a:srgbClr val="FFFFFF"/>
                </a:solidFill>
              </a:rPr>
              <a:t>management, timetable, </a:t>
            </a:r>
            <a:r>
              <a:rPr lang="en-US" sz="2800" dirty="0" smtClean="0">
                <a:solidFill>
                  <a:srgbClr val="FFFFFF"/>
                </a:solidFill>
              </a:rPr>
              <a:t>                                  	                                      ethical  considerations</a:t>
            </a:r>
            <a:endParaRPr lang="en-US" sz="2800" dirty="0">
              <a:solidFill>
                <a:srgbClr val="FFFFFF"/>
              </a:solidFill>
            </a:endParaRPr>
          </a:p>
          <a:p>
            <a:pPr>
              <a:lnSpc>
                <a:spcPct val="90000"/>
              </a:lnSpc>
              <a:buClr>
                <a:schemeClr val="tx1"/>
              </a:buClr>
              <a:buNone/>
            </a:pPr>
            <a:r>
              <a:rPr lang="en-US" sz="2800" dirty="0" smtClean="0">
                <a:solidFill>
                  <a:srgbClr val="FFFFFF"/>
                </a:solidFill>
              </a:rPr>
              <a:t>   			</a:t>
            </a:r>
            <a:r>
              <a:rPr lang="en-US" sz="2800" b="1" dirty="0" smtClean="0">
                <a:solidFill>
                  <a:srgbClr val="FFFFFF"/>
                </a:solidFill>
              </a:rPr>
              <a:t>References</a:t>
            </a:r>
            <a:endParaRPr lang="en-US" sz="2800" b="1" dirty="0">
              <a:solidFill>
                <a:srgbClr val="FFFFFF"/>
              </a:solidFill>
            </a:endParaRPr>
          </a:p>
          <a:p>
            <a:pPr>
              <a:lnSpc>
                <a:spcPct val="90000"/>
              </a:lnSpc>
              <a:buClr>
                <a:schemeClr val="tx1"/>
              </a:buClr>
              <a:buNone/>
            </a:pPr>
            <a:r>
              <a:rPr lang="en-US" sz="2800" b="1" dirty="0" smtClean="0">
                <a:solidFill>
                  <a:srgbClr val="FFFFFF"/>
                </a:solidFill>
              </a:rPr>
              <a:t>			Appendices</a:t>
            </a:r>
            <a:endParaRPr lang="en-US" sz="2800" b="1" dirty="0">
              <a:solidFill>
                <a:srgbClr val="FFFFFF"/>
              </a:solidFill>
            </a:endParaRPr>
          </a:p>
        </p:txBody>
      </p:sp>
    </p:spTree>
    <p:extLst>
      <p:ext uri="{BB962C8B-B14F-4D97-AF65-F5344CB8AC3E}">
        <p14:creationId xmlns:p14="http://schemas.microsoft.com/office/powerpoint/2010/main" val="22640084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71552"/>
            <a:ext cx="8229600" cy="1143000"/>
          </a:xfrm>
        </p:spPr>
        <p:txBody>
          <a:bodyPr>
            <a:normAutofit/>
          </a:bodyPr>
          <a:lstStyle/>
          <a:p>
            <a:pPr>
              <a:lnSpc>
                <a:spcPct val="80000"/>
              </a:lnSpc>
            </a:pPr>
            <a:r>
              <a:rPr lang="en-US" b="1" dirty="0">
                <a:solidFill>
                  <a:srgbClr val="FFFFFF"/>
                </a:solidFill>
              </a:rPr>
              <a:t>Significance Section</a:t>
            </a:r>
            <a:br>
              <a:rPr lang="en-US" b="1" dirty="0">
                <a:solidFill>
                  <a:srgbClr val="FFFFFF"/>
                </a:solidFill>
              </a:rPr>
            </a:br>
            <a:r>
              <a:rPr lang="en-US" sz="3200" b="1" i="1" dirty="0">
                <a:solidFill>
                  <a:srgbClr val="FFFFFF"/>
                </a:solidFill>
              </a:rPr>
              <a:t>(One Page, Four Paragraphs)</a:t>
            </a:r>
          </a:p>
        </p:txBody>
      </p:sp>
      <p:sp>
        <p:nvSpPr>
          <p:cNvPr id="19459" name="Rectangle 3"/>
          <p:cNvSpPr>
            <a:spLocks noGrp="1" noChangeArrowheads="1"/>
          </p:cNvSpPr>
          <p:nvPr>
            <p:ph type="body" idx="1"/>
          </p:nvPr>
        </p:nvSpPr>
        <p:spPr>
          <a:xfrm>
            <a:off x="457200" y="1240750"/>
            <a:ext cx="8686800" cy="5617250"/>
          </a:xfrm>
        </p:spPr>
        <p:txBody>
          <a:bodyPr>
            <a:normAutofit/>
          </a:bodyPr>
          <a:lstStyle/>
          <a:p>
            <a:pPr marL="609600" indent="-609600">
              <a:buFont typeface="Wingdings" pitchFamily="2" charset="2"/>
              <a:buNone/>
            </a:pPr>
            <a:r>
              <a:rPr lang="en-US" sz="3000" dirty="0" smtClean="0">
                <a:solidFill>
                  <a:srgbClr val="FFFFFF"/>
                </a:solidFill>
              </a:rPr>
              <a:t>Magnitude </a:t>
            </a:r>
            <a:r>
              <a:rPr lang="en-US" sz="3000" dirty="0">
                <a:solidFill>
                  <a:srgbClr val="FFFFFF"/>
                </a:solidFill>
              </a:rPr>
              <a:t>of the problem</a:t>
            </a:r>
          </a:p>
          <a:p>
            <a:pPr marL="609600" indent="-609600">
              <a:buFont typeface="Wingdings" pitchFamily="2" charset="2"/>
              <a:buNone/>
            </a:pPr>
            <a:r>
              <a:rPr lang="en-US" sz="2800" dirty="0" smtClean="0">
                <a:solidFill>
                  <a:srgbClr val="FFFFFF"/>
                </a:solidFill>
              </a:rPr>
              <a:t>	- </a:t>
            </a:r>
            <a:r>
              <a:rPr lang="en-US" sz="2800" dirty="0">
                <a:solidFill>
                  <a:srgbClr val="FFFFFF"/>
                </a:solidFill>
              </a:rPr>
              <a:t>Number of individuals afflicted, cost to </a:t>
            </a:r>
            <a:r>
              <a:rPr lang="en-US" sz="2800" dirty="0" smtClean="0">
                <a:solidFill>
                  <a:srgbClr val="FFFFFF"/>
                </a:solidFill>
              </a:rPr>
              <a:t>society</a:t>
            </a:r>
          </a:p>
          <a:p>
            <a:pPr marL="609600" indent="-609600">
              <a:buFont typeface="Wingdings" pitchFamily="2" charset="2"/>
              <a:buNone/>
            </a:pPr>
            <a:endParaRPr lang="en-US" sz="1500" dirty="0">
              <a:solidFill>
                <a:srgbClr val="FFFFFF"/>
              </a:solidFill>
            </a:endParaRPr>
          </a:p>
          <a:p>
            <a:pPr marL="609600" indent="-609600">
              <a:buFont typeface="Wingdings" pitchFamily="2" charset="2"/>
              <a:buNone/>
            </a:pPr>
            <a:r>
              <a:rPr lang="en-US" sz="3000" dirty="0" smtClean="0">
                <a:solidFill>
                  <a:srgbClr val="FFFFFF"/>
                </a:solidFill>
              </a:rPr>
              <a:t> </a:t>
            </a:r>
            <a:r>
              <a:rPr lang="en-US" sz="3000" dirty="0">
                <a:solidFill>
                  <a:srgbClr val="FFFFFF"/>
                </a:solidFill>
              </a:rPr>
              <a:t>What is Known?</a:t>
            </a:r>
          </a:p>
          <a:p>
            <a:pPr marL="609600" indent="-609600">
              <a:buFont typeface="Wingdings" pitchFamily="2" charset="2"/>
              <a:buNone/>
            </a:pPr>
            <a:r>
              <a:rPr lang="en-US" sz="2800" dirty="0" smtClean="0">
                <a:solidFill>
                  <a:srgbClr val="FFFFFF"/>
                </a:solidFill>
              </a:rPr>
              <a:t>	- </a:t>
            </a:r>
            <a:r>
              <a:rPr lang="en-US" sz="2800" dirty="0">
                <a:solidFill>
                  <a:srgbClr val="FFFFFF"/>
                </a:solidFill>
              </a:rPr>
              <a:t>Previous studies, consensus panels, </a:t>
            </a:r>
            <a:r>
              <a:rPr lang="en-US" sz="2800" dirty="0" smtClean="0">
                <a:solidFill>
                  <a:srgbClr val="FFFFFF"/>
                </a:solidFill>
              </a:rPr>
              <a:t>expert   	recommendations</a:t>
            </a:r>
          </a:p>
          <a:p>
            <a:pPr marL="609600" indent="-609600">
              <a:buFont typeface="Wingdings" pitchFamily="2" charset="2"/>
              <a:buNone/>
            </a:pPr>
            <a:endParaRPr lang="en-US" sz="1500" dirty="0">
              <a:solidFill>
                <a:srgbClr val="FFFFFF"/>
              </a:solidFill>
            </a:endParaRPr>
          </a:p>
          <a:p>
            <a:pPr marL="609600" indent="-609600">
              <a:buFont typeface="Wingdings" pitchFamily="2" charset="2"/>
              <a:buNone/>
            </a:pPr>
            <a:r>
              <a:rPr lang="en-US" sz="2800" dirty="0" smtClean="0">
                <a:solidFill>
                  <a:srgbClr val="FFFFFF"/>
                </a:solidFill>
              </a:rPr>
              <a:t> </a:t>
            </a:r>
            <a:r>
              <a:rPr lang="en-US" sz="3000" dirty="0">
                <a:solidFill>
                  <a:srgbClr val="FFFFFF"/>
                </a:solidFill>
              </a:rPr>
              <a:t>What is Not Know? (Controversial)</a:t>
            </a:r>
          </a:p>
          <a:p>
            <a:pPr marL="609600" indent="-609600">
              <a:buFont typeface="Wingdings" pitchFamily="2" charset="2"/>
              <a:buNone/>
            </a:pPr>
            <a:r>
              <a:rPr lang="en-US" sz="2800" dirty="0" smtClean="0">
                <a:solidFill>
                  <a:srgbClr val="FFFFFF"/>
                </a:solidFill>
              </a:rPr>
              <a:t>	- </a:t>
            </a:r>
            <a:r>
              <a:rPr lang="en-US" sz="2800" dirty="0">
                <a:solidFill>
                  <a:srgbClr val="FFFFFF"/>
                </a:solidFill>
              </a:rPr>
              <a:t>Previous studies, </a:t>
            </a:r>
            <a:r>
              <a:rPr lang="en-US" sz="2800" dirty="0" smtClean="0">
                <a:solidFill>
                  <a:srgbClr val="FFFFFF"/>
                </a:solidFill>
              </a:rPr>
              <a:t>experts</a:t>
            </a:r>
          </a:p>
          <a:p>
            <a:pPr marL="609600" indent="-609600">
              <a:buFont typeface="Wingdings" pitchFamily="2" charset="2"/>
              <a:buNone/>
            </a:pPr>
            <a:endParaRPr lang="en-US" sz="1500" dirty="0">
              <a:solidFill>
                <a:srgbClr val="FFFFFF"/>
              </a:solidFill>
            </a:endParaRPr>
          </a:p>
          <a:p>
            <a:pPr marL="609600" indent="-609600">
              <a:buFont typeface="Wingdings" pitchFamily="2" charset="2"/>
              <a:buNone/>
            </a:pPr>
            <a:r>
              <a:rPr lang="en-US" sz="2800" dirty="0" smtClean="0">
                <a:solidFill>
                  <a:srgbClr val="FFFFFF"/>
                </a:solidFill>
              </a:rPr>
              <a:t> </a:t>
            </a:r>
            <a:r>
              <a:rPr lang="en-US" sz="3000" dirty="0" smtClean="0">
                <a:solidFill>
                  <a:srgbClr val="FFFFFF"/>
                </a:solidFill>
              </a:rPr>
              <a:t>How </a:t>
            </a:r>
            <a:r>
              <a:rPr lang="en-US" sz="3000" dirty="0">
                <a:solidFill>
                  <a:srgbClr val="FFFFFF"/>
                </a:solidFill>
              </a:rPr>
              <a:t>will </a:t>
            </a:r>
            <a:r>
              <a:rPr lang="en-US" sz="3000" dirty="0" smtClean="0">
                <a:solidFill>
                  <a:srgbClr val="FFFFFF"/>
                </a:solidFill>
              </a:rPr>
              <a:t>it contribute </a:t>
            </a:r>
            <a:r>
              <a:rPr lang="en-US" sz="3000" dirty="0">
                <a:solidFill>
                  <a:srgbClr val="FFFFFF"/>
                </a:solidFill>
              </a:rPr>
              <a:t>answering what is not known?</a:t>
            </a:r>
          </a:p>
          <a:p>
            <a:pPr marL="609600" indent="-609600">
              <a:buFont typeface="Wingdings" pitchFamily="2" charset="2"/>
              <a:buNone/>
            </a:pPr>
            <a:endParaRPr lang="en-US" sz="2800" dirty="0">
              <a:solidFill>
                <a:srgbClr val="FFFFFF"/>
              </a:solidFill>
            </a:endParaRPr>
          </a:p>
        </p:txBody>
      </p:sp>
    </p:spTree>
    <p:extLst>
      <p:ext uri="{BB962C8B-B14F-4D97-AF65-F5344CB8AC3E}">
        <p14:creationId xmlns:p14="http://schemas.microsoft.com/office/powerpoint/2010/main" val="2214431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188</TotalTime>
  <Words>1651</Words>
  <Application>Microsoft Macintosh PowerPoint</Application>
  <PresentationFormat>On-screen Show (4:3)</PresentationFormat>
  <Paragraphs>345</Paragraphs>
  <Slides>45</Slides>
  <Notes>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Primer on Research Introductory lecture</vt:lpstr>
      <vt:lpstr>Conflict of interest</vt:lpstr>
      <vt:lpstr>PowerPoint Presentation</vt:lpstr>
      <vt:lpstr>PowerPoint Presentation</vt:lpstr>
      <vt:lpstr>How to do Research</vt:lpstr>
      <vt:lpstr>How to do Research</vt:lpstr>
      <vt:lpstr>Precis</vt:lpstr>
      <vt:lpstr>The Five Page Protocol</vt:lpstr>
      <vt:lpstr>Significance Section (One Page, Four Paragraphs)</vt:lpstr>
      <vt:lpstr>Choosing a Question- Points to Consider</vt:lpstr>
      <vt:lpstr>Characteristics of a Good Question</vt:lpstr>
      <vt:lpstr>Feasible- Is it Practical?</vt:lpstr>
      <vt:lpstr>Interesting</vt:lpstr>
      <vt:lpstr>Novel</vt:lpstr>
      <vt:lpstr>Ethical</vt:lpstr>
      <vt:lpstr>Relevant</vt:lpstr>
      <vt:lpstr>Architecture of a focused                      research  question</vt:lpstr>
      <vt:lpstr>Formulation of a therapy question</vt:lpstr>
      <vt:lpstr>Formulation of an etiology question</vt:lpstr>
      <vt:lpstr>Formulation of a diagnosis question</vt:lpstr>
      <vt:lpstr>After research question…</vt:lpstr>
      <vt:lpstr>PowerPoint Presentation</vt:lpstr>
      <vt:lpstr>VVivisectiona</vt:lpstr>
      <vt:lpstr>Walter Reed</vt:lpstr>
      <vt:lpstr>Principles of Ethics in Clinical Trials</vt:lpstr>
      <vt:lpstr>Codes and Guidelines</vt:lpstr>
      <vt:lpstr>PowerPoint Presentation</vt:lpstr>
      <vt:lpstr>PowerPoint Presentation</vt:lpstr>
      <vt:lpstr>Identifying Sources of Funding </vt:lpstr>
      <vt:lpstr>Funding sources: where to Look</vt:lpstr>
      <vt:lpstr> GCP</vt:lpstr>
      <vt:lpstr>ICH</vt:lpstr>
      <vt:lpstr>The summary of the principles</vt:lpstr>
      <vt:lpstr>The summary of the principles</vt:lpstr>
      <vt:lpstr>Ensure subject wellbeing at all time</vt:lpstr>
      <vt:lpstr>GCP</vt:lpstr>
      <vt:lpstr>PowerPoint Presentation</vt:lpstr>
      <vt:lpstr>PowerPoint Presentation</vt:lpstr>
      <vt:lpstr>Informed Consent form for the subjects participating in this study Research title: Urinary Biomarkers for early detection of diabetic Nephropathy Subject Initials:___________ Subject’s Name:______________________________  Date of Birth / Age:____________________ </vt:lpstr>
      <vt:lpstr>PowerPoint Presentation</vt:lpstr>
      <vt:lpstr>Schedule Y </vt:lpstr>
      <vt:lpstr>Clinical trial registry- India (CTRI)</vt:lpstr>
      <vt:lpstr>CTRI</vt:lpstr>
      <vt:lpstr>Linus Torvalds  Ubuntu ...?</vt:lpstr>
      <vt:lpstr>PowerPoint Presentation</vt:lpstr>
    </vt:vector>
  </TitlesOfParts>
  <Company>drsheki@gmail.com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Primer on Research Introductory lecture</dc:title>
  <dc:creator>Shekar Mysore</dc:creator>
  <cp:lastModifiedBy>Shekar Mysore</cp:lastModifiedBy>
  <cp:revision>26</cp:revision>
  <dcterms:created xsi:type="dcterms:W3CDTF">2015-07-07T17:58:40Z</dcterms:created>
  <dcterms:modified xsi:type="dcterms:W3CDTF">2015-08-20T14:24:09Z</dcterms:modified>
</cp:coreProperties>
</file>