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6" r:id="rId2"/>
    <p:sldId id="309" r:id="rId3"/>
    <p:sldId id="310" r:id="rId4"/>
    <p:sldId id="306" r:id="rId5"/>
    <p:sldId id="308" r:id="rId6"/>
    <p:sldId id="311" r:id="rId7"/>
    <p:sldId id="312" r:id="rId8"/>
    <p:sldId id="313" r:id="rId9"/>
    <p:sldId id="316" r:id="rId10"/>
    <p:sldId id="342" r:id="rId11"/>
    <p:sldId id="343" r:id="rId12"/>
    <p:sldId id="344" r:id="rId13"/>
    <p:sldId id="332" r:id="rId14"/>
    <p:sldId id="333" r:id="rId15"/>
    <p:sldId id="335" r:id="rId16"/>
    <p:sldId id="346" r:id="rId17"/>
    <p:sldId id="348" r:id="rId18"/>
    <p:sldId id="349" r:id="rId19"/>
    <p:sldId id="350" r:id="rId20"/>
    <p:sldId id="351" r:id="rId21"/>
    <p:sldId id="352" r:id="rId22"/>
    <p:sldId id="347" r:id="rId23"/>
    <p:sldId id="353" r:id="rId24"/>
    <p:sldId id="334" r:id="rId25"/>
    <p:sldId id="336" r:id="rId26"/>
    <p:sldId id="337" r:id="rId27"/>
    <p:sldId id="345" r:id="rId28"/>
    <p:sldId id="338" r:id="rId29"/>
    <p:sldId id="339" r:id="rId30"/>
    <p:sldId id="365" r:id="rId31"/>
    <p:sldId id="366" r:id="rId32"/>
    <p:sldId id="367" r:id="rId33"/>
    <p:sldId id="368" r:id="rId34"/>
    <p:sldId id="369" r:id="rId35"/>
    <p:sldId id="371" r:id="rId36"/>
    <p:sldId id="372" r:id="rId37"/>
    <p:sldId id="370" r:id="rId38"/>
    <p:sldId id="373" r:id="rId39"/>
    <p:sldId id="354" r:id="rId40"/>
    <p:sldId id="355" r:id="rId41"/>
    <p:sldId id="356" r:id="rId42"/>
    <p:sldId id="357" r:id="rId43"/>
    <p:sldId id="358" r:id="rId44"/>
    <p:sldId id="314" r:id="rId45"/>
    <p:sldId id="315" r:id="rId46"/>
    <p:sldId id="359" r:id="rId47"/>
    <p:sldId id="360" r:id="rId48"/>
    <p:sldId id="361" r:id="rId49"/>
    <p:sldId id="362" r:id="rId50"/>
    <p:sldId id="363" r:id="rId51"/>
    <p:sldId id="364" r:id="rId52"/>
    <p:sldId id="257" r:id="rId53"/>
    <p:sldId id="258" r:id="rId54"/>
    <p:sldId id="259" r:id="rId55"/>
    <p:sldId id="260" r:id="rId56"/>
    <p:sldId id="261" r:id="rId57"/>
    <p:sldId id="262" r:id="rId58"/>
    <p:sldId id="263" r:id="rId59"/>
    <p:sldId id="264" r:id="rId60"/>
    <p:sldId id="322" r:id="rId61"/>
  </p:sldIdLst>
  <p:sldSz cx="9144000" cy="6858000" type="screen4x3"/>
  <p:notesSz cx="67611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1146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67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1E67D-7074-43DE-AB0E-CBE6AEDE3FAB}" type="datetimeFigureOut">
              <a:rPr lang="en-IN" smtClean="0"/>
              <a:pPr/>
              <a:t>05-08-2014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44619-D50D-4276-BA96-FD2E1C21A809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65444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44619-D50D-4276-BA96-FD2E1C21A809}" type="slidenum">
              <a:rPr lang="en-IN" smtClean="0"/>
              <a:pPr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2189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44619-D50D-4276-BA96-FD2E1C21A809}" type="slidenum">
              <a:rPr lang="en-IN" smtClean="0"/>
              <a:pPr/>
              <a:t>41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4312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44619-D50D-4276-BA96-FD2E1C21A809}" type="slidenum">
              <a:rPr lang="en-IN" smtClean="0"/>
              <a:pPr/>
              <a:t>51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210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B4CA-836A-40DE-8E83-079561C71552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833C-266C-4297-9C32-41A49515D4D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9236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F2EC7-54FF-4D99-8C36-36FE41A07878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833C-266C-4297-9C32-41A49515D4D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16345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2067F-D727-4350-8974-BCA8D61546AF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833C-266C-4297-9C32-41A49515D4D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25510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CDA2-E00F-4C7B-B447-AA2A0F2EA0B3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833C-266C-4297-9C32-41A49515D4D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92744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FC81-D2DA-4943-BBB1-60991358AC87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833C-266C-4297-9C32-41A49515D4D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7730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4DCCC-11DC-489D-9876-5281C61CEC21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833C-266C-4297-9C32-41A49515D4D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61851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5505-76B7-4165-AD0E-EAE378A02DFB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833C-266C-4297-9C32-41A49515D4D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16998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7738-56D8-4850-AACA-03EAEDE341EB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833C-266C-4297-9C32-41A49515D4D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2674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34828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C1162-5F81-4E4D-A03C-9FC2F28864D3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833C-266C-4297-9C32-41A49515D4D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65608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FCC2-6070-4C25-B38A-AB8BCEF35C66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833C-266C-4297-9C32-41A49515D4D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8265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136" y="6412707"/>
            <a:ext cx="2349624" cy="3087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118E5E8A-12C8-4E17-B2F8-AC360DC255C8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4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2833C-266C-4297-9C32-41A49515D4DA}" type="slidenum">
              <a:rPr lang="en-IN" smtClean="0"/>
              <a:pPr/>
              <a:t>‹#›</a:t>
            </a:fld>
            <a:endParaRPr lang="en-IN" dirty="0"/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-1587" y="76470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gradFill flip="none" rotWithShape="1">
              <a:gsLst>
                <a:gs pos="70000">
                  <a:srgbClr val="990000"/>
                </a:gs>
                <a:gs pos="100000">
                  <a:srgbClr val="4D0808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16"/>
          <p:cNvCxnSpPr>
            <a:cxnSpLocks noChangeShapeType="1"/>
          </p:cNvCxnSpPr>
          <p:nvPr userDrawn="1"/>
        </p:nvCxnSpPr>
        <p:spPr bwMode="auto">
          <a:xfrm>
            <a:off x="0" y="6165304"/>
            <a:ext cx="9144000" cy="0"/>
          </a:xfrm>
          <a:prstGeom prst="line">
            <a:avLst/>
          </a:prstGeom>
          <a:noFill/>
          <a:ln w="19050" algn="ctr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3" name="Group 17"/>
          <p:cNvGrpSpPr>
            <a:grpSpLocks/>
          </p:cNvGrpSpPr>
          <p:nvPr userDrawn="1"/>
        </p:nvGrpSpPr>
        <p:grpSpPr bwMode="auto">
          <a:xfrm>
            <a:off x="4035996" y="6237312"/>
            <a:ext cx="608012" cy="638175"/>
            <a:chOff x="2507" y="3912"/>
            <a:chExt cx="383" cy="402"/>
          </a:xfrm>
        </p:grpSpPr>
        <p:sp>
          <p:nvSpPr>
            <p:cNvPr id="14" name="AutoShape 8">
              <a:hlinkClick r:id="" action="ppaction://hlinkshowjump?jump=nextslide" highlightClick="1"/>
            </p:cNvPr>
            <p:cNvSpPr>
              <a:spLocks noChangeArrowheads="1"/>
            </p:cNvSpPr>
            <p:nvPr/>
          </p:nvSpPr>
          <p:spPr bwMode="auto">
            <a:xfrm>
              <a:off x="2572" y="3912"/>
              <a:ext cx="274" cy="258"/>
            </a:xfrm>
            <a:prstGeom prst="actionButtonForwardNex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2507" y="4160"/>
              <a:ext cx="38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defRPr/>
              </a:pPr>
              <a:r>
                <a:rPr lang="en-US" sz="1000" smtClean="0">
                  <a:latin typeface="Verdana" pitchFamily="34" charset="0"/>
                </a:rPr>
                <a:t> </a:t>
              </a:r>
              <a:r>
                <a:rPr lang="en-US" sz="1000" b="1" smtClean="0">
                  <a:solidFill>
                    <a:srgbClr val="0033CC"/>
                  </a:solidFill>
                  <a:latin typeface="Verdana" pitchFamily="34" charset="0"/>
                </a:rPr>
                <a:t>NEXT</a:t>
              </a:r>
            </a:p>
          </p:txBody>
        </p:sp>
      </p:grpSp>
      <p:grpSp>
        <p:nvGrpSpPr>
          <p:cNvPr id="16" name="Group 15"/>
          <p:cNvGrpSpPr>
            <a:grpSpLocks/>
          </p:cNvGrpSpPr>
          <p:nvPr userDrawn="1"/>
        </p:nvGrpSpPr>
        <p:grpSpPr bwMode="auto">
          <a:xfrm>
            <a:off x="3203848" y="6243662"/>
            <a:ext cx="985838" cy="642937"/>
            <a:chOff x="1518" y="3916"/>
            <a:chExt cx="621" cy="405"/>
          </a:xfrm>
        </p:grpSpPr>
        <p:sp>
          <p:nvSpPr>
            <p:cNvPr id="17" name="AutoShape 11">
              <a:hlinkClick r:id="" action="ppaction://hlinkshowjump?jump=previousslide" highlightClick="1"/>
            </p:cNvPr>
            <p:cNvSpPr>
              <a:spLocks noChangeArrowheads="1"/>
            </p:cNvSpPr>
            <p:nvPr/>
          </p:nvSpPr>
          <p:spPr bwMode="auto">
            <a:xfrm flipH="1">
              <a:off x="1699" y="3916"/>
              <a:ext cx="259" cy="258"/>
            </a:xfrm>
            <a:prstGeom prst="actionButtonForwardNex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Text Box 12"/>
            <p:cNvSpPr txBox="1">
              <a:spLocks noChangeArrowheads="1"/>
            </p:cNvSpPr>
            <p:nvPr/>
          </p:nvSpPr>
          <p:spPr bwMode="auto">
            <a:xfrm flipH="1">
              <a:off x="1518" y="4166"/>
              <a:ext cx="62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defRPr/>
              </a:pPr>
              <a:r>
                <a:rPr lang="en-US" sz="1000" dirty="0" smtClean="0">
                  <a:latin typeface="Verdana" pitchFamily="34" charset="0"/>
                </a:rPr>
                <a:t> </a:t>
              </a:r>
              <a:r>
                <a:rPr lang="en-US" sz="1000" b="1" dirty="0" smtClean="0">
                  <a:solidFill>
                    <a:srgbClr val="0033CC"/>
                  </a:solidFill>
                  <a:latin typeface="Verdana" pitchFamily="34" charset="0"/>
                </a:rPr>
                <a:t>PREVIOUS</a:t>
              </a:r>
            </a:p>
          </p:txBody>
        </p:sp>
      </p:grpSp>
      <p:sp>
        <p:nvSpPr>
          <p:cNvPr id="19" name="TextBox 18"/>
          <p:cNvSpPr txBox="1">
            <a:spLocks noChangeArrowheads="1"/>
          </p:cNvSpPr>
          <p:nvPr userDrawn="1"/>
        </p:nvSpPr>
        <p:spPr bwMode="auto">
          <a:xfrm>
            <a:off x="5698630" y="6341318"/>
            <a:ext cx="12496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accent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accent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accent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accent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accent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sz="1800" b="1" dirty="0" smtClean="0">
                <a:solidFill>
                  <a:srgbClr val="0000FF"/>
                </a:solidFill>
                <a:latin typeface="Verdana" pitchFamily="34" charset="0"/>
              </a:rPr>
              <a:t>Prof.</a:t>
            </a:r>
            <a:r>
              <a:rPr lang="en-US" sz="1800" b="1" dirty="0" smtClean="0">
                <a:solidFill>
                  <a:srgbClr val="FF0000"/>
                </a:solidFill>
                <a:latin typeface="Verdana" pitchFamily="34" charset="0"/>
              </a:rPr>
              <a:t>GB</a:t>
            </a:r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 bwMode="auto">
          <a:xfrm>
            <a:off x="7010400" y="6400800"/>
            <a:ext cx="19907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accent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accent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accent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accent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accent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</a:rPr>
              <a:t>Slide </a:t>
            </a:r>
            <a:fld id="{7631EF54-1092-4AEB-8676-EECC83C6A9DC}" type="slidenum"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</a:rPr>
              <a:pPr algn="r" eaLnBrk="1" hangingPunct="1">
                <a:defRPr/>
              </a:pPr>
              <a:t>‹#›</a:t>
            </a:fld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</a:rPr>
              <a:t> of 42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13141" y="76199"/>
            <a:ext cx="1030859" cy="638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2" descr="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44624"/>
            <a:ext cx="5492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5549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gbphd@kimsbangalore.edu.i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8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980728"/>
            <a:ext cx="8280920" cy="1152128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Use of </a:t>
            </a:r>
            <a:r>
              <a:rPr lang="en-US" sz="4000" b="1" dirty="0" smtClean="0">
                <a:solidFill>
                  <a:srgbClr val="0000FF"/>
                </a:solidFill>
              </a:rPr>
              <a:t>Statistics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008000"/>
                </a:solidFill>
              </a:rPr>
              <a:t>in</a:t>
            </a:r>
            <a:r>
              <a:rPr lang="en-US" sz="4000" b="1" dirty="0" smtClean="0">
                <a:solidFill>
                  <a:srgbClr val="FF0000"/>
                </a:solidFill>
              </a:rPr>
              <a:t> Medical Research </a:t>
            </a:r>
            <a:endParaRPr lang="en-IN" sz="40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708920"/>
            <a:ext cx="8496944" cy="3312368"/>
          </a:xfrm>
        </p:spPr>
        <p:txBody>
          <a:bodyPr>
            <a:noAutofit/>
          </a:bodyPr>
          <a:lstStyle/>
          <a:p>
            <a:r>
              <a:rPr lang="en-US" sz="2600" b="1" dirty="0" err="1">
                <a:solidFill>
                  <a:srgbClr val="0000FF"/>
                </a:solidFill>
                <a:latin typeface="Verdana" pitchFamily="34" charset="0"/>
              </a:rPr>
              <a:t>Dr.Gangaboraiah</a:t>
            </a:r>
            <a:r>
              <a:rPr lang="en-US" sz="2600" b="1" dirty="0">
                <a:solidFill>
                  <a:srgbClr val="0000FF"/>
                </a:solidFill>
                <a:latin typeface="Verdana" pitchFamily="34" charset="0"/>
              </a:rPr>
              <a:t>, PhD</a:t>
            </a:r>
          </a:p>
          <a:p>
            <a:r>
              <a:rPr lang="en-US" sz="2600" dirty="0">
                <a:solidFill>
                  <a:schemeClr val="tx1"/>
                </a:solidFill>
                <a:latin typeface="Verdana" pitchFamily="34" charset="0"/>
              </a:rPr>
              <a:t>Professor of Statistics</a:t>
            </a:r>
          </a:p>
          <a:p>
            <a:r>
              <a:rPr lang="en-US" sz="2600" dirty="0">
                <a:solidFill>
                  <a:schemeClr val="tx1"/>
                </a:solidFill>
                <a:latin typeface="Verdana" pitchFamily="34" charset="0"/>
              </a:rPr>
              <a:t>Department of Community Medicine</a:t>
            </a:r>
          </a:p>
          <a:p>
            <a:r>
              <a:rPr lang="en-US" sz="2600" dirty="0">
                <a:solidFill>
                  <a:schemeClr val="tx1"/>
                </a:solidFill>
                <a:latin typeface="Verdana" pitchFamily="34" charset="0"/>
              </a:rPr>
              <a:t>Kempegowda Institute of Medical Sciences</a:t>
            </a:r>
          </a:p>
          <a:p>
            <a:r>
              <a:rPr lang="en-US" sz="2600" dirty="0">
                <a:solidFill>
                  <a:schemeClr val="tx1"/>
                </a:solidFill>
                <a:latin typeface="Verdana" pitchFamily="34" charset="0"/>
              </a:rPr>
              <a:t>Banashankari 2nd Stage, Bangalore-560 070</a:t>
            </a:r>
          </a:p>
          <a:p>
            <a:r>
              <a:rPr lang="en-US" sz="2600" dirty="0">
                <a:latin typeface="Verdana" pitchFamily="34" charset="0"/>
                <a:hlinkClick r:id="rId2"/>
              </a:rPr>
              <a:t>E-mail: </a:t>
            </a:r>
            <a:r>
              <a:rPr lang="en-US" sz="2600" dirty="0" smtClean="0">
                <a:latin typeface="Verdana" pitchFamily="34" charset="0"/>
                <a:hlinkClick r:id="rId2"/>
              </a:rPr>
              <a:t>gbphd@kimsbangalore.edu.in</a:t>
            </a:r>
            <a:endParaRPr lang="en-US" sz="2600" dirty="0" smtClean="0">
              <a:latin typeface="Verdana" pitchFamily="34" charset="0"/>
            </a:endParaRPr>
          </a:p>
          <a:p>
            <a:r>
              <a:rPr lang="en-US" sz="2600" dirty="0" smtClean="0">
                <a:solidFill>
                  <a:srgbClr val="FF0000"/>
                </a:solidFill>
                <a:latin typeface="Verdana" pitchFamily="34" charset="0"/>
              </a:rPr>
              <a:t>Mobile: +91 (984) – 512 - 8875</a:t>
            </a:r>
            <a:endParaRPr lang="en-US" sz="2600" dirty="0">
              <a:solidFill>
                <a:srgbClr val="FF0000"/>
              </a:solidFill>
              <a:latin typeface="Verdana" pitchFamily="34" charset="0"/>
            </a:endParaRPr>
          </a:p>
          <a:p>
            <a:endParaRPr lang="en-IN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2CB0-27B9-49F7-B1BC-32A64F1C6856}" type="datetime3">
              <a:rPr lang="en-IN" smtClean="0"/>
              <a:pPr/>
              <a:t>5 August 2014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321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1447800"/>
            <a:ext cx="8839200" cy="403187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Verdana" pitchFamily="34" charset="0"/>
              </a:rPr>
              <a:t>A criminal trial is an example of hypothesis testing </a:t>
            </a:r>
            <a:r>
              <a:rPr lang="en-US" sz="4000" dirty="0" smtClean="0">
                <a:solidFill>
                  <a:srgbClr val="0000FF"/>
                </a:solidFill>
                <a:latin typeface="Verdana" pitchFamily="34" charset="0"/>
              </a:rPr>
              <a:t>without</a:t>
            </a:r>
            <a:r>
              <a:rPr lang="en-US" sz="4000" dirty="0" smtClean="0">
                <a:latin typeface="Verdana" pitchFamily="34" charset="0"/>
              </a:rPr>
              <a:t> the </a:t>
            </a:r>
            <a:r>
              <a:rPr lang="en-US" sz="4000" dirty="0" smtClean="0">
                <a:solidFill>
                  <a:srgbClr val="FF0000"/>
                </a:solidFill>
                <a:latin typeface="Verdana" pitchFamily="34" charset="0"/>
              </a:rPr>
              <a:t>statistics</a:t>
            </a:r>
            <a:r>
              <a:rPr lang="en-US" sz="4000" dirty="0" smtClean="0">
                <a:latin typeface="Verdana" pitchFamily="34" charset="0"/>
              </a:rPr>
              <a:t>. </a:t>
            </a:r>
          </a:p>
          <a:p>
            <a:endParaRPr lang="en-US" sz="1600" dirty="0" smtClean="0">
              <a:latin typeface="Verdana" pitchFamily="34" charset="0"/>
            </a:endParaRPr>
          </a:p>
          <a:p>
            <a:r>
              <a:rPr lang="en-US" sz="4000" dirty="0" smtClean="0">
                <a:latin typeface="Verdana" pitchFamily="34" charset="0"/>
              </a:rPr>
              <a:t>In a trial a Jury must decide between two hypotheses. The null hypothesis is</a:t>
            </a:r>
            <a:endParaRPr lang="en-US" sz="3800" b="1" dirty="0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914400"/>
            <a:ext cx="8305800" cy="609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Non-statistical Hypothesis Testing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81000" y="5486400"/>
            <a:ext cx="8305800" cy="6096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sz="3800" b="1" dirty="0" smtClean="0">
                <a:solidFill>
                  <a:srgbClr val="0000FF"/>
                </a:solidFill>
                <a:latin typeface="Verdana" pitchFamily="34" charset="0"/>
              </a:rPr>
              <a:t>H</a:t>
            </a:r>
            <a:r>
              <a:rPr lang="en-US" sz="3800" b="1" baseline="-25000" dirty="0" smtClean="0">
                <a:solidFill>
                  <a:srgbClr val="0000FF"/>
                </a:solidFill>
                <a:latin typeface="Verdana" pitchFamily="34" charset="0"/>
              </a:rPr>
              <a:t>0</a:t>
            </a:r>
            <a:r>
              <a:rPr lang="en-US" sz="3800" b="1" dirty="0" smtClean="0">
                <a:solidFill>
                  <a:srgbClr val="0000FF"/>
                </a:solidFill>
                <a:latin typeface="Verdana" pitchFamily="34" charset="0"/>
              </a:rPr>
              <a:t>: The defendant is innocent</a:t>
            </a:r>
            <a:endParaRPr kumimoji="0" lang="en-US" sz="38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88335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1003042"/>
            <a:ext cx="8839200" cy="132343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Verdana" pitchFamily="34" charset="0"/>
              </a:rPr>
              <a:t>The alternative hypothesis or research hypothesis is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28600" y="2667000"/>
            <a:ext cx="8305800" cy="6096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sz="3800" b="1" dirty="0" smtClean="0">
                <a:solidFill>
                  <a:srgbClr val="0000FF"/>
                </a:solidFill>
                <a:latin typeface="Verdana" pitchFamily="34" charset="0"/>
              </a:rPr>
              <a:t>H</a:t>
            </a:r>
            <a:r>
              <a:rPr lang="en-US" sz="3800" b="1" baseline="-25000" dirty="0" smtClean="0">
                <a:solidFill>
                  <a:srgbClr val="0000FF"/>
                </a:solidFill>
                <a:latin typeface="Verdana" pitchFamily="34" charset="0"/>
              </a:rPr>
              <a:t>0</a:t>
            </a:r>
            <a:r>
              <a:rPr lang="en-US" sz="3800" b="1" dirty="0" smtClean="0">
                <a:solidFill>
                  <a:srgbClr val="0000FF"/>
                </a:solidFill>
                <a:latin typeface="Verdana" pitchFamily="34" charset="0"/>
              </a:rPr>
              <a:t>: The defendant is guilty</a:t>
            </a:r>
            <a:endParaRPr kumimoji="0" lang="en-US" sz="38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3693855"/>
            <a:ext cx="8839200" cy="255454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Verdana" pitchFamily="34" charset="0"/>
              </a:rPr>
              <a:t>The jury does not know which hypothesis is true. They must make a decision on the basis of evidence presented. </a:t>
            </a:r>
          </a:p>
        </p:txBody>
      </p:sp>
    </p:spTree>
    <p:extLst>
      <p:ext uri="{BB962C8B-B14F-4D97-AF65-F5344CB8AC3E}">
        <p14:creationId xmlns:p14="http://schemas.microsoft.com/office/powerpoint/2010/main" val="179732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685800"/>
            <a:ext cx="8839200" cy="563231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In the </a:t>
            </a:r>
            <a:r>
              <a:rPr lang="en-US" sz="4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language of statistics </a:t>
            </a:r>
            <a:r>
              <a:rPr lang="en-US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convicting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the defendant is called </a:t>
            </a:r>
            <a:r>
              <a:rPr lang="en-US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rejecting the null hypothesis </a:t>
            </a:r>
            <a:r>
              <a:rPr lang="en-US" sz="4000" b="1" i="1" dirty="0" smtClean="0">
                <a:latin typeface="Arial" pitchFamily="34" charset="0"/>
                <a:cs typeface="Arial" pitchFamily="34" charset="0"/>
              </a:rPr>
              <a:t>in favor of the alternative hypothesis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. That is, the jury is saying that there is </a:t>
            </a:r>
            <a:r>
              <a:rPr lang="en-US" sz="4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enough evidence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to conclude that the </a:t>
            </a:r>
            <a:r>
              <a:rPr lang="en-US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defendant is guilty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(i.e., there is enough evidence to support the alternative hypothesis). </a:t>
            </a:r>
          </a:p>
        </p:txBody>
      </p:sp>
    </p:spTree>
    <p:extLst>
      <p:ext uri="{BB962C8B-B14F-4D97-AF65-F5344CB8AC3E}">
        <p14:creationId xmlns:p14="http://schemas.microsoft.com/office/powerpoint/2010/main" val="21213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609600"/>
            <a:ext cx="8839200" cy="563231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If the jury </a:t>
            </a:r>
            <a:r>
              <a:rPr lang="en-US" sz="3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acquits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 it is stating that </a:t>
            </a:r>
            <a:r>
              <a:rPr lang="en-US" sz="3600" b="1" i="1" dirty="0" smtClean="0">
                <a:latin typeface="Arial" pitchFamily="34" charset="0"/>
                <a:cs typeface="Arial" pitchFamily="34" charset="0"/>
              </a:rPr>
              <a:t>there is </a:t>
            </a:r>
            <a:r>
              <a:rPr lang="en-US" sz="3600" b="1" i="1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not enough evidence </a:t>
            </a:r>
            <a:r>
              <a:rPr lang="en-US" sz="3600" b="1" i="1" dirty="0" smtClean="0">
                <a:latin typeface="Arial" pitchFamily="34" charset="0"/>
                <a:cs typeface="Arial" pitchFamily="34" charset="0"/>
              </a:rPr>
              <a:t>to support the alternative hypothesis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. Notice that the jury is </a:t>
            </a:r>
            <a:r>
              <a:rPr lang="en-US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not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 saying that the </a:t>
            </a:r>
            <a:r>
              <a:rPr lang="en-US" sz="3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defendant is innocent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, only that there is </a:t>
            </a:r>
            <a:r>
              <a:rPr lang="en-US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not enough evidence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 to support the alternative hypothesis. That is why we never say that we </a:t>
            </a:r>
            <a:r>
              <a:rPr lang="en-US" sz="3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accept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 the null hypothesis,</a:t>
            </a:r>
            <a:r>
              <a:rPr lang="en-US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b="1" dirty="0" smtClean="0">
                <a:solidFill>
                  <a:srgbClr val="00CC00"/>
                </a:solidFill>
                <a:latin typeface="Arial" pitchFamily="34" charset="0"/>
                <a:cs typeface="Arial" pitchFamily="34" charset="0"/>
              </a:rPr>
              <a:t>(although most people in industry will say “We </a:t>
            </a:r>
            <a:r>
              <a:rPr lang="en-US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accept</a:t>
            </a:r>
            <a:r>
              <a:rPr lang="en-US" sz="3600" b="1" dirty="0" smtClean="0">
                <a:solidFill>
                  <a:srgbClr val="00CC00"/>
                </a:solidFill>
                <a:latin typeface="Arial" pitchFamily="34" charset="0"/>
                <a:cs typeface="Arial" pitchFamily="34" charset="0"/>
              </a:rPr>
              <a:t> the null hypothesis”). </a:t>
            </a:r>
          </a:p>
        </p:txBody>
      </p:sp>
    </p:spTree>
    <p:extLst>
      <p:ext uri="{BB962C8B-B14F-4D97-AF65-F5344CB8AC3E}">
        <p14:creationId xmlns:p14="http://schemas.microsoft.com/office/powerpoint/2010/main" val="28260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65100" y="533400"/>
            <a:ext cx="8902700" cy="5715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There are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</a:rPr>
              <a:t>two possible errors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A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itchFamily="34" charset="0"/>
              </a:rPr>
              <a:t>Type I error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 occurs when we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Verdana" pitchFamily="34" charset="0"/>
              </a:rPr>
              <a:t>reject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 a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</a:rPr>
              <a:t>true null hypothesis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. That is, a Type I error occurs when the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itchFamily="34" charset="0"/>
              </a:rPr>
              <a:t>jury convicts an innocent person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.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itchFamily="34" charset="0"/>
              </a:rPr>
              <a:t>We would want the probability of this type of error [may be 0.001 – beyond a reasonable doubt] to be very small for a criminal trial where a conviction results in the death penalty, whereas</a:t>
            </a:r>
          </a:p>
        </p:txBody>
      </p:sp>
    </p:spTree>
    <p:extLst>
      <p:ext uri="{BB962C8B-B14F-4D97-AF65-F5344CB8AC3E}">
        <p14:creationId xmlns:p14="http://schemas.microsoft.com/office/powerpoint/2010/main" val="388056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914400"/>
            <a:ext cx="8763000" cy="5486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A Type II error occurs when we don’t reject a false null hypothesis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itchFamily="34" charset="0"/>
              </a:rPr>
              <a:t>[accept the null hypothesis]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</a:rPr>
              <a:t>. That occurs when a guilty defendant is acquitted.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</a:rPr>
              <a:t>In practice, this type of error is by far the most serious mistake we normally make.  </a:t>
            </a:r>
          </a:p>
        </p:txBody>
      </p:sp>
    </p:spTree>
    <p:extLst>
      <p:ext uri="{BB962C8B-B14F-4D97-AF65-F5344CB8AC3E}">
        <p14:creationId xmlns:p14="http://schemas.microsoft.com/office/powerpoint/2010/main" val="229659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838200"/>
            <a:ext cx="8763000" cy="197592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Suppose the efficacy between </a:t>
            </a:r>
            <a:r>
              <a:rPr lang="en-US" altLang="ko-KR" sz="3400" dirty="0" err="1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Metapropralol</a:t>
            </a: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 and </a:t>
            </a:r>
            <a:r>
              <a:rPr lang="en-US" altLang="ko-KR" sz="3400" dirty="0" err="1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Olmosertan</a:t>
            </a: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 is to be compared on treating hypertension.</a:t>
            </a:r>
            <a:endParaRPr lang="en-US" altLang="ko-KR" sz="3400" dirty="0">
              <a:solidFill>
                <a:srgbClr val="FF0000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" y="2788146"/>
            <a:ext cx="8763000" cy="32316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Null hypothesis:</a:t>
            </a:r>
          </a:p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H</a:t>
            </a:r>
            <a:r>
              <a:rPr lang="en-US" altLang="ko-KR" sz="3400" baseline="-30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0</a:t>
            </a: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: </a:t>
            </a:r>
            <a:r>
              <a:rPr lang="en-US" altLang="ko-KR" sz="3400" dirty="0" err="1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Metapropralol</a:t>
            </a: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 and </a:t>
            </a:r>
            <a:r>
              <a:rPr lang="en-US" altLang="ko-KR" sz="3400" dirty="0" err="1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Olmosertan</a:t>
            </a: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     have equal effect on treating </a:t>
            </a:r>
          </a:p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     hypertension. </a:t>
            </a:r>
          </a:p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                 (H</a:t>
            </a:r>
            <a:r>
              <a:rPr lang="en-US" altLang="ko-KR" sz="3400" baseline="-30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0</a:t>
            </a: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: </a:t>
            </a:r>
            <a:r>
              <a:rPr lang="el-GR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3400" baseline="-32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=</a:t>
            </a:r>
            <a:r>
              <a:rPr lang="el-GR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3400" baseline="-32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2</a:t>
            </a: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)</a:t>
            </a:r>
            <a:endParaRPr lang="en-US" altLang="ko-KR" sz="3400" dirty="0">
              <a:solidFill>
                <a:srgbClr val="0000FF"/>
              </a:solidFill>
              <a:latin typeface="Verdana" pitchFamily="34" charset="0"/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41501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76200" y="2362200"/>
            <a:ext cx="8991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H</a:t>
            </a:r>
            <a:r>
              <a:rPr lang="en-US" altLang="ko-KR" sz="4000" baseline="-30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:</a:t>
            </a:r>
            <a:r>
              <a:rPr lang="el-GR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4000" baseline="-32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&lt;</a:t>
            </a:r>
            <a:r>
              <a:rPr lang="el-GR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4000" baseline="-32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2</a:t>
            </a: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or </a:t>
            </a:r>
          </a:p>
          <a:p>
            <a:pPr algn="ctr">
              <a:lnSpc>
                <a:spcPct val="120000"/>
              </a:lnSpc>
            </a:pP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H</a:t>
            </a:r>
            <a:r>
              <a:rPr lang="en-US" altLang="ko-KR" sz="4000" baseline="-30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:</a:t>
            </a:r>
            <a:r>
              <a:rPr lang="el-GR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4000" baseline="-32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&gt;</a:t>
            </a:r>
            <a:r>
              <a:rPr lang="el-GR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4000" baseline="-32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2 </a:t>
            </a:r>
          </a:p>
          <a:p>
            <a:pPr algn="ctr">
              <a:lnSpc>
                <a:spcPct val="120000"/>
              </a:lnSpc>
            </a:pP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or </a:t>
            </a:r>
          </a:p>
          <a:p>
            <a:pPr algn="ctr">
              <a:lnSpc>
                <a:spcPct val="120000"/>
              </a:lnSpc>
            </a:pP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H</a:t>
            </a:r>
            <a:r>
              <a:rPr lang="en-US" altLang="ko-KR" sz="4000" baseline="-30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:</a:t>
            </a:r>
            <a:r>
              <a:rPr lang="el-GR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4000" baseline="-32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≠</a:t>
            </a:r>
            <a:r>
              <a:rPr lang="el-GR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4000" baseline="-32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2</a:t>
            </a:r>
            <a:endParaRPr lang="en-US" altLang="ko-KR" sz="4000" dirty="0">
              <a:solidFill>
                <a:srgbClr val="0000FF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614874"/>
            <a:ext cx="8763000" cy="197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H</a:t>
            </a:r>
            <a:r>
              <a:rPr lang="en-US" altLang="ko-KR" sz="3400" baseline="-30000" dirty="0" smtClean="0"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: </a:t>
            </a:r>
            <a:r>
              <a:rPr lang="en-US" altLang="ko-KR" sz="3400" dirty="0" err="1" smtClean="0">
                <a:latin typeface="Verdana" pitchFamily="34" charset="0"/>
                <a:ea typeface="Gulim" pitchFamily="34" charset="-127"/>
              </a:rPr>
              <a:t>Metapropralol</a:t>
            </a: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 and </a:t>
            </a:r>
            <a:r>
              <a:rPr lang="en-US" altLang="ko-KR" sz="3400" dirty="0" err="1" smtClean="0">
                <a:latin typeface="Verdana" pitchFamily="34" charset="0"/>
                <a:ea typeface="Gulim" pitchFamily="34" charset="-127"/>
              </a:rPr>
              <a:t>Olmosertan</a:t>
            </a: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     may not </a:t>
            </a: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have equal effect on </a:t>
            </a:r>
          </a:p>
          <a:p>
            <a:pPr>
              <a:lnSpc>
                <a:spcPct val="120000"/>
              </a:lnSpc>
            </a:pP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     treating hypertension. </a:t>
            </a:r>
            <a:endParaRPr lang="en-US" altLang="ko-KR" sz="3400" dirty="0">
              <a:latin typeface="Verdana" pitchFamily="34" charset="0"/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94338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995874"/>
            <a:ext cx="8763000" cy="197592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Suppose the </a:t>
            </a: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safety</a:t>
            </a: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 between </a:t>
            </a:r>
            <a:r>
              <a:rPr lang="en-US" altLang="ko-KR" sz="3400" dirty="0" err="1" smtClean="0">
                <a:latin typeface="Verdana" pitchFamily="34" charset="0"/>
                <a:ea typeface="Gulim" pitchFamily="34" charset="-127"/>
              </a:rPr>
              <a:t>Metapropralol</a:t>
            </a: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 and </a:t>
            </a:r>
            <a:r>
              <a:rPr lang="en-US" altLang="ko-KR" sz="3400" dirty="0" err="1" smtClean="0">
                <a:latin typeface="Verdana" pitchFamily="34" charset="0"/>
                <a:ea typeface="Gulim" pitchFamily="34" charset="-127"/>
              </a:rPr>
              <a:t>Olmosertan</a:t>
            </a: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 is to be compared on treating hypertension.</a:t>
            </a:r>
            <a:endParaRPr lang="en-US" altLang="ko-KR" sz="34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" y="3416010"/>
            <a:ext cx="8763000" cy="260379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H</a:t>
            </a:r>
            <a:r>
              <a:rPr lang="en-US" altLang="ko-KR" sz="3400" baseline="-30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0</a:t>
            </a: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: </a:t>
            </a:r>
            <a:r>
              <a:rPr lang="en-US" altLang="ko-KR" sz="3400" dirty="0" err="1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Metapropralol</a:t>
            </a: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 and </a:t>
            </a:r>
            <a:r>
              <a:rPr lang="en-US" altLang="ko-KR" sz="3400" dirty="0" err="1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Olmosertan</a:t>
            </a: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     have equal effect on treating </a:t>
            </a:r>
          </a:p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     hypertension. </a:t>
            </a:r>
          </a:p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                 (H</a:t>
            </a:r>
            <a:r>
              <a:rPr lang="en-US" altLang="ko-KR" sz="3400" baseline="-30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0</a:t>
            </a: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: P</a:t>
            </a:r>
            <a:r>
              <a:rPr lang="en-US" altLang="ko-KR" sz="3400" baseline="-32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=P</a:t>
            </a:r>
            <a:r>
              <a:rPr lang="en-US" altLang="ko-KR" sz="3400" baseline="-32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2</a:t>
            </a: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)</a:t>
            </a:r>
            <a:endParaRPr lang="en-US" altLang="ko-KR" sz="3400" dirty="0">
              <a:solidFill>
                <a:srgbClr val="0000FF"/>
              </a:solidFill>
              <a:latin typeface="Verdana" pitchFamily="34" charset="0"/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035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76200" y="2362200"/>
            <a:ext cx="8991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H</a:t>
            </a:r>
            <a:r>
              <a:rPr lang="en-US" altLang="ko-KR" sz="4000" baseline="-30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:P</a:t>
            </a:r>
            <a:r>
              <a:rPr lang="en-US" altLang="ko-KR" sz="4000" baseline="-32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&lt;P</a:t>
            </a:r>
            <a:r>
              <a:rPr lang="en-US" altLang="ko-KR" sz="4000" baseline="-32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2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or </a:t>
            </a:r>
          </a:p>
          <a:p>
            <a:pPr algn="ctr">
              <a:lnSpc>
                <a:spcPct val="120000"/>
              </a:lnSpc>
            </a:pP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H</a:t>
            </a:r>
            <a:r>
              <a:rPr lang="en-US" altLang="ko-KR" sz="4000" baseline="-30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:P</a:t>
            </a:r>
            <a:r>
              <a:rPr lang="en-US" altLang="ko-KR" sz="4000" baseline="-32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&gt;P</a:t>
            </a:r>
            <a:r>
              <a:rPr lang="en-US" altLang="ko-KR" sz="4000" baseline="-32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2 </a:t>
            </a:r>
          </a:p>
          <a:p>
            <a:pPr algn="ctr">
              <a:lnSpc>
                <a:spcPct val="120000"/>
              </a:lnSpc>
            </a:pP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or </a:t>
            </a:r>
          </a:p>
          <a:p>
            <a:pPr algn="ctr">
              <a:lnSpc>
                <a:spcPct val="120000"/>
              </a:lnSpc>
            </a:pP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H</a:t>
            </a:r>
            <a:r>
              <a:rPr lang="en-US" altLang="ko-KR" sz="4000" baseline="-30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:P</a:t>
            </a:r>
            <a:r>
              <a:rPr lang="en-US" altLang="ko-KR" sz="4000" baseline="-32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≠P</a:t>
            </a:r>
            <a:r>
              <a:rPr lang="en-US" altLang="ko-KR" sz="4000" baseline="-32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2</a:t>
            </a:r>
            <a:endParaRPr lang="en-US" altLang="ko-KR" sz="4000" dirty="0">
              <a:solidFill>
                <a:srgbClr val="FF0000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614874"/>
            <a:ext cx="8763000" cy="197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H</a:t>
            </a:r>
            <a:r>
              <a:rPr lang="en-US" altLang="ko-KR" sz="3400" baseline="-30000" dirty="0" smtClean="0"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: </a:t>
            </a:r>
            <a:r>
              <a:rPr lang="en-US" altLang="ko-KR" sz="3400" dirty="0" err="1" smtClean="0">
                <a:latin typeface="Verdana" pitchFamily="34" charset="0"/>
                <a:ea typeface="Gulim" pitchFamily="34" charset="-127"/>
              </a:rPr>
              <a:t>Metapropralol</a:t>
            </a: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 and </a:t>
            </a:r>
            <a:r>
              <a:rPr lang="en-US" altLang="ko-KR" sz="3400" dirty="0" err="1" smtClean="0">
                <a:latin typeface="Verdana" pitchFamily="34" charset="0"/>
                <a:ea typeface="Gulim" pitchFamily="34" charset="-127"/>
              </a:rPr>
              <a:t>Olmosertan</a:t>
            </a: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     </a:t>
            </a: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may not </a:t>
            </a: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have equal effect on </a:t>
            </a:r>
          </a:p>
          <a:p>
            <a:pPr>
              <a:lnSpc>
                <a:spcPct val="120000"/>
              </a:lnSpc>
            </a:pP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     treating hypertension. </a:t>
            </a:r>
            <a:endParaRPr lang="en-US" altLang="ko-KR" sz="3400" dirty="0">
              <a:latin typeface="Verdana" pitchFamily="34" charset="0"/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1501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91444" y="2252008"/>
            <a:ext cx="8686800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Tahoma" pitchFamily="34" charset="0"/>
                <a:cs typeface="Tahoma" pitchFamily="34" charset="0"/>
              </a:rPr>
              <a:t>It is said that </a:t>
            </a:r>
            <a:r>
              <a:rPr lang="en-US" sz="40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Medicine</a:t>
            </a:r>
            <a:r>
              <a:rPr lang="en-US" sz="4000" b="1" dirty="0" smtClean="0">
                <a:solidFill>
                  <a:srgbClr val="0033C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4000" b="1" dirty="0" smtClean="0">
                <a:latin typeface="Tahoma" pitchFamily="34" charset="0"/>
                <a:cs typeface="Tahoma" pitchFamily="34" charset="0"/>
              </a:rPr>
              <a:t>without</a:t>
            </a:r>
            <a:r>
              <a:rPr lang="en-US" sz="4000" b="1" dirty="0" smtClean="0">
                <a:solidFill>
                  <a:srgbClr val="0033CC"/>
                </a:solidFill>
                <a:latin typeface="Tahoma" pitchFamily="34" charset="0"/>
                <a:cs typeface="Tahoma" pitchFamily="34" charset="0"/>
              </a:rPr>
              <a:t> statistics </a:t>
            </a:r>
            <a:r>
              <a:rPr lang="en-US" sz="4000" b="1" dirty="0" smtClean="0">
                <a:latin typeface="Tahoma" pitchFamily="34" charset="0"/>
                <a:cs typeface="Tahoma" pitchFamily="34" charset="0"/>
              </a:rPr>
              <a:t>is like </a:t>
            </a:r>
            <a:r>
              <a:rPr lang="en-US" sz="40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ship</a:t>
            </a:r>
            <a:r>
              <a:rPr lang="en-US" sz="4000" b="1" dirty="0" smtClean="0">
                <a:solidFill>
                  <a:srgbClr val="0033C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4000" b="1" dirty="0" smtClean="0">
                <a:latin typeface="Tahoma" pitchFamily="34" charset="0"/>
                <a:cs typeface="Tahoma" pitchFamily="34" charset="0"/>
              </a:rPr>
              <a:t>without</a:t>
            </a:r>
            <a:r>
              <a:rPr lang="en-US" sz="4000" b="1" dirty="0" smtClean="0">
                <a:solidFill>
                  <a:srgbClr val="0033CC"/>
                </a:solidFill>
                <a:latin typeface="Tahoma" pitchFamily="34" charset="0"/>
                <a:cs typeface="Tahoma" pitchFamily="34" charset="0"/>
              </a:rPr>
              <a:t> compass</a:t>
            </a:r>
            <a:endParaRPr lang="en-US" sz="4000" b="1" dirty="0">
              <a:solidFill>
                <a:srgbClr val="0033CC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62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825210"/>
            <a:ext cx="8763000" cy="260379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Suppose the researcher is intended establish the non-inferiority between </a:t>
            </a:r>
            <a:r>
              <a:rPr lang="en-US" altLang="ko-KR" sz="3400" dirty="0" err="1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Metapropralol</a:t>
            </a: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 and </a:t>
            </a:r>
            <a:r>
              <a:rPr lang="en-US" altLang="ko-KR" sz="3400" dirty="0" err="1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Olmosertan</a:t>
            </a: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 on treating hypertension.</a:t>
            </a:r>
            <a:endParaRPr lang="en-US" altLang="ko-KR" sz="3400" dirty="0">
              <a:solidFill>
                <a:srgbClr val="0000FF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" y="3416010"/>
            <a:ext cx="8763000" cy="260379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H</a:t>
            </a:r>
            <a:r>
              <a:rPr lang="en-US" altLang="ko-KR" sz="3400" baseline="-30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0</a:t>
            </a: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: </a:t>
            </a:r>
            <a:r>
              <a:rPr lang="en-US" altLang="ko-KR" sz="3400" dirty="0" err="1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Metapropralol</a:t>
            </a: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 and </a:t>
            </a:r>
            <a:r>
              <a:rPr lang="en-US" altLang="ko-KR" sz="3400" dirty="0" err="1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Olmosertan</a:t>
            </a: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     have equal effect on treating </a:t>
            </a:r>
          </a:p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     hypertension. </a:t>
            </a:r>
          </a:p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                 (H</a:t>
            </a:r>
            <a:r>
              <a:rPr lang="en-US" altLang="ko-KR" sz="3400" baseline="-30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0</a:t>
            </a: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: </a:t>
            </a:r>
            <a:r>
              <a:rPr lang="el-GR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3400" baseline="-32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1 </a:t>
            </a: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≥ </a:t>
            </a:r>
            <a:r>
              <a:rPr lang="el-GR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3400" baseline="-32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2</a:t>
            </a: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)</a:t>
            </a:r>
            <a:endParaRPr lang="en-US" altLang="ko-KR" sz="3400" dirty="0">
              <a:solidFill>
                <a:srgbClr val="FF0000"/>
              </a:solidFill>
              <a:latin typeface="Verdana" pitchFamily="34" charset="0"/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59620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76200" y="4352693"/>
            <a:ext cx="8991600" cy="752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H</a:t>
            </a:r>
            <a:r>
              <a:rPr lang="en-US" altLang="ko-KR" sz="4000" baseline="-30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:</a:t>
            </a:r>
            <a:r>
              <a:rPr lang="el-GR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4000" baseline="-32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&lt;</a:t>
            </a:r>
            <a:r>
              <a:rPr lang="el-GR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4000" baseline="-32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2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1376874"/>
            <a:ext cx="8763000" cy="197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H</a:t>
            </a:r>
            <a:r>
              <a:rPr lang="en-US" altLang="ko-KR" sz="3400" baseline="-30000" dirty="0" smtClean="0"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: </a:t>
            </a:r>
            <a:r>
              <a:rPr lang="en-US" altLang="ko-KR" sz="3400" dirty="0" err="1" smtClean="0">
                <a:latin typeface="Verdana" pitchFamily="34" charset="0"/>
                <a:ea typeface="Gulim" pitchFamily="34" charset="-127"/>
              </a:rPr>
              <a:t>Metapropralol</a:t>
            </a: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 and </a:t>
            </a:r>
            <a:r>
              <a:rPr lang="en-US" altLang="ko-KR" sz="3400" dirty="0" err="1" smtClean="0">
                <a:latin typeface="Verdana" pitchFamily="34" charset="0"/>
                <a:ea typeface="Gulim" pitchFamily="34" charset="-127"/>
              </a:rPr>
              <a:t>Olmosertan</a:t>
            </a: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altLang="ko-KR" sz="34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     </a:t>
            </a:r>
            <a:r>
              <a:rPr lang="en-US" altLang="ko-KR" sz="34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may be inferior </a:t>
            </a: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on treating  </a:t>
            </a:r>
          </a:p>
          <a:p>
            <a:pPr>
              <a:lnSpc>
                <a:spcPct val="120000"/>
              </a:lnSpc>
            </a:pPr>
            <a:r>
              <a:rPr lang="en-US" altLang="ko-KR" sz="3400" dirty="0">
                <a:latin typeface="Verdana" pitchFamily="34" charset="0"/>
                <a:ea typeface="Gulim" pitchFamily="34" charset="-127"/>
              </a:rPr>
              <a:t> </a:t>
            </a:r>
            <a:r>
              <a:rPr lang="en-US" altLang="ko-KR" sz="3400" dirty="0" smtClean="0">
                <a:latin typeface="Verdana" pitchFamily="34" charset="0"/>
                <a:ea typeface="Gulim" pitchFamily="34" charset="-127"/>
              </a:rPr>
              <a:t>    hypertension. </a:t>
            </a:r>
            <a:endParaRPr lang="en-US" altLang="ko-KR" sz="3400" dirty="0">
              <a:latin typeface="Verdana" pitchFamily="34" charset="0"/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3576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1612880"/>
            <a:ext cx="8534400" cy="34163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600" dirty="0" smtClean="0">
                <a:latin typeface="Verdana" pitchFamily="34" charset="0"/>
                <a:ea typeface="Gulim" pitchFamily="34" charset="-127"/>
              </a:rPr>
              <a:t>Suppose a Surgeon is intended to test the efficacy of </a:t>
            </a:r>
            <a:r>
              <a:rPr lang="en-US" sz="3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Trans-Abdominal Pre-Peritoneal (TAPP) mesh repair versus Total Extra-Peritoneal (TEP) mesh repair of inguinal hernia.</a:t>
            </a:r>
            <a:endParaRPr lang="en-US" altLang="ko-KR" sz="3600" dirty="0">
              <a:latin typeface="Verdana" pitchFamily="34" charset="0"/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86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1066800"/>
            <a:ext cx="8534400" cy="142192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600" dirty="0" smtClean="0">
                <a:latin typeface="Verdana" pitchFamily="34" charset="0"/>
                <a:ea typeface="Gulim" pitchFamily="34" charset="-127"/>
              </a:rPr>
              <a:t>What hypothesis are you testing here?</a:t>
            </a:r>
            <a:endParaRPr lang="en-US" altLang="ko-KR" sz="36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6200" y="4267200"/>
            <a:ext cx="8991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4000" dirty="0" smtClean="0">
                <a:solidFill>
                  <a:srgbClr val="008000"/>
                </a:solidFill>
                <a:latin typeface="Verdana" pitchFamily="34" charset="0"/>
                <a:ea typeface="Gulim" pitchFamily="34" charset="-127"/>
              </a:rPr>
              <a:t>Or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2514600"/>
            <a:ext cx="8534400" cy="75713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600" dirty="0" smtClean="0">
                <a:latin typeface="Verdana" pitchFamily="34" charset="0"/>
                <a:ea typeface="Gulim" pitchFamily="34" charset="-127"/>
              </a:rPr>
              <a:t>Is it Mean or Proportion?</a:t>
            </a:r>
            <a:endParaRPr lang="en-US" altLang="ko-KR" sz="36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76200" y="3300948"/>
            <a:ext cx="8991600" cy="752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H</a:t>
            </a:r>
            <a:r>
              <a:rPr lang="en-US" altLang="ko-KR" sz="4000" baseline="-30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:</a:t>
            </a:r>
            <a:r>
              <a:rPr lang="el-GR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4000" baseline="-32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&lt;</a:t>
            </a:r>
            <a:r>
              <a:rPr lang="el-GR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4000" baseline="-32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2 </a:t>
            </a: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or H</a:t>
            </a:r>
            <a:r>
              <a:rPr lang="en-US" altLang="ko-KR" sz="4000" baseline="-30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:</a:t>
            </a:r>
            <a:r>
              <a:rPr lang="el-GR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4000" baseline="-32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&gt;</a:t>
            </a:r>
            <a:r>
              <a:rPr lang="el-GR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4000" baseline="-32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2 </a:t>
            </a: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or H</a:t>
            </a:r>
            <a:r>
              <a:rPr lang="en-US" altLang="ko-KR" sz="4000" baseline="-30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:</a:t>
            </a:r>
            <a:r>
              <a:rPr lang="el-GR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4000" baseline="-32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≠</a:t>
            </a:r>
            <a:r>
              <a:rPr lang="el-GR" altLang="ko-KR" sz="4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μ</a:t>
            </a:r>
            <a:r>
              <a:rPr lang="en-US" altLang="ko-KR" sz="4000" baseline="-32000" dirty="0" smtClean="0">
                <a:solidFill>
                  <a:srgbClr val="0000FF"/>
                </a:solidFill>
                <a:latin typeface="Verdana" pitchFamily="34" charset="0"/>
                <a:ea typeface="Gulim" pitchFamily="34" charset="-127"/>
              </a:rPr>
              <a:t>2</a:t>
            </a:r>
            <a:endParaRPr lang="en-US" altLang="ko-KR" sz="4000" dirty="0">
              <a:solidFill>
                <a:srgbClr val="0000FF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76200" y="5114693"/>
            <a:ext cx="8991600" cy="752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H</a:t>
            </a:r>
            <a:r>
              <a:rPr lang="en-US" altLang="ko-KR" sz="4000" baseline="-30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:P</a:t>
            </a:r>
            <a:r>
              <a:rPr lang="en-US" altLang="ko-KR" sz="4000" baseline="-32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&lt;P</a:t>
            </a:r>
            <a:r>
              <a:rPr lang="en-US" altLang="ko-KR" sz="4000" baseline="-32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2 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or H</a:t>
            </a:r>
            <a:r>
              <a:rPr lang="en-US" altLang="ko-KR" sz="4000" baseline="-30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:P</a:t>
            </a:r>
            <a:r>
              <a:rPr lang="en-US" altLang="ko-KR" sz="4000" baseline="-32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&gt;P</a:t>
            </a:r>
            <a:r>
              <a:rPr lang="en-US" altLang="ko-KR" sz="4000" baseline="-32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2 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or H</a:t>
            </a:r>
            <a:r>
              <a:rPr lang="en-US" altLang="ko-KR" sz="4000" baseline="-30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:P</a:t>
            </a:r>
            <a:r>
              <a:rPr lang="en-US" altLang="ko-KR" sz="4000" baseline="-32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1</a:t>
            </a:r>
            <a:r>
              <a:rPr lang="en-US" altLang="ko-KR" sz="4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≠P</a:t>
            </a:r>
            <a:r>
              <a:rPr lang="en-US" altLang="ko-KR" sz="4000" baseline="-32000" dirty="0" smtClean="0">
                <a:solidFill>
                  <a:srgbClr val="FF0000"/>
                </a:solidFill>
                <a:latin typeface="Verdana" pitchFamily="34" charset="0"/>
                <a:ea typeface="Gulim" pitchFamily="34" charset="-127"/>
              </a:rPr>
              <a:t>2</a:t>
            </a:r>
            <a:endParaRPr lang="en-US" altLang="ko-KR" sz="4000" dirty="0">
              <a:solidFill>
                <a:srgbClr val="FF0000"/>
              </a:solidFill>
              <a:latin typeface="Verdana" pitchFamily="34" charset="0"/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9404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066800" y="914400"/>
            <a:ext cx="7467600" cy="5181600"/>
            <a:chOff x="-3" y="-3"/>
            <a:chExt cx="3807" cy="1734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0" y="0"/>
              <a:ext cx="3801" cy="1728"/>
              <a:chOff x="0" y="0"/>
              <a:chExt cx="3801" cy="1728"/>
            </a:xfrm>
          </p:grpSpPr>
          <p:grpSp>
            <p:nvGrpSpPr>
              <p:cNvPr id="6" name="Group 32"/>
              <p:cNvGrpSpPr>
                <a:grpSpLocks/>
              </p:cNvGrpSpPr>
              <p:nvPr/>
            </p:nvGrpSpPr>
            <p:grpSpPr bwMode="auto">
              <a:xfrm>
                <a:off x="0" y="0"/>
                <a:ext cx="1267" cy="806"/>
                <a:chOff x="0" y="0"/>
                <a:chExt cx="1267" cy="806"/>
              </a:xfrm>
            </p:grpSpPr>
            <p:sp>
              <p:nvSpPr>
                <p:cNvPr id="22" name="Rectangle 6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181" cy="806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32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endParaRPr lang="en-US" sz="16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endParaRPr lang="en-US" sz="1600" b="1" dirty="0" smtClean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3200" b="1" dirty="0" smtClean="0">
                      <a:latin typeface="Verdana" pitchFamily="34" charset="0"/>
                      <a:cs typeface="Times New Roman" pitchFamily="18" charset="0"/>
                    </a:rPr>
                    <a:t>Decision</a:t>
                  </a:r>
                  <a:endParaRPr lang="en-US" sz="32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3200" dirty="0"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67" cy="806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7" name="Group 8"/>
              <p:cNvGrpSpPr>
                <a:grpSpLocks/>
              </p:cNvGrpSpPr>
              <p:nvPr/>
            </p:nvGrpSpPr>
            <p:grpSpPr bwMode="auto">
              <a:xfrm>
                <a:off x="1267" y="0"/>
                <a:ext cx="2534" cy="403"/>
                <a:chOff x="1267" y="0"/>
                <a:chExt cx="2534" cy="403"/>
              </a:xfrm>
            </p:grpSpPr>
            <p:sp>
              <p:nvSpPr>
                <p:cNvPr id="20" name="Rectangle 9"/>
                <p:cNvSpPr>
                  <a:spLocks noChangeArrowheads="1"/>
                </p:cNvSpPr>
                <p:nvPr/>
              </p:nvSpPr>
              <p:spPr bwMode="auto">
                <a:xfrm>
                  <a:off x="1310" y="0"/>
                  <a:ext cx="2448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1600" b="1" dirty="0" smtClean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3200" b="1" dirty="0" smtClean="0">
                      <a:latin typeface="Verdana" pitchFamily="34" charset="0"/>
                      <a:cs typeface="Times New Roman" pitchFamily="18" charset="0"/>
                    </a:rPr>
                    <a:t>Null Hypothesis (H</a:t>
                  </a:r>
                  <a:r>
                    <a:rPr lang="en-US" sz="3200" b="1" baseline="-30000" dirty="0" smtClean="0">
                      <a:latin typeface="Verdana" pitchFamily="34" charset="0"/>
                      <a:cs typeface="Times New Roman" pitchFamily="18" charset="0"/>
                    </a:rPr>
                    <a:t>0</a:t>
                  </a:r>
                  <a:r>
                    <a:rPr lang="en-US" sz="3200" b="1" dirty="0" smtClean="0">
                      <a:latin typeface="Verdana" pitchFamily="34" charset="0"/>
                      <a:cs typeface="Times New Roman" pitchFamily="18" charset="0"/>
                    </a:rPr>
                    <a:t>)</a:t>
                  </a:r>
                  <a:endParaRPr lang="en-US" sz="32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3200" dirty="0"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" name="Rectangle 10"/>
                <p:cNvSpPr>
                  <a:spLocks noChangeArrowheads="1"/>
                </p:cNvSpPr>
                <p:nvPr/>
              </p:nvSpPr>
              <p:spPr bwMode="auto">
                <a:xfrm>
                  <a:off x="1267" y="0"/>
                  <a:ext cx="2534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8" name="Group 11"/>
              <p:cNvGrpSpPr>
                <a:grpSpLocks/>
              </p:cNvGrpSpPr>
              <p:nvPr/>
            </p:nvGrpSpPr>
            <p:grpSpPr bwMode="auto">
              <a:xfrm>
                <a:off x="1267" y="403"/>
                <a:ext cx="1267" cy="403"/>
                <a:chOff x="1267" y="403"/>
                <a:chExt cx="1267" cy="403"/>
              </a:xfrm>
            </p:grpSpPr>
            <p:sp>
              <p:nvSpPr>
                <p:cNvPr id="18" name="Rectangle 12"/>
                <p:cNvSpPr>
                  <a:spLocks noChangeArrowheads="1"/>
                </p:cNvSpPr>
                <p:nvPr/>
              </p:nvSpPr>
              <p:spPr bwMode="auto">
                <a:xfrm>
                  <a:off x="1310" y="403"/>
                  <a:ext cx="1181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1600" b="1" dirty="0">
                    <a:solidFill>
                      <a:srgbClr val="0000FF"/>
                    </a:solidFill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3200" b="1" dirty="0">
                      <a:solidFill>
                        <a:srgbClr val="0000FF"/>
                      </a:solidFill>
                      <a:latin typeface="Verdana" pitchFamily="34" charset="0"/>
                      <a:cs typeface="Times New Roman" pitchFamily="18" charset="0"/>
                    </a:rPr>
                    <a:t>True</a:t>
                  </a:r>
                </a:p>
                <a:p>
                  <a:pPr algn="ctr" eaLnBrk="0" hangingPunct="0"/>
                  <a:endParaRPr lang="en-US" sz="3200" dirty="0">
                    <a:solidFill>
                      <a:srgbClr val="0000FF"/>
                    </a:solidFill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" name="Rectangle 13"/>
                <p:cNvSpPr>
                  <a:spLocks noChangeArrowheads="1"/>
                </p:cNvSpPr>
                <p:nvPr/>
              </p:nvSpPr>
              <p:spPr bwMode="auto">
                <a:xfrm>
                  <a:off x="1267" y="403"/>
                  <a:ext cx="1267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9" name="Group 14"/>
              <p:cNvGrpSpPr>
                <a:grpSpLocks/>
              </p:cNvGrpSpPr>
              <p:nvPr/>
            </p:nvGrpSpPr>
            <p:grpSpPr bwMode="auto">
              <a:xfrm>
                <a:off x="2534" y="403"/>
                <a:ext cx="1267" cy="403"/>
                <a:chOff x="2534" y="403"/>
                <a:chExt cx="1267" cy="403"/>
              </a:xfrm>
            </p:grpSpPr>
            <p:sp>
              <p:nvSpPr>
                <p:cNvPr id="16" name="Rectangle 15"/>
                <p:cNvSpPr>
                  <a:spLocks noChangeArrowheads="1"/>
                </p:cNvSpPr>
                <p:nvPr/>
              </p:nvSpPr>
              <p:spPr bwMode="auto">
                <a:xfrm>
                  <a:off x="2577" y="403"/>
                  <a:ext cx="1181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1600" b="1" dirty="0">
                    <a:solidFill>
                      <a:srgbClr val="FF0000"/>
                    </a:solidFill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3200" b="1" dirty="0">
                      <a:solidFill>
                        <a:srgbClr val="FF0000"/>
                      </a:solidFill>
                      <a:latin typeface="Verdana" pitchFamily="34" charset="0"/>
                      <a:cs typeface="Times New Roman" pitchFamily="18" charset="0"/>
                    </a:rPr>
                    <a:t>False</a:t>
                  </a:r>
                </a:p>
                <a:p>
                  <a:pPr algn="ctr" eaLnBrk="0" hangingPunct="0"/>
                  <a:endParaRPr lang="en-US" sz="3200" dirty="0">
                    <a:solidFill>
                      <a:srgbClr val="FF0000"/>
                    </a:solidFill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" name="Rectangle 16"/>
                <p:cNvSpPr>
                  <a:spLocks noChangeArrowheads="1"/>
                </p:cNvSpPr>
                <p:nvPr/>
              </p:nvSpPr>
              <p:spPr bwMode="auto">
                <a:xfrm>
                  <a:off x="2534" y="403"/>
                  <a:ext cx="1267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sp>
            <p:nvSpPr>
              <p:cNvPr id="10" name="Rectangle 19"/>
              <p:cNvSpPr>
                <a:spLocks noChangeArrowheads="1"/>
              </p:cNvSpPr>
              <p:nvPr/>
            </p:nvSpPr>
            <p:spPr bwMode="auto">
              <a:xfrm>
                <a:off x="0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/>
            </p:nvSpPr>
            <p:spPr bwMode="auto">
              <a:xfrm>
                <a:off x="1267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12" name="Rectangle 25"/>
              <p:cNvSpPr>
                <a:spLocks noChangeArrowheads="1"/>
              </p:cNvSpPr>
              <p:nvPr/>
            </p:nvSpPr>
            <p:spPr bwMode="auto">
              <a:xfrm>
                <a:off x="2534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13" name="Rectangle 28"/>
              <p:cNvSpPr>
                <a:spLocks noChangeArrowheads="1"/>
              </p:cNvSpPr>
              <p:nvPr/>
            </p:nvSpPr>
            <p:spPr bwMode="auto">
              <a:xfrm>
                <a:off x="0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14" name="Rectangle 31"/>
              <p:cNvSpPr>
                <a:spLocks noChangeArrowheads="1"/>
              </p:cNvSpPr>
              <p:nvPr/>
            </p:nvSpPr>
            <p:spPr bwMode="auto">
              <a:xfrm>
                <a:off x="1267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15" name="Rectangle 34"/>
              <p:cNvSpPr>
                <a:spLocks noChangeArrowheads="1"/>
              </p:cNvSpPr>
              <p:nvPr/>
            </p:nvSpPr>
            <p:spPr bwMode="auto">
              <a:xfrm>
                <a:off x="2534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</p:grpSp>
        <p:sp>
          <p:nvSpPr>
            <p:cNvPr id="5" name="Rectangle 35"/>
            <p:cNvSpPr>
              <a:spLocks noChangeArrowheads="1"/>
            </p:cNvSpPr>
            <p:nvPr/>
          </p:nvSpPr>
          <p:spPr bwMode="auto">
            <a:xfrm>
              <a:off x="-3" y="-3"/>
              <a:ext cx="3807" cy="1734"/>
            </a:xfrm>
            <a:prstGeom prst="rect">
              <a:avLst/>
            </a:prstGeom>
            <a:noFill/>
            <a:ln w="63500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800" b="1">
                <a:cs typeface="Arial" pitchFamily="34" charset="0"/>
              </a:endParaRPr>
            </a:p>
          </p:txBody>
        </p:sp>
      </p:grp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1066800" y="3352800"/>
            <a:ext cx="2438400" cy="13716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  <a:latin typeface="Verdana" pitchFamily="34" charset="0"/>
                <a:cs typeface="Times New Roman" pitchFamily="18" charset="0"/>
              </a:rPr>
              <a:t>Do not Reject</a:t>
            </a:r>
            <a:endParaRPr lang="en-US" sz="3200" b="1" dirty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3200" dirty="0">
              <a:solidFill>
                <a:srgbClr val="0000FF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1066800" y="4687574"/>
            <a:ext cx="2514600" cy="1408426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3200" b="1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Reject</a:t>
            </a:r>
            <a:endParaRPr lang="en-US" sz="3200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3200" dirty="0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auto">
          <a:xfrm>
            <a:off x="3581400" y="3276600"/>
            <a:ext cx="2438400" cy="13716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200" b="1" dirty="0">
                <a:latin typeface="Verdana" pitchFamily="34" charset="0"/>
                <a:cs typeface="Times New Roman" pitchFamily="18" charset="0"/>
              </a:rPr>
              <a:t>Correct decision</a:t>
            </a:r>
            <a:endParaRPr lang="en-US" sz="3200" dirty="0"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3581400" y="4763774"/>
            <a:ext cx="2392784" cy="1256026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200" b="1" dirty="0" smtClean="0">
                <a:latin typeface="Verdana" pitchFamily="34" charset="0"/>
                <a:cs typeface="Times New Roman" pitchFamily="18" charset="0"/>
              </a:rPr>
              <a:t>Wrong </a:t>
            </a:r>
            <a:r>
              <a:rPr lang="en-US" sz="3200" b="1" dirty="0">
                <a:latin typeface="Verdana" pitchFamily="34" charset="0"/>
                <a:cs typeface="Times New Roman" pitchFamily="18" charset="0"/>
              </a:rPr>
              <a:t>decision</a:t>
            </a:r>
            <a:endParaRPr lang="en-US" sz="3200" dirty="0"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>
            <a:off x="6096000" y="4763774"/>
            <a:ext cx="2316584" cy="1256026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200" b="1" dirty="0">
                <a:latin typeface="Verdana" pitchFamily="34" charset="0"/>
                <a:cs typeface="Times New Roman" pitchFamily="18" charset="0"/>
              </a:rPr>
              <a:t>Correct decision</a:t>
            </a:r>
            <a:endParaRPr lang="en-US" sz="3200" dirty="0"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6096000" y="3352800"/>
            <a:ext cx="2316584" cy="1332226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200" b="1" dirty="0" smtClean="0">
                <a:latin typeface="Verdana" pitchFamily="34" charset="0"/>
                <a:cs typeface="Times New Roman" pitchFamily="18" charset="0"/>
              </a:rPr>
              <a:t>Wrong </a:t>
            </a:r>
            <a:r>
              <a:rPr lang="en-US" sz="3200" b="1" dirty="0">
                <a:latin typeface="Verdana" pitchFamily="34" charset="0"/>
                <a:cs typeface="Times New Roman" pitchFamily="18" charset="0"/>
              </a:rPr>
              <a:t>decision</a:t>
            </a:r>
            <a:endParaRPr lang="en-US" sz="3200" dirty="0"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dirty="0">
              <a:latin typeface="Verdan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97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pSp>
        <p:nvGrpSpPr>
          <p:cNvPr id="24" name="Group 3"/>
          <p:cNvGrpSpPr>
            <a:grpSpLocks/>
          </p:cNvGrpSpPr>
          <p:nvPr/>
        </p:nvGrpSpPr>
        <p:grpSpPr bwMode="auto">
          <a:xfrm>
            <a:off x="685800" y="838200"/>
            <a:ext cx="8153400" cy="5257800"/>
            <a:chOff x="-3" y="-3"/>
            <a:chExt cx="3807" cy="1734"/>
          </a:xfrm>
        </p:grpSpPr>
        <p:grpSp>
          <p:nvGrpSpPr>
            <p:cNvPr id="25" name="Group 4"/>
            <p:cNvGrpSpPr>
              <a:grpSpLocks/>
            </p:cNvGrpSpPr>
            <p:nvPr/>
          </p:nvGrpSpPr>
          <p:grpSpPr bwMode="auto">
            <a:xfrm>
              <a:off x="0" y="0"/>
              <a:ext cx="3801" cy="1728"/>
              <a:chOff x="0" y="0"/>
              <a:chExt cx="3801" cy="1728"/>
            </a:xfrm>
          </p:grpSpPr>
          <p:grpSp>
            <p:nvGrpSpPr>
              <p:cNvPr id="27" name="Group 32"/>
              <p:cNvGrpSpPr>
                <a:grpSpLocks/>
              </p:cNvGrpSpPr>
              <p:nvPr/>
            </p:nvGrpSpPr>
            <p:grpSpPr bwMode="auto">
              <a:xfrm>
                <a:off x="0" y="0"/>
                <a:ext cx="1267" cy="806"/>
                <a:chOff x="0" y="0"/>
                <a:chExt cx="1267" cy="806"/>
              </a:xfrm>
            </p:grpSpPr>
            <p:sp>
              <p:nvSpPr>
                <p:cNvPr id="43" name="Rectangle 6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181" cy="806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32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endParaRPr lang="en-US" sz="16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endParaRPr lang="en-US" sz="1600" b="1" dirty="0" smtClean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3200" b="1" dirty="0" smtClean="0">
                      <a:latin typeface="Verdana" pitchFamily="34" charset="0"/>
                      <a:cs typeface="Times New Roman" pitchFamily="18" charset="0"/>
                    </a:rPr>
                    <a:t>Decision</a:t>
                  </a:r>
                  <a:endParaRPr lang="en-US" sz="32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3200" dirty="0"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67" cy="806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28" name="Group 8"/>
              <p:cNvGrpSpPr>
                <a:grpSpLocks/>
              </p:cNvGrpSpPr>
              <p:nvPr/>
            </p:nvGrpSpPr>
            <p:grpSpPr bwMode="auto">
              <a:xfrm>
                <a:off x="1267" y="0"/>
                <a:ext cx="2534" cy="403"/>
                <a:chOff x="1267" y="0"/>
                <a:chExt cx="2534" cy="403"/>
              </a:xfrm>
            </p:grpSpPr>
            <p:sp>
              <p:nvSpPr>
                <p:cNvPr id="41" name="Rectangle 9"/>
                <p:cNvSpPr>
                  <a:spLocks noChangeArrowheads="1"/>
                </p:cNvSpPr>
                <p:nvPr/>
              </p:nvSpPr>
              <p:spPr bwMode="auto">
                <a:xfrm>
                  <a:off x="1310" y="0"/>
                  <a:ext cx="2448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1600" b="1" dirty="0" smtClean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3200" b="1" dirty="0" smtClean="0">
                      <a:latin typeface="Verdana" pitchFamily="34" charset="0"/>
                      <a:cs typeface="Times New Roman" pitchFamily="18" charset="0"/>
                    </a:rPr>
                    <a:t>Null Hypothesis (H</a:t>
                  </a:r>
                  <a:r>
                    <a:rPr lang="en-US" sz="3200" b="1" baseline="-30000" dirty="0" smtClean="0">
                      <a:latin typeface="Verdana" pitchFamily="34" charset="0"/>
                      <a:cs typeface="Times New Roman" pitchFamily="18" charset="0"/>
                    </a:rPr>
                    <a:t>0</a:t>
                  </a:r>
                  <a:r>
                    <a:rPr lang="en-US" sz="3200" b="1" dirty="0" smtClean="0">
                      <a:latin typeface="Verdana" pitchFamily="34" charset="0"/>
                      <a:cs typeface="Times New Roman" pitchFamily="18" charset="0"/>
                    </a:rPr>
                    <a:t>)</a:t>
                  </a:r>
                  <a:endParaRPr lang="en-US" sz="32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3200" dirty="0"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" name="Rectangle 10"/>
                <p:cNvSpPr>
                  <a:spLocks noChangeArrowheads="1"/>
                </p:cNvSpPr>
                <p:nvPr/>
              </p:nvSpPr>
              <p:spPr bwMode="auto">
                <a:xfrm>
                  <a:off x="1267" y="0"/>
                  <a:ext cx="2534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29" name="Group 11"/>
              <p:cNvGrpSpPr>
                <a:grpSpLocks/>
              </p:cNvGrpSpPr>
              <p:nvPr/>
            </p:nvGrpSpPr>
            <p:grpSpPr bwMode="auto">
              <a:xfrm>
                <a:off x="1267" y="403"/>
                <a:ext cx="1267" cy="403"/>
                <a:chOff x="1267" y="403"/>
                <a:chExt cx="1267" cy="403"/>
              </a:xfrm>
            </p:grpSpPr>
            <p:sp>
              <p:nvSpPr>
                <p:cNvPr id="39" name="Rectangle 12"/>
                <p:cNvSpPr>
                  <a:spLocks noChangeArrowheads="1"/>
                </p:cNvSpPr>
                <p:nvPr/>
              </p:nvSpPr>
              <p:spPr bwMode="auto">
                <a:xfrm>
                  <a:off x="1310" y="403"/>
                  <a:ext cx="1181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1600" b="1" dirty="0">
                    <a:solidFill>
                      <a:srgbClr val="0000FF"/>
                    </a:solidFill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3200" b="1" dirty="0">
                      <a:solidFill>
                        <a:srgbClr val="0000FF"/>
                      </a:solidFill>
                      <a:latin typeface="Verdana" pitchFamily="34" charset="0"/>
                      <a:cs typeface="Times New Roman" pitchFamily="18" charset="0"/>
                    </a:rPr>
                    <a:t>True</a:t>
                  </a:r>
                </a:p>
                <a:p>
                  <a:pPr algn="ctr" eaLnBrk="0" hangingPunct="0"/>
                  <a:endParaRPr lang="en-US" sz="3200" dirty="0">
                    <a:solidFill>
                      <a:srgbClr val="0000FF"/>
                    </a:solidFill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" name="Rectangle 13"/>
                <p:cNvSpPr>
                  <a:spLocks noChangeArrowheads="1"/>
                </p:cNvSpPr>
                <p:nvPr/>
              </p:nvSpPr>
              <p:spPr bwMode="auto">
                <a:xfrm>
                  <a:off x="1267" y="403"/>
                  <a:ext cx="1267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30" name="Group 14"/>
              <p:cNvGrpSpPr>
                <a:grpSpLocks/>
              </p:cNvGrpSpPr>
              <p:nvPr/>
            </p:nvGrpSpPr>
            <p:grpSpPr bwMode="auto">
              <a:xfrm>
                <a:off x="2534" y="403"/>
                <a:ext cx="1267" cy="403"/>
                <a:chOff x="2534" y="403"/>
                <a:chExt cx="1267" cy="403"/>
              </a:xfrm>
            </p:grpSpPr>
            <p:sp>
              <p:nvSpPr>
                <p:cNvPr id="37" name="Rectangle 36"/>
                <p:cNvSpPr>
                  <a:spLocks noChangeArrowheads="1"/>
                </p:cNvSpPr>
                <p:nvPr/>
              </p:nvSpPr>
              <p:spPr bwMode="auto">
                <a:xfrm>
                  <a:off x="2577" y="403"/>
                  <a:ext cx="1181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1600" b="1" dirty="0">
                    <a:solidFill>
                      <a:srgbClr val="FF0000"/>
                    </a:solidFill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3200" b="1" dirty="0">
                      <a:solidFill>
                        <a:srgbClr val="FF0000"/>
                      </a:solidFill>
                      <a:latin typeface="Verdana" pitchFamily="34" charset="0"/>
                      <a:cs typeface="Times New Roman" pitchFamily="18" charset="0"/>
                    </a:rPr>
                    <a:t>False</a:t>
                  </a:r>
                </a:p>
                <a:p>
                  <a:pPr algn="ctr" eaLnBrk="0" hangingPunct="0"/>
                  <a:endParaRPr lang="en-US" sz="3200" dirty="0">
                    <a:solidFill>
                      <a:srgbClr val="FF0000"/>
                    </a:solidFill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8" name="Rectangle 37"/>
                <p:cNvSpPr>
                  <a:spLocks noChangeArrowheads="1"/>
                </p:cNvSpPr>
                <p:nvPr/>
              </p:nvSpPr>
              <p:spPr bwMode="auto">
                <a:xfrm>
                  <a:off x="2534" y="403"/>
                  <a:ext cx="1267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sp>
            <p:nvSpPr>
              <p:cNvPr id="31" name="Rectangle 19"/>
              <p:cNvSpPr>
                <a:spLocks noChangeArrowheads="1"/>
              </p:cNvSpPr>
              <p:nvPr/>
            </p:nvSpPr>
            <p:spPr bwMode="auto">
              <a:xfrm>
                <a:off x="0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32" name="Rectangle 22"/>
              <p:cNvSpPr>
                <a:spLocks noChangeArrowheads="1"/>
              </p:cNvSpPr>
              <p:nvPr/>
            </p:nvSpPr>
            <p:spPr bwMode="auto">
              <a:xfrm>
                <a:off x="1267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33" name="Rectangle 25"/>
              <p:cNvSpPr>
                <a:spLocks noChangeArrowheads="1"/>
              </p:cNvSpPr>
              <p:nvPr/>
            </p:nvSpPr>
            <p:spPr bwMode="auto">
              <a:xfrm>
                <a:off x="2534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34" name="Rectangle 28"/>
              <p:cNvSpPr>
                <a:spLocks noChangeArrowheads="1"/>
              </p:cNvSpPr>
              <p:nvPr/>
            </p:nvSpPr>
            <p:spPr bwMode="auto">
              <a:xfrm>
                <a:off x="0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35" name="Rectangle 31"/>
              <p:cNvSpPr>
                <a:spLocks noChangeArrowheads="1"/>
              </p:cNvSpPr>
              <p:nvPr/>
            </p:nvSpPr>
            <p:spPr bwMode="auto">
              <a:xfrm>
                <a:off x="1267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36" name="Rectangle 34"/>
              <p:cNvSpPr>
                <a:spLocks noChangeArrowheads="1"/>
              </p:cNvSpPr>
              <p:nvPr/>
            </p:nvSpPr>
            <p:spPr bwMode="auto">
              <a:xfrm>
                <a:off x="2534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</p:grpSp>
        <p:sp>
          <p:nvSpPr>
            <p:cNvPr id="26" name="Rectangle 35"/>
            <p:cNvSpPr>
              <a:spLocks noChangeArrowheads="1"/>
            </p:cNvSpPr>
            <p:nvPr/>
          </p:nvSpPr>
          <p:spPr bwMode="auto">
            <a:xfrm>
              <a:off x="-3" y="-3"/>
              <a:ext cx="3807" cy="1734"/>
            </a:xfrm>
            <a:prstGeom prst="rect">
              <a:avLst/>
            </a:prstGeom>
            <a:noFill/>
            <a:ln w="63500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800" b="1">
                <a:cs typeface="Arial" pitchFamily="34" charset="0"/>
              </a:endParaRPr>
            </a:p>
          </p:txBody>
        </p:sp>
      </p:grpSp>
      <p:sp>
        <p:nvSpPr>
          <p:cNvPr id="45" name="Rectangle 18"/>
          <p:cNvSpPr>
            <a:spLocks noChangeArrowheads="1"/>
          </p:cNvSpPr>
          <p:nvPr/>
        </p:nvSpPr>
        <p:spPr bwMode="auto">
          <a:xfrm>
            <a:off x="685800" y="3169920"/>
            <a:ext cx="2667000" cy="140208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1600" b="1" dirty="0" smtClean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3200" b="1" dirty="0" smtClean="0">
                <a:solidFill>
                  <a:srgbClr val="0000FF"/>
                </a:solidFill>
                <a:latin typeface="Verdana" pitchFamily="34" charset="0"/>
                <a:cs typeface="Times New Roman" pitchFamily="18" charset="0"/>
              </a:rPr>
              <a:t>Do not Reject</a:t>
            </a:r>
            <a:endParaRPr lang="en-US" sz="3200" b="1" dirty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3200" dirty="0">
              <a:solidFill>
                <a:srgbClr val="0000FF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46" name="Rectangle 27"/>
          <p:cNvSpPr>
            <a:spLocks noChangeArrowheads="1"/>
          </p:cNvSpPr>
          <p:nvPr/>
        </p:nvSpPr>
        <p:spPr bwMode="auto">
          <a:xfrm>
            <a:off x="685800" y="4693920"/>
            <a:ext cx="2667000" cy="140208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3200" b="1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Reject</a:t>
            </a:r>
            <a:endParaRPr lang="en-US" sz="3200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3200" dirty="0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47" name="Rectangle 30"/>
          <p:cNvSpPr>
            <a:spLocks noChangeArrowheads="1"/>
          </p:cNvSpPr>
          <p:nvPr/>
        </p:nvSpPr>
        <p:spPr bwMode="auto">
          <a:xfrm>
            <a:off x="3429000" y="3172866"/>
            <a:ext cx="2667000" cy="143596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b="1" dirty="0" smtClean="0">
                <a:latin typeface="Verdana" pitchFamily="34" charset="0"/>
                <a:cs typeface="Arial" pitchFamily="34" charset="0"/>
              </a:rPr>
              <a:t>1- </a:t>
            </a:r>
            <a:r>
              <a:rPr lang="en-US" sz="3600" b="1" dirty="0" smtClean="0">
                <a:latin typeface="Garamond" pitchFamily="18" charset="0"/>
                <a:cs typeface="Arial" pitchFamily="34" charset="0"/>
              </a:rPr>
              <a:t>α</a:t>
            </a:r>
            <a:r>
              <a:rPr lang="en-US" sz="2800" b="1" dirty="0" smtClean="0">
                <a:latin typeface="Verdana" pitchFamily="34" charset="0"/>
                <a:cs typeface="Arial" pitchFamily="34" charset="0"/>
              </a:rPr>
              <a:t> (Confidence level)</a:t>
            </a:r>
            <a:endParaRPr lang="en-US" sz="2800" dirty="0" smtClean="0">
              <a:latin typeface="Verdana" pitchFamily="34" charset="0"/>
              <a:cs typeface="Arial" pitchFamily="34" charset="0"/>
            </a:endParaRPr>
          </a:p>
          <a:p>
            <a:pPr algn="ctr" eaLnBrk="0" hangingPunct="0"/>
            <a:endParaRPr lang="en-US" sz="2800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48" name="Rectangle 30"/>
          <p:cNvSpPr>
            <a:spLocks noChangeArrowheads="1"/>
          </p:cNvSpPr>
          <p:nvPr/>
        </p:nvSpPr>
        <p:spPr bwMode="auto">
          <a:xfrm>
            <a:off x="6089650" y="3163824"/>
            <a:ext cx="2673350" cy="1331976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 b="1" dirty="0">
                <a:latin typeface="Garamond" pitchFamily="18" charset="0"/>
                <a:cs typeface="Arial" pitchFamily="34" charset="0"/>
              </a:rPr>
              <a:t>β</a:t>
            </a:r>
            <a:r>
              <a:rPr lang="en-US" sz="3200" b="1" dirty="0">
                <a:latin typeface="Verdana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latin typeface="Verdana" pitchFamily="34" charset="0"/>
                <a:cs typeface="Arial" pitchFamily="34" charset="0"/>
              </a:rPr>
              <a:t>–error</a:t>
            </a:r>
          </a:p>
          <a:p>
            <a:pPr algn="ctr"/>
            <a:r>
              <a:rPr lang="en-US" sz="2800" b="1" dirty="0" smtClean="0">
                <a:latin typeface="Verdana" pitchFamily="34" charset="0"/>
                <a:cs typeface="Arial" pitchFamily="34" charset="0"/>
              </a:rPr>
              <a:t>P(Type-II error)</a:t>
            </a:r>
            <a:endParaRPr lang="en-US" sz="2800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3429000" y="4687824"/>
            <a:ext cx="2667000" cy="1331976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 b="1" dirty="0" smtClean="0">
                <a:latin typeface="Garamond" pitchFamily="18" charset="0"/>
                <a:cs typeface="Arial" pitchFamily="34" charset="0"/>
              </a:rPr>
              <a:t>α-</a:t>
            </a:r>
            <a:r>
              <a:rPr lang="en-US" sz="3600" b="1" dirty="0" smtClean="0">
                <a:latin typeface="Verdana" pitchFamily="34" charset="0"/>
                <a:cs typeface="Arial" pitchFamily="34" charset="0"/>
              </a:rPr>
              <a:t>error</a:t>
            </a:r>
            <a:r>
              <a:rPr lang="en-US" sz="2800" b="1" dirty="0" smtClean="0">
                <a:latin typeface="Verdana" pitchFamily="34" charset="0"/>
                <a:cs typeface="Arial" pitchFamily="34" charset="0"/>
              </a:rPr>
              <a:t> P(Type-I error)</a:t>
            </a:r>
            <a:endParaRPr lang="en-US" sz="2800" dirty="0" smtClean="0">
              <a:latin typeface="Verdana" pitchFamily="34" charset="0"/>
              <a:cs typeface="Arial" pitchFamily="34" charset="0"/>
            </a:endParaRPr>
          </a:p>
          <a:p>
            <a:pPr algn="ctr" eaLnBrk="0" hangingPunct="0"/>
            <a:endParaRPr lang="en-US" sz="2800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50" name="Rectangle 21"/>
          <p:cNvSpPr>
            <a:spLocks noChangeArrowheads="1"/>
          </p:cNvSpPr>
          <p:nvPr/>
        </p:nvSpPr>
        <p:spPr bwMode="auto">
          <a:xfrm>
            <a:off x="6096000" y="4687824"/>
            <a:ext cx="2743200" cy="1331976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 b="1" dirty="0">
                <a:latin typeface="Verdana" pitchFamily="34" charset="0"/>
                <a:cs typeface="Arial" pitchFamily="34" charset="0"/>
              </a:rPr>
              <a:t>1- </a:t>
            </a:r>
            <a:r>
              <a:rPr lang="en-US" sz="3600" b="1" dirty="0">
                <a:latin typeface="Garamond" pitchFamily="18" charset="0"/>
                <a:cs typeface="Arial" pitchFamily="34" charset="0"/>
              </a:rPr>
              <a:t>β</a:t>
            </a:r>
            <a:r>
              <a:rPr lang="en-US" sz="3600" b="1" dirty="0">
                <a:latin typeface="Verdana" pitchFamily="34" charset="0"/>
                <a:cs typeface="Arial" pitchFamily="34" charset="0"/>
              </a:rPr>
              <a:t> (Power)</a:t>
            </a:r>
            <a:endParaRPr lang="en-US" sz="3600" dirty="0"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3600" dirty="0">
              <a:latin typeface="Verdan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98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304800" y="1143000"/>
            <a:ext cx="4495800" cy="5181600"/>
            <a:chOff x="-3" y="-3"/>
            <a:chExt cx="3807" cy="1734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0" y="0"/>
              <a:ext cx="3801" cy="1728"/>
              <a:chOff x="0" y="0"/>
              <a:chExt cx="3801" cy="1728"/>
            </a:xfrm>
          </p:grpSpPr>
          <p:grpSp>
            <p:nvGrpSpPr>
              <p:cNvPr id="6" name="Group 5"/>
              <p:cNvGrpSpPr>
                <a:grpSpLocks/>
              </p:cNvGrpSpPr>
              <p:nvPr/>
            </p:nvGrpSpPr>
            <p:grpSpPr bwMode="auto">
              <a:xfrm>
                <a:off x="0" y="0"/>
                <a:ext cx="1267" cy="806"/>
                <a:chOff x="0" y="0"/>
                <a:chExt cx="1267" cy="806"/>
              </a:xfrm>
            </p:grpSpPr>
            <p:sp>
              <p:nvSpPr>
                <p:cNvPr id="22" name="Rectangle 6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181" cy="806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24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endParaRPr lang="en-US" sz="24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endParaRPr lang="en-US" sz="2400" b="1" dirty="0" smtClean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2400" b="1" dirty="0" smtClean="0">
                      <a:latin typeface="Verdana" pitchFamily="34" charset="0"/>
                      <a:cs typeface="Times New Roman" pitchFamily="18" charset="0"/>
                    </a:rPr>
                    <a:t>Verdict</a:t>
                  </a:r>
                  <a:endParaRPr lang="en-US" sz="24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2400" dirty="0"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67" cy="806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7" name="Group 8"/>
              <p:cNvGrpSpPr>
                <a:grpSpLocks/>
              </p:cNvGrpSpPr>
              <p:nvPr/>
            </p:nvGrpSpPr>
            <p:grpSpPr bwMode="auto">
              <a:xfrm>
                <a:off x="1267" y="0"/>
                <a:ext cx="2534" cy="403"/>
                <a:chOff x="1267" y="0"/>
                <a:chExt cx="2534" cy="403"/>
              </a:xfrm>
            </p:grpSpPr>
            <p:sp>
              <p:nvSpPr>
                <p:cNvPr id="20" name="Rectangle 9"/>
                <p:cNvSpPr>
                  <a:spLocks noChangeArrowheads="1"/>
                </p:cNvSpPr>
                <p:nvPr/>
              </p:nvSpPr>
              <p:spPr bwMode="auto">
                <a:xfrm>
                  <a:off x="1310" y="0"/>
                  <a:ext cx="2448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2400" b="1" dirty="0" smtClean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2400" b="1" dirty="0" smtClean="0">
                      <a:latin typeface="Verdana" pitchFamily="34" charset="0"/>
                      <a:cs typeface="Times New Roman" pitchFamily="18" charset="0"/>
                    </a:rPr>
                    <a:t>Actual situation (H</a:t>
                  </a:r>
                  <a:r>
                    <a:rPr lang="en-US" sz="2400" b="1" baseline="-30000" dirty="0" smtClean="0">
                      <a:latin typeface="Verdana" pitchFamily="34" charset="0"/>
                      <a:cs typeface="Times New Roman" pitchFamily="18" charset="0"/>
                    </a:rPr>
                    <a:t>0</a:t>
                  </a:r>
                  <a:r>
                    <a:rPr lang="en-US" sz="2400" b="1" dirty="0" smtClean="0">
                      <a:latin typeface="Verdana" pitchFamily="34" charset="0"/>
                      <a:cs typeface="Times New Roman" pitchFamily="18" charset="0"/>
                    </a:rPr>
                    <a:t>)</a:t>
                  </a:r>
                  <a:endParaRPr lang="en-US" sz="24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2400" dirty="0"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" name="Rectangle 10"/>
                <p:cNvSpPr>
                  <a:spLocks noChangeArrowheads="1"/>
                </p:cNvSpPr>
                <p:nvPr/>
              </p:nvSpPr>
              <p:spPr bwMode="auto">
                <a:xfrm>
                  <a:off x="1267" y="0"/>
                  <a:ext cx="2534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8" name="Group 11"/>
              <p:cNvGrpSpPr>
                <a:grpSpLocks/>
              </p:cNvGrpSpPr>
              <p:nvPr/>
            </p:nvGrpSpPr>
            <p:grpSpPr bwMode="auto">
              <a:xfrm>
                <a:off x="1267" y="403"/>
                <a:ext cx="1267" cy="403"/>
                <a:chOff x="1267" y="403"/>
                <a:chExt cx="1267" cy="403"/>
              </a:xfrm>
            </p:grpSpPr>
            <p:sp>
              <p:nvSpPr>
                <p:cNvPr id="18" name="Rectangle 12"/>
                <p:cNvSpPr>
                  <a:spLocks noChangeArrowheads="1"/>
                </p:cNvSpPr>
                <p:nvPr/>
              </p:nvSpPr>
              <p:spPr bwMode="auto">
                <a:xfrm>
                  <a:off x="1279" y="403"/>
                  <a:ext cx="1212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2000" b="1" dirty="0">
                    <a:solidFill>
                      <a:srgbClr val="0000FF"/>
                    </a:solidFill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2000" b="1" dirty="0" smtClean="0">
                      <a:solidFill>
                        <a:srgbClr val="0000FF"/>
                      </a:solidFill>
                      <a:latin typeface="Verdana" pitchFamily="34" charset="0"/>
                      <a:cs typeface="Times New Roman" pitchFamily="18" charset="0"/>
                    </a:rPr>
                    <a:t>Innocent</a:t>
                  </a:r>
                  <a:endParaRPr lang="en-US" sz="2000" b="1" dirty="0">
                    <a:solidFill>
                      <a:srgbClr val="0000FF"/>
                    </a:solidFill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2000" dirty="0">
                    <a:solidFill>
                      <a:srgbClr val="0000FF"/>
                    </a:solidFill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" name="Rectangle 13"/>
                <p:cNvSpPr>
                  <a:spLocks noChangeArrowheads="1"/>
                </p:cNvSpPr>
                <p:nvPr/>
              </p:nvSpPr>
              <p:spPr bwMode="auto">
                <a:xfrm>
                  <a:off x="1267" y="403"/>
                  <a:ext cx="1267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9" name="Group 14"/>
              <p:cNvGrpSpPr>
                <a:grpSpLocks/>
              </p:cNvGrpSpPr>
              <p:nvPr/>
            </p:nvGrpSpPr>
            <p:grpSpPr bwMode="auto">
              <a:xfrm>
                <a:off x="2522" y="403"/>
                <a:ext cx="1279" cy="403"/>
                <a:chOff x="2522" y="403"/>
                <a:chExt cx="1279" cy="403"/>
              </a:xfrm>
            </p:grpSpPr>
            <p:sp>
              <p:nvSpPr>
                <p:cNvPr id="16" name="Rectangle 15"/>
                <p:cNvSpPr>
                  <a:spLocks noChangeArrowheads="1"/>
                </p:cNvSpPr>
                <p:nvPr/>
              </p:nvSpPr>
              <p:spPr bwMode="auto">
                <a:xfrm>
                  <a:off x="2522" y="403"/>
                  <a:ext cx="1236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2000" b="1" dirty="0">
                    <a:solidFill>
                      <a:srgbClr val="FF0000"/>
                    </a:solidFill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2400" b="1" dirty="0" smtClean="0">
                      <a:solidFill>
                        <a:srgbClr val="FF0000"/>
                      </a:solidFill>
                      <a:latin typeface="Verdana" pitchFamily="34" charset="0"/>
                      <a:cs typeface="Times New Roman" pitchFamily="18" charset="0"/>
                    </a:rPr>
                    <a:t>Guilty</a:t>
                  </a:r>
                  <a:endParaRPr lang="en-US" sz="2400" b="1" dirty="0">
                    <a:solidFill>
                      <a:srgbClr val="FF0000"/>
                    </a:solidFill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2400" dirty="0">
                    <a:solidFill>
                      <a:srgbClr val="FF0000"/>
                    </a:solidFill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" name="Rectangle 16"/>
                <p:cNvSpPr>
                  <a:spLocks noChangeArrowheads="1"/>
                </p:cNvSpPr>
                <p:nvPr/>
              </p:nvSpPr>
              <p:spPr bwMode="auto">
                <a:xfrm>
                  <a:off x="2534" y="403"/>
                  <a:ext cx="1267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sp>
            <p:nvSpPr>
              <p:cNvPr id="10" name="Rectangle 19"/>
              <p:cNvSpPr>
                <a:spLocks noChangeArrowheads="1"/>
              </p:cNvSpPr>
              <p:nvPr/>
            </p:nvSpPr>
            <p:spPr bwMode="auto">
              <a:xfrm>
                <a:off x="0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/>
            </p:nvSpPr>
            <p:spPr bwMode="auto">
              <a:xfrm>
                <a:off x="1267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12" name="Rectangle 25"/>
              <p:cNvSpPr>
                <a:spLocks noChangeArrowheads="1"/>
              </p:cNvSpPr>
              <p:nvPr/>
            </p:nvSpPr>
            <p:spPr bwMode="auto">
              <a:xfrm>
                <a:off x="2534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13" name="Rectangle 28"/>
              <p:cNvSpPr>
                <a:spLocks noChangeArrowheads="1"/>
              </p:cNvSpPr>
              <p:nvPr/>
            </p:nvSpPr>
            <p:spPr bwMode="auto">
              <a:xfrm>
                <a:off x="0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14" name="Rectangle 31"/>
              <p:cNvSpPr>
                <a:spLocks noChangeArrowheads="1"/>
              </p:cNvSpPr>
              <p:nvPr/>
            </p:nvSpPr>
            <p:spPr bwMode="auto">
              <a:xfrm>
                <a:off x="1267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15" name="Rectangle 34"/>
              <p:cNvSpPr>
                <a:spLocks noChangeArrowheads="1"/>
              </p:cNvSpPr>
              <p:nvPr/>
            </p:nvSpPr>
            <p:spPr bwMode="auto">
              <a:xfrm>
                <a:off x="2534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</p:grpSp>
        <p:sp>
          <p:nvSpPr>
            <p:cNvPr id="5" name="Rectangle 35"/>
            <p:cNvSpPr>
              <a:spLocks noChangeArrowheads="1"/>
            </p:cNvSpPr>
            <p:nvPr/>
          </p:nvSpPr>
          <p:spPr bwMode="auto">
            <a:xfrm>
              <a:off x="-3" y="-3"/>
              <a:ext cx="3807" cy="1734"/>
            </a:xfrm>
            <a:prstGeom prst="rect">
              <a:avLst/>
            </a:prstGeom>
            <a:noFill/>
            <a:ln w="63500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800" b="1">
                <a:cs typeface="Arial" pitchFamily="34" charset="0"/>
              </a:endParaRPr>
            </a:p>
          </p:txBody>
        </p:sp>
      </p:grp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304800" y="3581400"/>
            <a:ext cx="1447800" cy="12954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2100" b="1" dirty="0" smtClean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100" b="1" dirty="0" smtClean="0">
                <a:solidFill>
                  <a:srgbClr val="0000FF"/>
                </a:solidFill>
                <a:latin typeface="Verdana" pitchFamily="34" charset="0"/>
                <a:cs typeface="Times New Roman" pitchFamily="18" charset="0"/>
              </a:rPr>
              <a:t>Innocent</a:t>
            </a:r>
            <a:endParaRPr lang="en-US" sz="2100" b="1" dirty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2100" dirty="0">
              <a:solidFill>
                <a:srgbClr val="0000FF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304801" y="4916174"/>
            <a:ext cx="1447800" cy="1332226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2200" b="1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Guilty</a:t>
            </a:r>
            <a:endParaRPr lang="en-US" sz="2400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2400" dirty="0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</p:txBody>
      </p:sp>
      <p:grpSp>
        <p:nvGrpSpPr>
          <p:cNvPr id="26" name="Group 3"/>
          <p:cNvGrpSpPr>
            <a:grpSpLocks/>
          </p:cNvGrpSpPr>
          <p:nvPr/>
        </p:nvGrpSpPr>
        <p:grpSpPr bwMode="auto">
          <a:xfrm>
            <a:off x="4800600" y="1143000"/>
            <a:ext cx="4343400" cy="5181600"/>
            <a:chOff x="-3" y="-3"/>
            <a:chExt cx="3807" cy="1734"/>
          </a:xfrm>
        </p:grpSpPr>
        <p:grpSp>
          <p:nvGrpSpPr>
            <p:cNvPr id="27" name="Group 4"/>
            <p:cNvGrpSpPr>
              <a:grpSpLocks/>
            </p:cNvGrpSpPr>
            <p:nvPr/>
          </p:nvGrpSpPr>
          <p:grpSpPr bwMode="auto">
            <a:xfrm>
              <a:off x="0" y="0"/>
              <a:ext cx="3801" cy="1728"/>
              <a:chOff x="0" y="0"/>
              <a:chExt cx="3801" cy="1728"/>
            </a:xfrm>
          </p:grpSpPr>
          <p:grpSp>
            <p:nvGrpSpPr>
              <p:cNvPr id="29" name="Group 28"/>
              <p:cNvGrpSpPr>
                <a:grpSpLocks/>
              </p:cNvGrpSpPr>
              <p:nvPr/>
            </p:nvGrpSpPr>
            <p:grpSpPr bwMode="auto">
              <a:xfrm>
                <a:off x="0" y="0"/>
                <a:ext cx="1267" cy="806"/>
                <a:chOff x="0" y="0"/>
                <a:chExt cx="1267" cy="806"/>
              </a:xfrm>
            </p:grpSpPr>
            <p:sp>
              <p:nvSpPr>
                <p:cNvPr id="45" name="Rectangle 6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181" cy="806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20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endParaRPr lang="en-US" sz="20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endParaRPr lang="en-US" sz="2000" b="1" dirty="0" smtClean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2000" b="1" dirty="0" smtClean="0">
                      <a:latin typeface="Verdana" pitchFamily="34" charset="0"/>
                      <a:cs typeface="Times New Roman" pitchFamily="18" charset="0"/>
                    </a:rPr>
                    <a:t>Decision</a:t>
                  </a:r>
                  <a:endParaRPr lang="en-US" sz="20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2000" dirty="0"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67" cy="806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30" name="Group 8"/>
              <p:cNvGrpSpPr>
                <a:grpSpLocks/>
              </p:cNvGrpSpPr>
              <p:nvPr/>
            </p:nvGrpSpPr>
            <p:grpSpPr bwMode="auto">
              <a:xfrm>
                <a:off x="1267" y="0"/>
                <a:ext cx="2534" cy="403"/>
                <a:chOff x="1267" y="0"/>
                <a:chExt cx="2534" cy="403"/>
              </a:xfrm>
            </p:grpSpPr>
            <p:sp>
              <p:nvSpPr>
                <p:cNvPr id="43" name="Rectangle 9"/>
                <p:cNvSpPr>
                  <a:spLocks noChangeArrowheads="1"/>
                </p:cNvSpPr>
                <p:nvPr/>
              </p:nvSpPr>
              <p:spPr bwMode="auto">
                <a:xfrm>
                  <a:off x="1310" y="0"/>
                  <a:ext cx="2448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r>
                    <a:rPr lang="en-US" sz="2400" b="1" dirty="0" smtClean="0">
                      <a:latin typeface="Verdana" pitchFamily="34" charset="0"/>
                      <a:cs typeface="Times New Roman" pitchFamily="18" charset="0"/>
                    </a:rPr>
                    <a:t>Null Hypothesis (H</a:t>
                  </a:r>
                  <a:r>
                    <a:rPr lang="en-US" sz="2400" b="1" baseline="-30000" dirty="0" smtClean="0">
                      <a:latin typeface="Verdana" pitchFamily="34" charset="0"/>
                      <a:cs typeface="Times New Roman" pitchFamily="18" charset="0"/>
                    </a:rPr>
                    <a:t>0</a:t>
                  </a:r>
                  <a:r>
                    <a:rPr lang="en-US" sz="2400" b="1" dirty="0" smtClean="0">
                      <a:latin typeface="Verdana" pitchFamily="34" charset="0"/>
                      <a:cs typeface="Times New Roman" pitchFamily="18" charset="0"/>
                    </a:rPr>
                    <a:t>)</a:t>
                  </a:r>
                  <a:endParaRPr lang="en-US" sz="24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2400" dirty="0"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" name="Rectangle 10"/>
                <p:cNvSpPr>
                  <a:spLocks noChangeArrowheads="1"/>
                </p:cNvSpPr>
                <p:nvPr/>
              </p:nvSpPr>
              <p:spPr bwMode="auto">
                <a:xfrm>
                  <a:off x="1267" y="0"/>
                  <a:ext cx="2534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31" name="Group 11"/>
              <p:cNvGrpSpPr>
                <a:grpSpLocks/>
              </p:cNvGrpSpPr>
              <p:nvPr/>
            </p:nvGrpSpPr>
            <p:grpSpPr bwMode="auto">
              <a:xfrm>
                <a:off x="1267" y="403"/>
                <a:ext cx="1267" cy="403"/>
                <a:chOff x="1267" y="403"/>
                <a:chExt cx="1267" cy="403"/>
              </a:xfrm>
            </p:grpSpPr>
            <p:sp>
              <p:nvSpPr>
                <p:cNvPr id="41" name="Rectangle 12"/>
                <p:cNvSpPr>
                  <a:spLocks noChangeArrowheads="1"/>
                </p:cNvSpPr>
                <p:nvPr/>
              </p:nvSpPr>
              <p:spPr bwMode="auto">
                <a:xfrm>
                  <a:off x="1279" y="403"/>
                  <a:ext cx="1212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2000" b="1" dirty="0">
                    <a:solidFill>
                      <a:srgbClr val="0000FF"/>
                    </a:solidFill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3200" b="1" dirty="0">
                      <a:solidFill>
                        <a:srgbClr val="0000FF"/>
                      </a:solidFill>
                      <a:latin typeface="Verdana" pitchFamily="34" charset="0"/>
                      <a:cs typeface="Times New Roman" pitchFamily="18" charset="0"/>
                    </a:rPr>
                    <a:t>True</a:t>
                  </a:r>
                </a:p>
                <a:p>
                  <a:pPr algn="ctr" eaLnBrk="0" hangingPunct="0"/>
                  <a:endParaRPr lang="en-US" sz="3200" dirty="0">
                    <a:solidFill>
                      <a:srgbClr val="0000FF"/>
                    </a:solidFill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" name="Rectangle 13"/>
                <p:cNvSpPr>
                  <a:spLocks noChangeArrowheads="1"/>
                </p:cNvSpPr>
                <p:nvPr/>
              </p:nvSpPr>
              <p:spPr bwMode="auto">
                <a:xfrm>
                  <a:off x="1267" y="403"/>
                  <a:ext cx="1267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32" name="Group 14"/>
              <p:cNvGrpSpPr>
                <a:grpSpLocks/>
              </p:cNvGrpSpPr>
              <p:nvPr/>
            </p:nvGrpSpPr>
            <p:grpSpPr bwMode="auto">
              <a:xfrm>
                <a:off x="2522" y="403"/>
                <a:ext cx="1279" cy="403"/>
                <a:chOff x="2522" y="403"/>
                <a:chExt cx="1279" cy="403"/>
              </a:xfrm>
            </p:grpSpPr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>
                  <a:off x="2522" y="403"/>
                  <a:ext cx="1236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2000" b="1" dirty="0">
                    <a:solidFill>
                      <a:srgbClr val="C00000"/>
                    </a:solidFill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3200" b="1" dirty="0">
                      <a:solidFill>
                        <a:srgbClr val="C00000"/>
                      </a:solidFill>
                      <a:latin typeface="Verdana" pitchFamily="34" charset="0"/>
                      <a:cs typeface="Times New Roman" pitchFamily="18" charset="0"/>
                    </a:rPr>
                    <a:t>False</a:t>
                  </a:r>
                </a:p>
                <a:p>
                  <a:pPr algn="ctr" eaLnBrk="0" hangingPunct="0"/>
                  <a:endParaRPr lang="en-US" sz="3200" dirty="0">
                    <a:solidFill>
                      <a:srgbClr val="C00000"/>
                    </a:solidFill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" name="Rectangle 39"/>
                <p:cNvSpPr>
                  <a:spLocks noChangeArrowheads="1"/>
                </p:cNvSpPr>
                <p:nvPr/>
              </p:nvSpPr>
              <p:spPr bwMode="auto">
                <a:xfrm>
                  <a:off x="2534" y="403"/>
                  <a:ext cx="1267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sp>
            <p:nvSpPr>
              <p:cNvPr id="33" name="Rectangle 19"/>
              <p:cNvSpPr>
                <a:spLocks noChangeArrowheads="1"/>
              </p:cNvSpPr>
              <p:nvPr/>
            </p:nvSpPr>
            <p:spPr bwMode="auto">
              <a:xfrm>
                <a:off x="0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34" name="Rectangle 22"/>
              <p:cNvSpPr>
                <a:spLocks noChangeArrowheads="1"/>
              </p:cNvSpPr>
              <p:nvPr/>
            </p:nvSpPr>
            <p:spPr bwMode="auto">
              <a:xfrm>
                <a:off x="1267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35" name="Rectangle 25"/>
              <p:cNvSpPr>
                <a:spLocks noChangeArrowheads="1"/>
              </p:cNvSpPr>
              <p:nvPr/>
            </p:nvSpPr>
            <p:spPr bwMode="auto">
              <a:xfrm>
                <a:off x="2534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36" name="Rectangle 28"/>
              <p:cNvSpPr>
                <a:spLocks noChangeArrowheads="1"/>
              </p:cNvSpPr>
              <p:nvPr/>
            </p:nvSpPr>
            <p:spPr bwMode="auto">
              <a:xfrm>
                <a:off x="0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37" name="Rectangle 31"/>
              <p:cNvSpPr>
                <a:spLocks noChangeArrowheads="1"/>
              </p:cNvSpPr>
              <p:nvPr/>
            </p:nvSpPr>
            <p:spPr bwMode="auto">
              <a:xfrm>
                <a:off x="1267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38" name="Rectangle 34"/>
              <p:cNvSpPr>
                <a:spLocks noChangeArrowheads="1"/>
              </p:cNvSpPr>
              <p:nvPr/>
            </p:nvSpPr>
            <p:spPr bwMode="auto">
              <a:xfrm>
                <a:off x="2534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</p:grpSp>
        <p:sp>
          <p:nvSpPr>
            <p:cNvPr id="28" name="Rectangle 35"/>
            <p:cNvSpPr>
              <a:spLocks noChangeArrowheads="1"/>
            </p:cNvSpPr>
            <p:nvPr/>
          </p:nvSpPr>
          <p:spPr bwMode="auto">
            <a:xfrm>
              <a:off x="-3" y="-3"/>
              <a:ext cx="3807" cy="1734"/>
            </a:xfrm>
            <a:prstGeom prst="rect">
              <a:avLst/>
            </a:prstGeom>
            <a:noFill/>
            <a:ln w="63500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800" b="1">
                <a:cs typeface="Arial" pitchFamily="34" charset="0"/>
              </a:endParaRPr>
            </a:p>
          </p:txBody>
        </p:sp>
      </p:grpSp>
      <p:sp>
        <p:nvSpPr>
          <p:cNvPr id="47" name="Rectangle 18"/>
          <p:cNvSpPr>
            <a:spLocks noChangeArrowheads="1"/>
          </p:cNvSpPr>
          <p:nvPr/>
        </p:nvSpPr>
        <p:spPr bwMode="auto">
          <a:xfrm>
            <a:off x="4800600" y="3581400"/>
            <a:ext cx="1371600" cy="12954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1600" b="1" dirty="0" smtClean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0000FF"/>
                </a:solidFill>
                <a:latin typeface="Verdana" pitchFamily="34" charset="0"/>
                <a:cs typeface="Times New Roman" pitchFamily="18" charset="0"/>
              </a:rPr>
              <a:t>Do not Reject</a:t>
            </a:r>
            <a:endParaRPr lang="en-US" sz="2400" b="1" dirty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2400" dirty="0">
              <a:solidFill>
                <a:srgbClr val="0000FF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48" name="Rectangle 27"/>
          <p:cNvSpPr>
            <a:spLocks noChangeArrowheads="1"/>
          </p:cNvSpPr>
          <p:nvPr/>
        </p:nvSpPr>
        <p:spPr bwMode="auto">
          <a:xfrm>
            <a:off x="4800600" y="4916174"/>
            <a:ext cx="1371600" cy="1332226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2400" b="1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Reject</a:t>
            </a:r>
            <a:endParaRPr lang="en-US" sz="2400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2400" dirty="0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49" name="Rectangle 30"/>
          <p:cNvSpPr>
            <a:spLocks noChangeArrowheads="1"/>
          </p:cNvSpPr>
          <p:nvPr/>
        </p:nvSpPr>
        <p:spPr bwMode="auto">
          <a:xfrm>
            <a:off x="1828800" y="3505200"/>
            <a:ext cx="1524000" cy="13716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2200" b="1" dirty="0" smtClean="0">
              <a:solidFill>
                <a:srgbClr val="FF00FF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200" b="1" dirty="0" smtClean="0">
                <a:solidFill>
                  <a:srgbClr val="FF00FF"/>
                </a:solidFill>
                <a:latin typeface="Verdana" pitchFamily="34" charset="0"/>
                <a:cs typeface="Times New Roman" pitchFamily="18" charset="0"/>
              </a:rPr>
              <a:t>Correct </a:t>
            </a:r>
            <a:r>
              <a:rPr lang="en-US" sz="2200" b="1" dirty="0">
                <a:solidFill>
                  <a:srgbClr val="FF00FF"/>
                </a:solidFill>
                <a:latin typeface="Verdana" pitchFamily="34" charset="0"/>
                <a:cs typeface="Times New Roman" pitchFamily="18" charset="0"/>
              </a:rPr>
              <a:t>decision</a:t>
            </a:r>
            <a:endParaRPr lang="en-US" sz="2200" dirty="0">
              <a:solidFill>
                <a:srgbClr val="FF00FF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2200" dirty="0">
              <a:solidFill>
                <a:srgbClr val="FF00FF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50" name="Rectangle 30"/>
          <p:cNvSpPr>
            <a:spLocks noChangeArrowheads="1"/>
          </p:cNvSpPr>
          <p:nvPr/>
        </p:nvSpPr>
        <p:spPr bwMode="auto">
          <a:xfrm>
            <a:off x="3276600" y="3505200"/>
            <a:ext cx="1524000" cy="13716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2200" b="1" dirty="0" smtClean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200" b="1" dirty="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Error</a:t>
            </a:r>
            <a:endParaRPr lang="en-US" sz="2200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2200" dirty="0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51" name="Rectangle 30"/>
          <p:cNvSpPr>
            <a:spLocks noChangeArrowheads="1"/>
          </p:cNvSpPr>
          <p:nvPr/>
        </p:nvSpPr>
        <p:spPr bwMode="auto">
          <a:xfrm>
            <a:off x="1828800" y="4953000"/>
            <a:ext cx="1524000" cy="13716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2200" b="1" dirty="0" smtClean="0">
              <a:solidFill>
                <a:srgbClr val="C00000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200" b="1" dirty="0" smtClean="0">
                <a:solidFill>
                  <a:srgbClr val="C00000"/>
                </a:solidFill>
                <a:latin typeface="Verdana" pitchFamily="34" charset="0"/>
                <a:cs typeface="Times New Roman" pitchFamily="18" charset="0"/>
              </a:rPr>
              <a:t>Error</a:t>
            </a:r>
            <a:endParaRPr lang="en-US" sz="2200" dirty="0">
              <a:solidFill>
                <a:srgbClr val="C00000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2200" dirty="0">
              <a:solidFill>
                <a:srgbClr val="C0000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52" name="Rectangle 30"/>
          <p:cNvSpPr>
            <a:spLocks noChangeArrowheads="1"/>
          </p:cNvSpPr>
          <p:nvPr/>
        </p:nvSpPr>
        <p:spPr bwMode="auto">
          <a:xfrm>
            <a:off x="3276600" y="4953000"/>
            <a:ext cx="1524000" cy="13716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2200" b="1" dirty="0" smtClean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200" b="1" dirty="0" smtClean="0">
                <a:solidFill>
                  <a:srgbClr val="0000FF"/>
                </a:solidFill>
                <a:latin typeface="Verdana" pitchFamily="34" charset="0"/>
                <a:cs typeface="Times New Roman" pitchFamily="18" charset="0"/>
              </a:rPr>
              <a:t>Correct </a:t>
            </a:r>
            <a:r>
              <a:rPr lang="en-US" sz="2200" b="1" dirty="0">
                <a:solidFill>
                  <a:srgbClr val="0000FF"/>
                </a:solidFill>
                <a:latin typeface="Verdana" pitchFamily="34" charset="0"/>
                <a:cs typeface="Times New Roman" pitchFamily="18" charset="0"/>
              </a:rPr>
              <a:t>decision</a:t>
            </a:r>
            <a:endParaRPr lang="en-US" sz="2200" dirty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2200" dirty="0">
              <a:solidFill>
                <a:srgbClr val="0000FF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53" name="Rectangle 18"/>
          <p:cNvSpPr>
            <a:spLocks noChangeArrowheads="1"/>
          </p:cNvSpPr>
          <p:nvPr/>
        </p:nvSpPr>
        <p:spPr bwMode="auto">
          <a:xfrm>
            <a:off x="6172200" y="3581400"/>
            <a:ext cx="1371600" cy="12954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1600" b="1" dirty="0" smtClean="0">
              <a:solidFill>
                <a:srgbClr val="FF00FF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400" b="1" dirty="0">
                <a:solidFill>
                  <a:srgbClr val="FF00FF"/>
                </a:solidFill>
                <a:latin typeface="Verdana" pitchFamily="34" charset="0"/>
                <a:cs typeface="Times New Roman" pitchFamily="18" charset="0"/>
              </a:rPr>
              <a:t>Correct decision</a:t>
            </a:r>
            <a:endParaRPr lang="en-US" sz="2400" dirty="0">
              <a:solidFill>
                <a:srgbClr val="FF00FF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2400" dirty="0">
              <a:solidFill>
                <a:srgbClr val="FF00FF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54" name="Rectangle 18"/>
          <p:cNvSpPr>
            <a:spLocks noChangeArrowheads="1"/>
          </p:cNvSpPr>
          <p:nvPr/>
        </p:nvSpPr>
        <p:spPr bwMode="auto">
          <a:xfrm>
            <a:off x="7543800" y="3581400"/>
            <a:ext cx="1371600" cy="12954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1600" b="1" dirty="0" smtClean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l-GR" sz="3200" b="1" dirty="0" smtClean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β</a:t>
            </a: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-error</a:t>
            </a:r>
            <a:endParaRPr lang="en-US" sz="2400" dirty="0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55" name="Rectangle 18"/>
          <p:cNvSpPr>
            <a:spLocks noChangeArrowheads="1"/>
          </p:cNvSpPr>
          <p:nvPr/>
        </p:nvSpPr>
        <p:spPr bwMode="auto">
          <a:xfrm>
            <a:off x="6172200" y="4953000"/>
            <a:ext cx="1371600" cy="13716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1600" b="1" dirty="0" smtClean="0">
              <a:solidFill>
                <a:srgbClr val="C00000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l-GR" sz="3200" b="1" dirty="0" smtClean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α</a:t>
            </a:r>
            <a:r>
              <a:rPr lang="en-US" sz="2400" b="1" dirty="0" smtClean="0">
                <a:solidFill>
                  <a:srgbClr val="C00000"/>
                </a:solidFill>
                <a:latin typeface="Verdana" pitchFamily="34" charset="0"/>
                <a:cs typeface="Times New Roman" pitchFamily="18" charset="0"/>
              </a:rPr>
              <a:t>-error</a:t>
            </a:r>
            <a:endParaRPr lang="en-US" sz="2400" dirty="0">
              <a:solidFill>
                <a:srgbClr val="C0000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56" name="Rectangle 18"/>
          <p:cNvSpPr>
            <a:spLocks noChangeArrowheads="1"/>
          </p:cNvSpPr>
          <p:nvPr/>
        </p:nvSpPr>
        <p:spPr bwMode="auto">
          <a:xfrm>
            <a:off x="7672481" y="4953000"/>
            <a:ext cx="1547719" cy="13716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1600" b="1" dirty="0" smtClean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400" b="1" dirty="0">
                <a:solidFill>
                  <a:srgbClr val="0000FF"/>
                </a:solidFill>
                <a:latin typeface="Verdana" pitchFamily="34" charset="0"/>
                <a:cs typeface="Times New Roman" pitchFamily="18" charset="0"/>
              </a:rPr>
              <a:t>Correct decision</a:t>
            </a:r>
            <a:endParaRPr lang="en-US" sz="2400" dirty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447800" y="533400"/>
            <a:ext cx="2263761" cy="584775"/>
          </a:xfrm>
          <a:prstGeom prst="rect">
            <a:avLst/>
          </a:prstGeom>
          <a:solidFill>
            <a:srgbClr val="FFFF99"/>
          </a:solidFill>
          <a:ln>
            <a:solidFill>
              <a:srgbClr val="FF5B5F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CC00"/>
                </a:solidFill>
                <a:latin typeface="Verdana" pitchFamily="34" charset="0"/>
              </a:rPr>
              <a:t>Jury trial</a:t>
            </a:r>
            <a:endParaRPr lang="en-US" sz="3200" b="1" dirty="0">
              <a:solidFill>
                <a:srgbClr val="00CC00"/>
              </a:solidFill>
              <a:latin typeface="Verdana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953000" y="574357"/>
            <a:ext cx="3886200" cy="492443"/>
          </a:xfrm>
          <a:prstGeom prst="rect">
            <a:avLst/>
          </a:prstGeom>
          <a:solidFill>
            <a:srgbClr val="00CC00"/>
          </a:solidFill>
          <a:ln>
            <a:solidFill>
              <a:srgbClr val="FF5B5F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FFFA00"/>
                </a:solidFill>
                <a:latin typeface="Verdana" pitchFamily="34" charset="0"/>
              </a:rPr>
              <a:t>Testing hypothesis</a:t>
            </a:r>
            <a:endParaRPr lang="en-US" sz="2600" b="1" dirty="0">
              <a:solidFill>
                <a:srgbClr val="FFFA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57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" dur="1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3" dur="1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8" dur="1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  <p:bldP spid="5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304800" y="1143000"/>
            <a:ext cx="4495800" cy="5181600"/>
            <a:chOff x="-3" y="-3"/>
            <a:chExt cx="3807" cy="1734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0" y="0"/>
              <a:ext cx="3801" cy="1728"/>
              <a:chOff x="0" y="0"/>
              <a:chExt cx="3801" cy="1728"/>
            </a:xfrm>
          </p:grpSpPr>
          <p:grpSp>
            <p:nvGrpSpPr>
              <p:cNvPr id="6" name="Group 5"/>
              <p:cNvGrpSpPr>
                <a:grpSpLocks/>
              </p:cNvGrpSpPr>
              <p:nvPr/>
            </p:nvGrpSpPr>
            <p:grpSpPr bwMode="auto">
              <a:xfrm>
                <a:off x="0" y="0"/>
                <a:ext cx="1267" cy="806"/>
                <a:chOff x="0" y="0"/>
                <a:chExt cx="1267" cy="806"/>
              </a:xfrm>
            </p:grpSpPr>
            <p:sp>
              <p:nvSpPr>
                <p:cNvPr id="22" name="Rectangle 6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181" cy="806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24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endParaRPr lang="en-US" sz="24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endParaRPr lang="en-US" sz="2400" b="1" dirty="0" smtClean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2400" b="1" dirty="0" smtClean="0">
                      <a:latin typeface="Verdana" pitchFamily="34" charset="0"/>
                      <a:cs typeface="Times New Roman" pitchFamily="18" charset="0"/>
                    </a:rPr>
                    <a:t>Verdict</a:t>
                  </a:r>
                  <a:endParaRPr lang="en-US" sz="24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2400" dirty="0"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67" cy="806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7" name="Group 8"/>
              <p:cNvGrpSpPr>
                <a:grpSpLocks/>
              </p:cNvGrpSpPr>
              <p:nvPr/>
            </p:nvGrpSpPr>
            <p:grpSpPr bwMode="auto">
              <a:xfrm>
                <a:off x="1267" y="0"/>
                <a:ext cx="2534" cy="403"/>
                <a:chOff x="1267" y="0"/>
                <a:chExt cx="2534" cy="403"/>
              </a:xfrm>
            </p:grpSpPr>
            <p:sp>
              <p:nvSpPr>
                <p:cNvPr id="20" name="Rectangle 9"/>
                <p:cNvSpPr>
                  <a:spLocks noChangeArrowheads="1"/>
                </p:cNvSpPr>
                <p:nvPr/>
              </p:nvSpPr>
              <p:spPr bwMode="auto">
                <a:xfrm>
                  <a:off x="1310" y="0"/>
                  <a:ext cx="2448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2400" b="1" dirty="0" smtClean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2400" b="1" dirty="0" smtClean="0">
                      <a:latin typeface="Verdana" pitchFamily="34" charset="0"/>
                      <a:cs typeface="Times New Roman" pitchFamily="18" charset="0"/>
                    </a:rPr>
                    <a:t>Actual situation (H</a:t>
                  </a:r>
                  <a:r>
                    <a:rPr lang="en-US" sz="2400" b="1" baseline="-30000" dirty="0" smtClean="0">
                      <a:latin typeface="Verdana" pitchFamily="34" charset="0"/>
                      <a:cs typeface="Times New Roman" pitchFamily="18" charset="0"/>
                    </a:rPr>
                    <a:t>0</a:t>
                  </a:r>
                  <a:r>
                    <a:rPr lang="en-US" sz="2400" b="1" dirty="0" smtClean="0">
                      <a:latin typeface="Verdana" pitchFamily="34" charset="0"/>
                      <a:cs typeface="Times New Roman" pitchFamily="18" charset="0"/>
                    </a:rPr>
                    <a:t>)</a:t>
                  </a:r>
                  <a:endParaRPr lang="en-US" sz="24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2400" dirty="0"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" name="Rectangle 10"/>
                <p:cNvSpPr>
                  <a:spLocks noChangeArrowheads="1"/>
                </p:cNvSpPr>
                <p:nvPr/>
              </p:nvSpPr>
              <p:spPr bwMode="auto">
                <a:xfrm>
                  <a:off x="1267" y="0"/>
                  <a:ext cx="2534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8" name="Group 11"/>
              <p:cNvGrpSpPr>
                <a:grpSpLocks/>
              </p:cNvGrpSpPr>
              <p:nvPr/>
            </p:nvGrpSpPr>
            <p:grpSpPr bwMode="auto">
              <a:xfrm>
                <a:off x="1267" y="403"/>
                <a:ext cx="1267" cy="403"/>
                <a:chOff x="1267" y="403"/>
                <a:chExt cx="1267" cy="403"/>
              </a:xfrm>
            </p:grpSpPr>
            <p:sp>
              <p:nvSpPr>
                <p:cNvPr id="18" name="Rectangle 12"/>
                <p:cNvSpPr>
                  <a:spLocks noChangeArrowheads="1"/>
                </p:cNvSpPr>
                <p:nvPr/>
              </p:nvSpPr>
              <p:spPr bwMode="auto">
                <a:xfrm>
                  <a:off x="1279" y="403"/>
                  <a:ext cx="1212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2000" b="1" dirty="0">
                    <a:solidFill>
                      <a:srgbClr val="0000FF"/>
                    </a:solidFill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2000" b="1" dirty="0" smtClean="0">
                      <a:solidFill>
                        <a:srgbClr val="0000FF"/>
                      </a:solidFill>
                      <a:latin typeface="Verdana" pitchFamily="34" charset="0"/>
                      <a:cs typeface="Times New Roman" pitchFamily="18" charset="0"/>
                    </a:rPr>
                    <a:t>Innocent</a:t>
                  </a:r>
                  <a:endParaRPr lang="en-US" sz="2000" b="1" dirty="0">
                    <a:solidFill>
                      <a:srgbClr val="0000FF"/>
                    </a:solidFill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2000" dirty="0">
                    <a:solidFill>
                      <a:srgbClr val="0000FF"/>
                    </a:solidFill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" name="Rectangle 13"/>
                <p:cNvSpPr>
                  <a:spLocks noChangeArrowheads="1"/>
                </p:cNvSpPr>
                <p:nvPr/>
              </p:nvSpPr>
              <p:spPr bwMode="auto">
                <a:xfrm>
                  <a:off x="1267" y="403"/>
                  <a:ext cx="1267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9" name="Group 14"/>
              <p:cNvGrpSpPr>
                <a:grpSpLocks/>
              </p:cNvGrpSpPr>
              <p:nvPr/>
            </p:nvGrpSpPr>
            <p:grpSpPr bwMode="auto">
              <a:xfrm>
                <a:off x="2522" y="403"/>
                <a:ext cx="1279" cy="403"/>
                <a:chOff x="2522" y="403"/>
                <a:chExt cx="1279" cy="403"/>
              </a:xfrm>
            </p:grpSpPr>
            <p:sp>
              <p:nvSpPr>
                <p:cNvPr id="16" name="Rectangle 15"/>
                <p:cNvSpPr>
                  <a:spLocks noChangeArrowheads="1"/>
                </p:cNvSpPr>
                <p:nvPr/>
              </p:nvSpPr>
              <p:spPr bwMode="auto">
                <a:xfrm>
                  <a:off x="2522" y="403"/>
                  <a:ext cx="1236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2000" b="1" dirty="0">
                    <a:solidFill>
                      <a:srgbClr val="FF0000"/>
                    </a:solidFill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2400" b="1" dirty="0" smtClean="0">
                      <a:solidFill>
                        <a:srgbClr val="FF0000"/>
                      </a:solidFill>
                      <a:latin typeface="Verdana" pitchFamily="34" charset="0"/>
                      <a:cs typeface="Times New Roman" pitchFamily="18" charset="0"/>
                    </a:rPr>
                    <a:t>Guilty</a:t>
                  </a:r>
                  <a:endParaRPr lang="en-US" sz="2400" b="1" dirty="0">
                    <a:solidFill>
                      <a:srgbClr val="FF0000"/>
                    </a:solidFill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2400" dirty="0">
                    <a:solidFill>
                      <a:srgbClr val="FF0000"/>
                    </a:solidFill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" name="Rectangle 16"/>
                <p:cNvSpPr>
                  <a:spLocks noChangeArrowheads="1"/>
                </p:cNvSpPr>
                <p:nvPr/>
              </p:nvSpPr>
              <p:spPr bwMode="auto">
                <a:xfrm>
                  <a:off x="2534" y="403"/>
                  <a:ext cx="1267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sp>
            <p:nvSpPr>
              <p:cNvPr id="10" name="Rectangle 19"/>
              <p:cNvSpPr>
                <a:spLocks noChangeArrowheads="1"/>
              </p:cNvSpPr>
              <p:nvPr/>
            </p:nvSpPr>
            <p:spPr bwMode="auto">
              <a:xfrm>
                <a:off x="0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/>
            </p:nvSpPr>
            <p:spPr bwMode="auto">
              <a:xfrm>
                <a:off x="1267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12" name="Rectangle 25"/>
              <p:cNvSpPr>
                <a:spLocks noChangeArrowheads="1"/>
              </p:cNvSpPr>
              <p:nvPr/>
            </p:nvSpPr>
            <p:spPr bwMode="auto">
              <a:xfrm>
                <a:off x="2534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13" name="Rectangle 28"/>
              <p:cNvSpPr>
                <a:spLocks noChangeArrowheads="1"/>
              </p:cNvSpPr>
              <p:nvPr/>
            </p:nvSpPr>
            <p:spPr bwMode="auto">
              <a:xfrm>
                <a:off x="0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14" name="Rectangle 31"/>
              <p:cNvSpPr>
                <a:spLocks noChangeArrowheads="1"/>
              </p:cNvSpPr>
              <p:nvPr/>
            </p:nvSpPr>
            <p:spPr bwMode="auto">
              <a:xfrm>
                <a:off x="1267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15" name="Rectangle 34"/>
              <p:cNvSpPr>
                <a:spLocks noChangeArrowheads="1"/>
              </p:cNvSpPr>
              <p:nvPr/>
            </p:nvSpPr>
            <p:spPr bwMode="auto">
              <a:xfrm>
                <a:off x="2534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</p:grpSp>
        <p:sp>
          <p:nvSpPr>
            <p:cNvPr id="5" name="Rectangle 35"/>
            <p:cNvSpPr>
              <a:spLocks noChangeArrowheads="1"/>
            </p:cNvSpPr>
            <p:nvPr/>
          </p:nvSpPr>
          <p:spPr bwMode="auto">
            <a:xfrm>
              <a:off x="-3" y="-3"/>
              <a:ext cx="3807" cy="1734"/>
            </a:xfrm>
            <a:prstGeom prst="rect">
              <a:avLst/>
            </a:prstGeom>
            <a:noFill/>
            <a:ln w="63500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800" b="1">
                <a:cs typeface="Arial" pitchFamily="34" charset="0"/>
              </a:endParaRPr>
            </a:p>
          </p:txBody>
        </p:sp>
      </p:grp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304800" y="3581400"/>
            <a:ext cx="1447800" cy="12954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2100" b="1" dirty="0" smtClean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100" b="1" dirty="0" smtClean="0">
                <a:solidFill>
                  <a:srgbClr val="0000FF"/>
                </a:solidFill>
                <a:latin typeface="Verdana" pitchFamily="34" charset="0"/>
                <a:cs typeface="Times New Roman" pitchFamily="18" charset="0"/>
              </a:rPr>
              <a:t>Innocent</a:t>
            </a:r>
            <a:endParaRPr lang="en-US" sz="2100" b="1" dirty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2100" dirty="0">
              <a:solidFill>
                <a:srgbClr val="0000FF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304801" y="4916174"/>
            <a:ext cx="1447800" cy="1332226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2200" b="1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Guilty</a:t>
            </a:r>
            <a:endParaRPr lang="en-US" sz="2400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2400" dirty="0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</p:txBody>
      </p:sp>
      <p:grpSp>
        <p:nvGrpSpPr>
          <p:cNvPr id="26" name="Group 3"/>
          <p:cNvGrpSpPr>
            <a:grpSpLocks/>
          </p:cNvGrpSpPr>
          <p:nvPr/>
        </p:nvGrpSpPr>
        <p:grpSpPr bwMode="auto">
          <a:xfrm>
            <a:off x="4800600" y="1143000"/>
            <a:ext cx="4114800" cy="5181600"/>
            <a:chOff x="-3" y="-3"/>
            <a:chExt cx="3807" cy="1734"/>
          </a:xfrm>
        </p:grpSpPr>
        <p:grpSp>
          <p:nvGrpSpPr>
            <p:cNvPr id="27" name="Group 4"/>
            <p:cNvGrpSpPr>
              <a:grpSpLocks/>
            </p:cNvGrpSpPr>
            <p:nvPr/>
          </p:nvGrpSpPr>
          <p:grpSpPr bwMode="auto">
            <a:xfrm>
              <a:off x="0" y="0"/>
              <a:ext cx="3801" cy="1728"/>
              <a:chOff x="0" y="0"/>
              <a:chExt cx="3801" cy="1728"/>
            </a:xfrm>
          </p:grpSpPr>
          <p:grpSp>
            <p:nvGrpSpPr>
              <p:cNvPr id="29" name="Group 28"/>
              <p:cNvGrpSpPr>
                <a:grpSpLocks/>
              </p:cNvGrpSpPr>
              <p:nvPr/>
            </p:nvGrpSpPr>
            <p:grpSpPr bwMode="auto">
              <a:xfrm>
                <a:off x="0" y="0"/>
                <a:ext cx="1267" cy="806"/>
                <a:chOff x="0" y="0"/>
                <a:chExt cx="1267" cy="806"/>
              </a:xfrm>
            </p:grpSpPr>
            <p:sp>
              <p:nvSpPr>
                <p:cNvPr id="45" name="Rectangle 6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181" cy="806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20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endParaRPr lang="en-US" sz="20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endParaRPr lang="en-US" sz="2000" b="1" dirty="0" smtClean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2000" b="1" dirty="0" smtClean="0">
                      <a:latin typeface="Verdana" pitchFamily="34" charset="0"/>
                      <a:cs typeface="Times New Roman" pitchFamily="18" charset="0"/>
                    </a:rPr>
                    <a:t>Decision</a:t>
                  </a:r>
                  <a:endParaRPr lang="en-US" sz="20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2000" dirty="0"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67" cy="806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30" name="Group 8"/>
              <p:cNvGrpSpPr>
                <a:grpSpLocks/>
              </p:cNvGrpSpPr>
              <p:nvPr/>
            </p:nvGrpSpPr>
            <p:grpSpPr bwMode="auto">
              <a:xfrm>
                <a:off x="1267" y="0"/>
                <a:ext cx="2534" cy="403"/>
                <a:chOff x="1267" y="0"/>
                <a:chExt cx="2534" cy="403"/>
              </a:xfrm>
            </p:grpSpPr>
            <p:sp>
              <p:nvSpPr>
                <p:cNvPr id="43" name="Rectangle 9"/>
                <p:cNvSpPr>
                  <a:spLocks noChangeArrowheads="1"/>
                </p:cNvSpPr>
                <p:nvPr/>
              </p:nvSpPr>
              <p:spPr bwMode="auto">
                <a:xfrm>
                  <a:off x="1310" y="0"/>
                  <a:ext cx="2448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r>
                    <a:rPr lang="en-US" sz="2400" b="1" dirty="0" smtClean="0">
                      <a:latin typeface="Verdana" pitchFamily="34" charset="0"/>
                      <a:cs typeface="Times New Roman" pitchFamily="18" charset="0"/>
                    </a:rPr>
                    <a:t>Null Hypothesis (H</a:t>
                  </a:r>
                  <a:r>
                    <a:rPr lang="en-US" sz="2400" b="1" baseline="-30000" dirty="0" smtClean="0">
                      <a:latin typeface="Verdana" pitchFamily="34" charset="0"/>
                      <a:cs typeface="Times New Roman" pitchFamily="18" charset="0"/>
                    </a:rPr>
                    <a:t>0</a:t>
                  </a:r>
                  <a:r>
                    <a:rPr lang="en-US" sz="2400" b="1" dirty="0" smtClean="0">
                      <a:latin typeface="Verdana" pitchFamily="34" charset="0"/>
                      <a:cs typeface="Times New Roman" pitchFamily="18" charset="0"/>
                    </a:rPr>
                    <a:t>)</a:t>
                  </a:r>
                  <a:endParaRPr lang="en-US" sz="2400" b="1" dirty="0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2400" dirty="0"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" name="Rectangle 10"/>
                <p:cNvSpPr>
                  <a:spLocks noChangeArrowheads="1"/>
                </p:cNvSpPr>
                <p:nvPr/>
              </p:nvSpPr>
              <p:spPr bwMode="auto">
                <a:xfrm>
                  <a:off x="1267" y="0"/>
                  <a:ext cx="2534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31" name="Group 11"/>
              <p:cNvGrpSpPr>
                <a:grpSpLocks/>
              </p:cNvGrpSpPr>
              <p:nvPr/>
            </p:nvGrpSpPr>
            <p:grpSpPr bwMode="auto">
              <a:xfrm>
                <a:off x="1267" y="403"/>
                <a:ext cx="1267" cy="403"/>
                <a:chOff x="1267" y="403"/>
                <a:chExt cx="1267" cy="403"/>
              </a:xfrm>
            </p:grpSpPr>
            <p:sp>
              <p:nvSpPr>
                <p:cNvPr id="41" name="Rectangle 12"/>
                <p:cNvSpPr>
                  <a:spLocks noChangeArrowheads="1"/>
                </p:cNvSpPr>
                <p:nvPr/>
              </p:nvSpPr>
              <p:spPr bwMode="auto">
                <a:xfrm>
                  <a:off x="1279" y="403"/>
                  <a:ext cx="1212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2000" b="1" dirty="0">
                    <a:solidFill>
                      <a:srgbClr val="0000FF"/>
                    </a:solidFill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3200" b="1" dirty="0">
                      <a:solidFill>
                        <a:srgbClr val="0000FF"/>
                      </a:solidFill>
                      <a:latin typeface="Verdana" pitchFamily="34" charset="0"/>
                      <a:cs typeface="Times New Roman" pitchFamily="18" charset="0"/>
                    </a:rPr>
                    <a:t>True</a:t>
                  </a:r>
                </a:p>
                <a:p>
                  <a:pPr algn="ctr" eaLnBrk="0" hangingPunct="0"/>
                  <a:endParaRPr lang="en-US" sz="3200" dirty="0">
                    <a:solidFill>
                      <a:srgbClr val="0000FF"/>
                    </a:solidFill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" name="Rectangle 13"/>
                <p:cNvSpPr>
                  <a:spLocks noChangeArrowheads="1"/>
                </p:cNvSpPr>
                <p:nvPr/>
              </p:nvSpPr>
              <p:spPr bwMode="auto">
                <a:xfrm>
                  <a:off x="1267" y="403"/>
                  <a:ext cx="1267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grpSp>
            <p:nvGrpSpPr>
              <p:cNvPr id="32" name="Group 14"/>
              <p:cNvGrpSpPr>
                <a:grpSpLocks/>
              </p:cNvGrpSpPr>
              <p:nvPr/>
            </p:nvGrpSpPr>
            <p:grpSpPr bwMode="auto">
              <a:xfrm>
                <a:off x="2522" y="403"/>
                <a:ext cx="1279" cy="403"/>
                <a:chOff x="2522" y="403"/>
                <a:chExt cx="1279" cy="403"/>
              </a:xfrm>
            </p:grpSpPr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>
                  <a:off x="2522" y="403"/>
                  <a:ext cx="1236" cy="403"/>
                </a:xfrm>
                <a:prstGeom prst="rect">
                  <a:avLst/>
                </a:prstGeom>
                <a:noFill/>
                <a:ln w="635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/>
                  <a:endParaRPr lang="en-US" sz="2000" b="1" dirty="0">
                    <a:solidFill>
                      <a:srgbClr val="C00000"/>
                    </a:solidFill>
                    <a:latin typeface="Verdana" pitchFamily="34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3200" b="1" dirty="0">
                      <a:solidFill>
                        <a:srgbClr val="C00000"/>
                      </a:solidFill>
                      <a:latin typeface="Verdana" pitchFamily="34" charset="0"/>
                      <a:cs typeface="Times New Roman" pitchFamily="18" charset="0"/>
                    </a:rPr>
                    <a:t>False</a:t>
                  </a:r>
                </a:p>
                <a:p>
                  <a:pPr algn="ctr" eaLnBrk="0" hangingPunct="0"/>
                  <a:endParaRPr lang="en-US" sz="3200" dirty="0">
                    <a:solidFill>
                      <a:srgbClr val="C00000"/>
                    </a:solidFill>
                    <a:latin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" name="Rectangle 39"/>
                <p:cNvSpPr>
                  <a:spLocks noChangeArrowheads="1"/>
                </p:cNvSpPr>
                <p:nvPr/>
              </p:nvSpPr>
              <p:spPr bwMode="auto">
                <a:xfrm>
                  <a:off x="2534" y="403"/>
                  <a:ext cx="1267" cy="403"/>
                </a:xfrm>
                <a:prstGeom prst="rect">
                  <a:avLst/>
                </a:prstGeom>
                <a:noFill/>
                <a:ln w="6350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 sz="1800">
                    <a:cs typeface="Arial" pitchFamily="34" charset="0"/>
                  </a:endParaRPr>
                </a:p>
              </p:txBody>
            </p:sp>
          </p:grpSp>
          <p:sp>
            <p:nvSpPr>
              <p:cNvPr id="33" name="Rectangle 19"/>
              <p:cNvSpPr>
                <a:spLocks noChangeArrowheads="1"/>
              </p:cNvSpPr>
              <p:nvPr/>
            </p:nvSpPr>
            <p:spPr bwMode="auto">
              <a:xfrm>
                <a:off x="0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34" name="Rectangle 22"/>
              <p:cNvSpPr>
                <a:spLocks noChangeArrowheads="1"/>
              </p:cNvSpPr>
              <p:nvPr/>
            </p:nvSpPr>
            <p:spPr bwMode="auto">
              <a:xfrm>
                <a:off x="1267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35" name="Rectangle 25"/>
              <p:cNvSpPr>
                <a:spLocks noChangeArrowheads="1"/>
              </p:cNvSpPr>
              <p:nvPr/>
            </p:nvSpPr>
            <p:spPr bwMode="auto">
              <a:xfrm>
                <a:off x="2534" y="806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36" name="Rectangle 28"/>
              <p:cNvSpPr>
                <a:spLocks noChangeArrowheads="1"/>
              </p:cNvSpPr>
              <p:nvPr/>
            </p:nvSpPr>
            <p:spPr bwMode="auto">
              <a:xfrm>
                <a:off x="0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37" name="Rectangle 31"/>
              <p:cNvSpPr>
                <a:spLocks noChangeArrowheads="1"/>
              </p:cNvSpPr>
              <p:nvPr/>
            </p:nvSpPr>
            <p:spPr bwMode="auto">
              <a:xfrm>
                <a:off x="1267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  <p:sp>
            <p:nvSpPr>
              <p:cNvPr id="38" name="Rectangle 34"/>
              <p:cNvSpPr>
                <a:spLocks noChangeArrowheads="1"/>
              </p:cNvSpPr>
              <p:nvPr/>
            </p:nvSpPr>
            <p:spPr bwMode="auto">
              <a:xfrm>
                <a:off x="2534" y="1267"/>
                <a:ext cx="1267" cy="461"/>
              </a:xfrm>
              <a:prstGeom prst="rect">
                <a:avLst/>
              </a:prstGeom>
              <a:noFill/>
              <a:ln w="63500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800">
                  <a:cs typeface="Arial" pitchFamily="34" charset="0"/>
                </a:endParaRPr>
              </a:p>
            </p:txBody>
          </p:sp>
        </p:grpSp>
        <p:sp>
          <p:nvSpPr>
            <p:cNvPr id="28" name="Rectangle 35"/>
            <p:cNvSpPr>
              <a:spLocks noChangeArrowheads="1"/>
            </p:cNvSpPr>
            <p:nvPr/>
          </p:nvSpPr>
          <p:spPr bwMode="auto">
            <a:xfrm>
              <a:off x="-3" y="-3"/>
              <a:ext cx="3807" cy="1734"/>
            </a:xfrm>
            <a:prstGeom prst="rect">
              <a:avLst/>
            </a:prstGeom>
            <a:noFill/>
            <a:ln w="63500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800" b="1">
                <a:cs typeface="Arial" pitchFamily="34" charset="0"/>
              </a:endParaRPr>
            </a:p>
          </p:txBody>
        </p:sp>
      </p:grpSp>
      <p:sp>
        <p:nvSpPr>
          <p:cNvPr id="47" name="Rectangle 18"/>
          <p:cNvSpPr>
            <a:spLocks noChangeArrowheads="1"/>
          </p:cNvSpPr>
          <p:nvPr/>
        </p:nvSpPr>
        <p:spPr bwMode="auto">
          <a:xfrm>
            <a:off x="4800600" y="3581400"/>
            <a:ext cx="1371600" cy="12954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1600" b="1" dirty="0" smtClean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0000FF"/>
                </a:solidFill>
                <a:latin typeface="Verdana" pitchFamily="34" charset="0"/>
                <a:cs typeface="Times New Roman" pitchFamily="18" charset="0"/>
              </a:rPr>
              <a:t>Do not Reject</a:t>
            </a:r>
            <a:endParaRPr lang="en-US" sz="2400" b="1" dirty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2400" dirty="0">
              <a:solidFill>
                <a:srgbClr val="0000FF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48" name="Rectangle 27"/>
          <p:cNvSpPr>
            <a:spLocks noChangeArrowheads="1"/>
          </p:cNvSpPr>
          <p:nvPr/>
        </p:nvSpPr>
        <p:spPr bwMode="auto">
          <a:xfrm>
            <a:off x="4800600" y="4916174"/>
            <a:ext cx="1371600" cy="1332226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2400" b="1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Reject</a:t>
            </a:r>
            <a:endParaRPr lang="en-US" sz="2400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 eaLnBrk="0" hangingPunct="0"/>
            <a:endParaRPr lang="en-US" sz="2400" dirty="0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53" name="Rectangle 18"/>
          <p:cNvSpPr>
            <a:spLocks noChangeArrowheads="1"/>
          </p:cNvSpPr>
          <p:nvPr/>
        </p:nvSpPr>
        <p:spPr bwMode="auto">
          <a:xfrm>
            <a:off x="6172200" y="3581400"/>
            <a:ext cx="1371600" cy="12954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1600" b="1" dirty="0" smtClean="0">
              <a:solidFill>
                <a:srgbClr val="FF00FF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FF00FF"/>
                </a:solidFill>
                <a:latin typeface="Verdana" pitchFamily="34" charset="0"/>
                <a:cs typeface="Times New Roman" pitchFamily="18" charset="0"/>
              </a:rPr>
              <a:t>1-</a:t>
            </a:r>
            <a:r>
              <a:rPr lang="el-GR" sz="3200" b="1" dirty="0" smtClean="0">
                <a:solidFill>
                  <a:srgbClr val="FF00FF"/>
                </a:solidFill>
                <a:latin typeface="Garamond" pitchFamily="18" charset="0"/>
                <a:cs typeface="Times New Roman" pitchFamily="18" charset="0"/>
              </a:rPr>
              <a:t>α</a:t>
            </a:r>
            <a:endParaRPr lang="en-US" sz="3200" b="1" dirty="0">
              <a:solidFill>
                <a:srgbClr val="FF00FF"/>
              </a:solidFill>
              <a:latin typeface="Garamond" pitchFamily="18" charset="0"/>
              <a:cs typeface="Times New Roman" pitchFamily="18" charset="0"/>
            </a:endParaRPr>
          </a:p>
          <a:p>
            <a:pPr algn="ctr" eaLnBrk="0" hangingPunct="0"/>
            <a:endParaRPr lang="en-US" sz="2400" dirty="0">
              <a:solidFill>
                <a:srgbClr val="FF00FF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54" name="Rectangle 18"/>
          <p:cNvSpPr>
            <a:spLocks noChangeArrowheads="1"/>
          </p:cNvSpPr>
          <p:nvPr/>
        </p:nvSpPr>
        <p:spPr bwMode="auto">
          <a:xfrm>
            <a:off x="7543800" y="3581400"/>
            <a:ext cx="1371600" cy="12954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1600" b="1" dirty="0" smtClean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l-GR" sz="3200" b="1" dirty="0" smtClean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β</a:t>
            </a: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-error</a:t>
            </a:r>
            <a:endParaRPr lang="en-US" sz="2400" dirty="0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55" name="Rectangle 18"/>
          <p:cNvSpPr>
            <a:spLocks noChangeArrowheads="1"/>
          </p:cNvSpPr>
          <p:nvPr/>
        </p:nvSpPr>
        <p:spPr bwMode="auto">
          <a:xfrm>
            <a:off x="6172200" y="4953000"/>
            <a:ext cx="1371600" cy="13716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1600" b="1" dirty="0" smtClean="0">
              <a:solidFill>
                <a:srgbClr val="C00000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l-GR" sz="3200" b="1" dirty="0" smtClean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α</a:t>
            </a:r>
            <a:r>
              <a:rPr lang="en-US" sz="2400" b="1" dirty="0" smtClean="0">
                <a:solidFill>
                  <a:srgbClr val="C00000"/>
                </a:solidFill>
                <a:latin typeface="Verdana" pitchFamily="34" charset="0"/>
                <a:cs typeface="Times New Roman" pitchFamily="18" charset="0"/>
              </a:rPr>
              <a:t>-error</a:t>
            </a:r>
            <a:endParaRPr lang="en-US" sz="2400" dirty="0">
              <a:solidFill>
                <a:srgbClr val="C0000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56" name="Rectangle 18"/>
          <p:cNvSpPr>
            <a:spLocks noChangeArrowheads="1"/>
          </p:cNvSpPr>
          <p:nvPr/>
        </p:nvSpPr>
        <p:spPr bwMode="auto">
          <a:xfrm>
            <a:off x="7543800" y="4953000"/>
            <a:ext cx="1371600" cy="13716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1600" b="1" dirty="0" smtClean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0000FF"/>
                </a:solidFill>
                <a:latin typeface="Verdana" pitchFamily="34" charset="0"/>
                <a:cs typeface="Times New Roman" pitchFamily="18" charset="0"/>
              </a:rPr>
              <a:t>1-</a:t>
            </a:r>
            <a:r>
              <a:rPr lang="el-GR" sz="3200" b="1" dirty="0" smtClean="0">
                <a:solidFill>
                  <a:srgbClr val="0000FF"/>
                </a:solidFill>
                <a:latin typeface="Garamond" pitchFamily="18" charset="0"/>
                <a:cs typeface="Times New Roman" pitchFamily="18" charset="0"/>
              </a:rPr>
              <a:t>β</a:t>
            </a:r>
            <a:endParaRPr lang="en-US" sz="3200" b="1" dirty="0">
              <a:solidFill>
                <a:srgbClr val="0000FF"/>
              </a:solidFill>
              <a:latin typeface="Garamond" pitchFamily="18" charset="0"/>
              <a:cs typeface="Times New Roman" pitchFamily="18" charset="0"/>
            </a:endParaRPr>
          </a:p>
          <a:p>
            <a:pPr algn="ctr" eaLnBrk="0" hangingPunct="0"/>
            <a:endParaRPr lang="en-US" sz="2400" dirty="0">
              <a:solidFill>
                <a:srgbClr val="0000FF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447800" y="533400"/>
            <a:ext cx="2263761" cy="584775"/>
          </a:xfrm>
          <a:prstGeom prst="rect">
            <a:avLst/>
          </a:prstGeom>
          <a:solidFill>
            <a:srgbClr val="FFFF99"/>
          </a:solidFill>
          <a:ln>
            <a:solidFill>
              <a:srgbClr val="FF5B5F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CC00"/>
                </a:solidFill>
                <a:latin typeface="Verdana" pitchFamily="34" charset="0"/>
              </a:rPr>
              <a:t>Jury trial</a:t>
            </a:r>
            <a:endParaRPr lang="en-US" sz="3200" b="1" dirty="0">
              <a:solidFill>
                <a:srgbClr val="00CC00"/>
              </a:solidFill>
              <a:latin typeface="Verdana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953000" y="574357"/>
            <a:ext cx="3886200" cy="492443"/>
          </a:xfrm>
          <a:prstGeom prst="rect">
            <a:avLst/>
          </a:prstGeom>
          <a:solidFill>
            <a:srgbClr val="00CC00"/>
          </a:solidFill>
          <a:ln>
            <a:solidFill>
              <a:srgbClr val="FF5B5F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FFFA00"/>
                </a:solidFill>
                <a:latin typeface="Verdana" pitchFamily="34" charset="0"/>
              </a:rPr>
              <a:t>Testing hypothesis</a:t>
            </a:r>
            <a:endParaRPr lang="en-US" sz="2600" b="1" dirty="0">
              <a:solidFill>
                <a:srgbClr val="FFFA00"/>
              </a:solidFill>
              <a:latin typeface="Verdana" pitchFamily="34" charset="0"/>
            </a:endParaRPr>
          </a:p>
        </p:txBody>
      </p:sp>
      <p:sp>
        <p:nvSpPr>
          <p:cNvPr id="59" name="Rectangle 18"/>
          <p:cNvSpPr>
            <a:spLocks noChangeArrowheads="1"/>
          </p:cNvSpPr>
          <p:nvPr/>
        </p:nvSpPr>
        <p:spPr bwMode="auto">
          <a:xfrm>
            <a:off x="1828800" y="3581400"/>
            <a:ext cx="1371600" cy="12954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1600" b="1" dirty="0" smtClean="0">
              <a:solidFill>
                <a:srgbClr val="FF00FF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FF00FF"/>
                </a:solidFill>
                <a:latin typeface="Verdana" pitchFamily="34" charset="0"/>
                <a:cs typeface="Times New Roman" pitchFamily="18" charset="0"/>
              </a:rPr>
              <a:t>1-</a:t>
            </a:r>
            <a:r>
              <a:rPr lang="el-GR" sz="3200" b="1" dirty="0" smtClean="0">
                <a:solidFill>
                  <a:srgbClr val="FF00FF"/>
                </a:solidFill>
                <a:latin typeface="Garamond" pitchFamily="18" charset="0"/>
                <a:cs typeface="Times New Roman" pitchFamily="18" charset="0"/>
              </a:rPr>
              <a:t>α</a:t>
            </a:r>
            <a:endParaRPr lang="en-US" sz="3200" b="1" dirty="0">
              <a:solidFill>
                <a:srgbClr val="FF00FF"/>
              </a:solidFill>
              <a:latin typeface="Garamond" pitchFamily="18" charset="0"/>
              <a:cs typeface="Times New Roman" pitchFamily="18" charset="0"/>
            </a:endParaRPr>
          </a:p>
          <a:p>
            <a:pPr algn="ctr" eaLnBrk="0" hangingPunct="0"/>
            <a:endParaRPr lang="en-US" sz="2400" dirty="0">
              <a:solidFill>
                <a:srgbClr val="FF00FF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60" name="Rectangle 18"/>
          <p:cNvSpPr>
            <a:spLocks noChangeArrowheads="1"/>
          </p:cNvSpPr>
          <p:nvPr/>
        </p:nvSpPr>
        <p:spPr bwMode="auto">
          <a:xfrm>
            <a:off x="1905000" y="4953000"/>
            <a:ext cx="1371600" cy="13716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1600" b="1" dirty="0" smtClean="0">
              <a:solidFill>
                <a:srgbClr val="C00000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l-GR" sz="3200" b="1" dirty="0" smtClean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α</a:t>
            </a:r>
            <a:r>
              <a:rPr lang="en-US" sz="2400" b="1" dirty="0" smtClean="0">
                <a:solidFill>
                  <a:srgbClr val="C00000"/>
                </a:solidFill>
                <a:latin typeface="Verdana" pitchFamily="34" charset="0"/>
                <a:cs typeface="Times New Roman" pitchFamily="18" charset="0"/>
              </a:rPr>
              <a:t>-error</a:t>
            </a:r>
            <a:endParaRPr lang="en-US" sz="2400" dirty="0">
              <a:solidFill>
                <a:srgbClr val="C0000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61" name="Rectangle 18"/>
          <p:cNvSpPr>
            <a:spLocks noChangeArrowheads="1"/>
          </p:cNvSpPr>
          <p:nvPr/>
        </p:nvSpPr>
        <p:spPr bwMode="auto">
          <a:xfrm>
            <a:off x="3352800" y="3581400"/>
            <a:ext cx="1371600" cy="12954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1600" b="1" dirty="0" smtClean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l-GR" sz="3200" b="1" dirty="0" smtClean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β</a:t>
            </a: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-error</a:t>
            </a:r>
            <a:endParaRPr lang="en-US" sz="2400" dirty="0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62" name="Rectangle 18"/>
          <p:cNvSpPr>
            <a:spLocks noChangeArrowheads="1"/>
          </p:cNvSpPr>
          <p:nvPr/>
        </p:nvSpPr>
        <p:spPr bwMode="auto">
          <a:xfrm>
            <a:off x="3352800" y="4876800"/>
            <a:ext cx="1371600" cy="13716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n-US" sz="1600" b="1" dirty="0" smtClean="0">
              <a:solidFill>
                <a:srgbClr val="0000FF"/>
              </a:solidFill>
              <a:latin typeface="Verdana" pitchFamily="34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0000FF"/>
                </a:solidFill>
                <a:latin typeface="Verdana" pitchFamily="34" charset="0"/>
                <a:cs typeface="Times New Roman" pitchFamily="18" charset="0"/>
              </a:rPr>
              <a:t>1-</a:t>
            </a:r>
            <a:r>
              <a:rPr lang="el-GR" sz="3200" b="1" dirty="0" smtClean="0">
                <a:solidFill>
                  <a:srgbClr val="0000FF"/>
                </a:solidFill>
                <a:latin typeface="Garamond" pitchFamily="18" charset="0"/>
                <a:cs typeface="Times New Roman" pitchFamily="18" charset="0"/>
              </a:rPr>
              <a:t>β</a:t>
            </a:r>
            <a:endParaRPr lang="en-US" sz="3200" b="1" dirty="0">
              <a:solidFill>
                <a:srgbClr val="0000FF"/>
              </a:solidFill>
              <a:latin typeface="Garamond" pitchFamily="18" charset="0"/>
              <a:cs typeface="Times New Roman" pitchFamily="18" charset="0"/>
            </a:endParaRPr>
          </a:p>
          <a:p>
            <a:pPr algn="ctr" eaLnBrk="0" hangingPunct="0"/>
            <a:endParaRPr lang="en-US" sz="2400" dirty="0">
              <a:solidFill>
                <a:srgbClr val="0000FF"/>
              </a:solidFill>
              <a:latin typeface="Verdan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03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1" dur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47" grpId="0"/>
      <p:bldP spid="48" grpId="0"/>
      <p:bldP spid="53" grpId="0"/>
      <p:bldP spid="54" grpId="0"/>
      <p:bldP spid="55" grpId="0"/>
      <p:bldP spid="56" grpId="0"/>
      <p:bldP spid="57" grpId="0" animBg="1"/>
      <p:bldP spid="58" grpId="0" animBg="1"/>
      <p:bldP spid="59" grpId="0"/>
      <p:bldP spid="60" grpId="0"/>
      <p:bldP spid="61" grpId="0"/>
      <p:bldP spid="6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895600" y="762000"/>
            <a:ext cx="3352800" cy="7620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r>
              <a:rPr lang="en-US" sz="4400" b="1" kern="0" dirty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P-value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81000" y="1676400"/>
            <a:ext cx="8305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4400" b="1" kern="0" dirty="0">
                <a:latin typeface="Arial" pitchFamily="34" charset="0"/>
                <a:cs typeface="Arial" pitchFamily="34" charset="0"/>
                <a:sym typeface="SPSS Marker Set" pitchFamily="2" charset="2"/>
              </a:rPr>
              <a:t>The P-value tell us the 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4400" b="1" kern="0" dirty="0">
                <a:latin typeface="Arial" pitchFamily="34" charset="0"/>
                <a:cs typeface="Arial" pitchFamily="34" charset="0"/>
                <a:sym typeface="SPSS Marker Set" pitchFamily="2" charset="2"/>
              </a:rPr>
              <a:t>strength of the evidence 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4400" b="1" kern="0" dirty="0">
                <a:latin typeface="Arial" pitchFamily="34" charset="0"/>
                <a:cs typeface="Arial" pitchFamily="34" charset="0"/>
                <a:sym typeface="SPSS Marker Set" pitchFamily="2" charset="2"/>
              </a:rPr>
              <a:t>against the null hypothesis 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4400" b="1" kern="0" dirty="0">
                <a:latin typeface="Arial" pitchFamily="34" charset="0"/>
                <a:cs typeface="Arial" pitchFamily="34" charset="0"/>
                <a:sym typeface="SPSS Marker Set" pitchFamily="2" charset="2"/>
              </a:rPr>
              <a:t>that the true difference in the 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4400" b="1" kern="0" dirty="0">
                <a:latin typeface="Arial" pitchFamily="34" charset="0"/>
                <a:cs typeface="Arial" pitchFamily="34" charset="0"/>
                <a:sym typeface="SPSS Marker Set" pitchFamily="2" charset="2"/>
              </a:rPr>
              <a:t>population is zero</a:t>
            </a:r>
          </a:p>
        </p:txBody>
      </p:sp>
    </p:spTree>
    <p:extLst>
      <p:ext uri="{BB962C8B-B14F-4D97-AF65-F5344CB8AC3E}">
        <p14:creationId xmlns:p14="http://schemas.microsoft.com/office/powerpoint/2010/main" val="69001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914400"/>
            <a:ext cx="8915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Verdana" pitchFamily="34" charset="0"/>
              </a:rPr>
              <a:t>Describing the p-value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Verdana" pitchFamily="34" charset="0"/>
              </a:rPr>
              <a:t>If the p-value is less than 1%, there is </a:t>
            </a:r>
            <a:r>
              <a:rPr lang="en-US" sz="2600" b="1" i="1" dirty="0">
                <a:solidFill>
                  <a:srgbClr val="FF0000"/>
                </a:solidFill>
                <a:latin typeface="Verdana" pitchFamily="34" charset="0"/>
              </a:rPr>
              <a:t>overwhelming evidence</a:t>
            </a:r>
            <a:r>
              <a:rPr lang="en-US" sz="2600" dirty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2600" dirty="0">
                <a:latin typeface="Verdana" pitchFamily="34" charset="0"/>
              </a:rPr>
              <a:t>that supports the alternative hypothesis.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76200" y="3048000"/>
            <a:ext cx="8915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Verdana" pitchFamily="34" charset="0"/>
              </a:rPr>
              <a:t>If the p-value is between 1% and 5%, there is a </a:t>
            </a:r>
            <a:r>
              <a:rPr lang="en-US" sz="2400" b="1" i="1" dirty="0">
                <a:solidFill>
                  <a:srgbClr val="FF0000"/>
                </a:solidFill>
                <a:latin typeface="Verdana" pitchFamily="34" charset="0"/>
              </a:rPr>
              <a:t>strong evidence</a:t>
            </a:r>
            <a:r>
              <a:rPr lang="en-US" sz="2400" dirty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2400" dirty="0">
                <a:latin typeface="Verdana" pitchFamily="34" charset="0"/>
              </a:rPr>
              <a:t>that supports the alternative hypothesis.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Verdana" pitchFamily="34" charset="0"/>
              </a:rPr>
              <a:t>If the p-value is between 5% and 10% there is a </a:t>
            </a:r>
            <a:r>
              <a:rPr lang="en-US" sz="2400" b="1" i="1" dirty="0">
                <a:solidFill>
                  <a:srgbClr val="FF0000"/>
                </a:solidFill>
                <a:latin typeface="Verdana" pitchFamily="34" charset="0"/>
              </a:rPr>
              <a:t>weak evidence</a:t>
            </a:r>
            <a:r>
              <a:rPr lang="en-US" sz="2400" dirty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2400" dirty="0">
                <a:latin typeface="Verdana" pitchFamily="34" charset="0"/>
              </a:rPr>
              <a:t>that supports the alternative hypothesis.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Verdana" pitchFamily="34" charset="0"/>
              </a:rPr>
              <a:t>If the p-value exceeds 10%, there is </a:t>
            </a:r>
            <a:r>
              <a:rPr lang="en-US" sz="2400" b="1" i="1" dirty="0">
                <a:solidFill>
                  <a:srgbClr val="FF0000"/>
                </a:solidFill>
                <a:latin typeface="Verdana" pitchFamily="34" charset="0"/>
              </a:rPr>
              <a:t>no evidence</a:t>
            </a:r>
            <a:r>
              <a:rPr lang="en-US" sz="2400" dirty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2400" dirty="0">
                <a:latin typeface="Verdana" pitchFamily="34" charset="0"/>
              </a:rPr>
              <a:t>that supports the alternative hypothesis.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762000" y="1524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dirty="0">
                <a:solidFill>
                  <a:schemeClr val="tx2"/>
                </a:solidFill>
              </a:rPr>
              <a:t>Interpreting the p-value</a:t>
            </a:r>
          </a:p>
        </p:txBody>
      </p:sp>
    </p:spTree>
    <p:extLst>
      <p:ext uri="{BB962C8B-B14F-4D97-AF65-F5344CB8AC3E}">
        <p14:creationId xmlns:p14="http://schemas.microsoft.com/office/powerpoint/2010/main" val="2892799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 advAuto="0"/>
      <p:bldP spid="4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160929" y="3711476"/>
            <a:ext cx="868680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600" dirty="0" smtClean="0">
                <a:latin typeface="Tahoma" pitchFamily="34" charset="0"/>
                <a:cs typeface="Tahoma" pitchFamily="34" charset="0"/>
              </a:rPr>
              <a:t>2. </a:t>
            </a:r>
            <a:r>
              <a:rPr lang="en-US" sz="3600" dirty="0" err="1" smtClean="0">
                <a:latin typeface="Tahoma" pitchFamily="34" charset="0"/>
                <a:cs typeface="Tahoma" pitchFamily="34" charset="0"/>
              </a:rPr>
              <a:t>Desogestrel</a:t>
            </a:r>
            <a:r>
              <a:rPr lang="en-US" sz="3600" dirty="0" smtClean="0">
                <a:latin typeface="Tahoma" pitchFamily="34" charset="0"/>
                <a:cs typeface="Tahoma" pitchFamily="34" charset="0"/>
              </a:rPr>
              <a:t> mini pill: is this safe in </a:t>
            </a:r>
          </a:p>
          <a:p>
            <a:pPr algn="l"/>
            <a:r>
              <a:rPr lang="en-US" sz="3600" dirty="0" smtClean="0">
                <a:latin typeface="Tahoma" pitchFamily="34" charset="0"/>
                <a:cs typeface="Tahoma" pitchFamily="34" charset="0"/>
              </a:rPr>
              <a:t>   lactating mother?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  Source</a:t>
            </a:r>
            <a:r>
              <a:rPr lang="en-US" sz="24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: JIMA, 2013; 111 (8): </a:t>
            </a:r>
            <a:r>
              <a:rPr lang="en-US" sz="2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553-555</a:t>
            </a:r>
            <a:r>
              <a:rPr lang="en-US" sz="24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US" sz="24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60929" y="968276"/>
            <a:ext cx="8686800" cy="16312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600" dirty="0" smtClean="0">
                <a:latin typeface="Tahoma" pitchFamily="34" charset="0"/>
                <a:cs typeface="Tahoma" pitchFamily="34" charset="0"/>
              </a:rPr>
              <a:t>1. Correlation between severity of chronic </a:t>
            </a:r>
          </a:p>
          <a:p>
            <a:pPr algn="l"/>
            <a:r>
              <a:rPr lang="en-US" sz="3600" dirty="0" smtClean="0">
                <a:latin typeface="Tahoma" pitchFamily="34" charset="0"/>
                <a:cs typeface="Tahoma" pitchFamily="34" charset="0"/>
              </a:rPr>
              <a:t>   kidney disease and thyroid dysfunction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  Source</a:t>
            </a:r>
            <a:r>
              <a:rPr lang="en-US" sz="24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: JIMA, 2013; 111 </a:t>
            </a:r>
            <a:r>
              <a:rPr lang="en-US" sz="2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(8): 514-516</a:t>
            </a:r>
            <a:r>
              <a:rPr lang="en-US" sz="24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US" sz="24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92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" y="838200"/>
            <a:ext cx="8610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3600" dirty="0" smtClean="0">
                <a:solidFill>
                  <a:srgbClr val="0000FF"/>
                </a:solidFill>
                <a:latin typeface="Verdana" pitchFamily="34" charset="0"/>
                <a:cs typeface="Arial" pitchFamily="34" charset="0"/>
              </a:rPr>
              <a:t>It </a:t>
            </a:r>
            <a:r>
              <a:rPr lang="en-US" sz="3600" dirty="0">
                <a:solidFill>
                  <a:srgbClr val="0000FF"/>
                </a:solidFill>
                <a:latin typeface="Verdana" pitchFamily="34" charset="0"/>
                <a:cs typeface="Arial" pitchFamily="34" charset="0"/>
              </a:rPr>
              <a:t>is a rule which decides whether to accept the null hypothesis or not?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28600" y="2971800"/>
            <a:ext cx="86868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3400" dirty="0">
                <a:latin typeface="Verdana" pitchFamily="34" charset="0"/>
                <a:cs typeface="Arial" pitchFamily="34" charset="0"/>
              </a:rPr>
              <a:t>Decision is made based on </a:t>
            </a:r>
            <a:r>
              <a:rPr lang="en-US" sz="3400" dirty="0" smtClean="0">
                <a:latin typeface="Verdana" pitchFamily="34" charset="0"/>
                <a:cs typeface="Arial" pitchFamily="34" charset="0"/>
              </a:rPr>
              <a:t>the sample </a:t>
            </a:r>
            <a:r>
              <a:rPr lang="en-US" sz="3400" dirty="0">
                <a:latin typeface="Verdana" pitchFamily="34" charset="0"/>
                <a:cs typeface="Arial" pitchFamily="34" charset="0"/>
              </a:rPr>
              <a:t>not on the population </a:t>
            </a:r>
          </a:p>
        </p:txBody>
      </p:sp>
      <p:sp>
        <p:nvSpPr>
          <p:cNvPr id="5" name="Down Arrow 4"/>
          <p:cNvSpPr/>
          <p:nvPr/>
        </p:nvSpPr>
        <p:spPr>
          <a:xfrm>
            <a:off x="4343400" y="4114800"/>
            <a:ext cx="304800" cy="609600"/>
          </a:xfrm>
          <a:prstGeom prst="down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600">
              <a:latin typeface="Verdana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28600" y="4648200"/>
            <a:ext cx="8610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3600" dirty="0">
                <a:latin typeface="Verdana" pitchFamily="34" charset="0"/>
                <a:cs typeface="Arial" pitchFamily="34" charset="0"/>
              </a:rPr>
              <a:t>This leads to possibility of error between the decision made and the reality 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828800" y="76200"/>
            <a:ext cx="5562600" cy="752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4000" dirty="0" smtClean="0">
                <a:solidFill>
                  <a:srgbClr val="FF00FF"/>
                </a:solidFill>
                <a:latin typeface="Verdana" pitchFamily="34" charset="0"/>
                <a:ea typeface="Gulim" pitchFamily="34" charset="-127"/>
              </a:rPr>
              <a:t>Test (Statistical test) </a:t>
            </a:r>
          </a:p>
        </p:txBody>
      </p:sp>
      <p:sp>
        <p:nvSpPr>
          <p:cNvPr id="8" name="Isosceles Triangle 7"/>
          <p:cNvSpPr/>
          <p:nvPr/>
        </p:nvSpPr>
        <p:spPr>
          <a:xfrm>
            <a:off x="3200400" y="2209800"/>
            <a:ext cx="2590800" cy="6858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Verdana" pitchFamily="34" charset="0"/>
              </a:rPr>
              <a:t>Warning</a:t>
            </a:r>
            <a:endParaRPr lang="en-US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03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aphicFrame>
        <p:nvGraphicFramePr>
          <p:cNvPr id="3" name="Group 6"/>
          <p:cNvGraphicFramePr>
            <a:graphicFrameLocks/>
          </p:cNvGraphicFramePr>
          <p:nvPr/>
        </p:nvGraphicFramePr>
        <p:xfrm>
          <a:off x="990598" y="1950720"/>
          <a:ext cx="7467602" cy="4206240"/>
        </p:xfrm>
        <a:graphic>
          <a:graphicData uri="http://schemas.openxmlformats.org/drawingml/2006/table">
            <a:tbl>
              <a:tblPr/>
              <a:tblGrid>
                <a:gridCol w="1492368"/>
                <a:gridCol w="1495250"/>
                <a:gridCol w="1492368"/>
                <a:gridCol w="1495248"/>
                <a:gridCol w="1492368"/>
              </a:tblGrid>
              <a:tr h="586740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120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91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55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142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132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6740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98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210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138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77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64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6740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58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64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188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99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50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6740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60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52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143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66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79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6740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127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44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59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62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145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6740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55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49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161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241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140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85801" y="249091"/>
            <a:ext cx="8229600" cy="149137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4000" dirty="0" smtClean="0">
                <a:latin typeface="Verdana" pitchFamily="34" charset="0"/>
                <a:ea typeface="Gulim" pitchFamily="34" charset="-127"/>
              </a:rPr>
              <a:t>Fasting blood sugar of 30 individuals are as follows</a:t>
            </a:r>
            <a:endParaRPr lang="en-US" altLang="ko-KR" sz="4000" dirty="0">
              <a:latin typeface="Verdana" pitchFamily="34" charset="0"/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619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2667000" y="4495800"/>
            <a:ext cx="4191000" cy="1447800"/>
            <a:chOff x="1056" y="2160"/>
            <a:chExt cx="1584" cy="1776"/>
          </a:xfrm>
        </p:grpSpPr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1056" y="3001"/>
              <a:ext cx="1584" cy="935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bIns="0" anchor="ctr"/>
            <a:lstStyle/>
            <a:p>
              <a:endParaRPr lang="en-US"/>
            </a:p>
          </p:txBody>
        </p:sp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1354" y="2160"/>
              <a:ext cx="1142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u="sng" dirty="0" smtClean="0">
                  <a:latin typeface="Times New Roman" pitchFamily="18" charset="0"/>
                </a:rPr>
                <a:t>True</a:t>
              </a:r>
              <a:r>
                <a:rPr lang="en-US" b="1" dirty="0" smtClean="0">
                  <a:latin typeface="Times New Roman" pitchFamily="18" charset="0"/>
                </a:rPr>
                <a:t> </a:t>
              </a:r>
              <a:r>
                <a:rPr lang="en-US" b="1" dirty="0">
                  <a:latin typeface="Times New Roman" pitchFamily="18" charset="0"/>
                </a:rPr>
                <a:t>(not observable</a:t>
              </a:r>
              <a:r>
                <a:rPr lang="en-US" b="1" dirty="0" smtClean="0">
                  <a:latin typeface="Times New Roman" pitchFamily="18" charset="0"/>
                </a:rPr>
                <a:t>) value</a:t>
              </a:r>
              <a:endParaRPr lang="en-US" b="1" dirty="0">
                <a:latin typeface="Times New Roman" pitchFamily="18" charset="0"/>
              </a:endParaRPr>
            </a:p>
          </p:txBody>
        </p:sp>
      </p:grp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1962938"/>
              </p:ext>
            </p:extLst>
          </p:nvPr>
        </p:nvGraphicFramePr>
        <p:xfrm>
          <a:off x="803275" y="633413"/>
          <a:ext cx="7834313" cy="1423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Equation" r:id="rId3" imgW="1866600" imgH="393480" progId="Equation.3">
                  <p:embed/>
                </p:oleObj>
              </mc:Choice>
              <mc:Fallback>
                <p:oleObj name="Equation" r:id="rId3" imgW="18666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275" y="633413"/>
                        <a:ext cx="7834313" cy="1423987"/>
                      </a:xfrm>
                      <a:prstGeom prst="rect">
                        <a:avLst/>
                      </a:prstGeom>
                      <a:solidFill>
                        <a:srgbClr val="FFBDDE">
                          <a:alpha val="50000"/>
                        </a:srgbClr>
                      </a:solidFill>
                      <a:ln w="9525">
                        <a:solidFill>
                          <a:srgbClr val="FFBDDE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971800" y="5334000"/>
            <a:ext cx="381000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dirty="0">
                <a:solidFill>
                  <a:srgbClr val="000000"/>
                </a:solidFill>
                <a:latin typeface="Times New Roman" pitchFamily="18" charset="0"/>
              </a:rPr>
              <a:t>Mean </a:t>
            </a:r>
            <a:r>
              <a:rPr lang="en-US" sz="3600" dirty="0" smtClean="0">
                <a:solidFill>
                  <a:srgbClr val="000000"/>
                </a:solidFill>
                <a:latin typeface="Times New Roman" pitchFamily="18" charset="0"/>
              </a:rPr>
              <a:t>FBS=102.30</a:t>
            </a:r>
            <a:endParaRPr lang="en-US" sz="36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7304027"/>
              </p:ext>
            </p:extLst>
          </p:nvPr>
        </p:nvGraphicFramePr>
        <p:xfrm>
          <a:off x="685801" y="1090613"/>
          <a:ext cx="8229600" cy="1195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Equation" r:id="rId5" imgW="2616120" imgH="393480" progId="Equation.3">
                  <p:embed/>
                </p:oleObj>
              </mc:Choice>
              <mc:Fallback>
                <p:oleObj name="Equation" r:id="rId5" imgW="26161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1" y="1090613"/>
                        <a:ext cx="8229600" cy="1195387"/>
                      </a:xfrm>
                      <a:prstGeom prst="rect">
                        <a:avLst/>
                      </a:prstGeom>
                      <a:solidFill>
                        <a:srgbClr val="CCFFCC">
                          <a:alpha val="50000"/>
                        </a:srgbClr>
                      </a:solidFill>
                      <a:ln w="9525">
                        <a:solidFill>
                          <a:srgbClr val="CCFFCC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9332446"/>
              </p:ext>
            </p:extLst>
          </p:nvPr>
        </p:nvGraphicFramePr>
        <p:xfrm>
          <a:off x="609600" y="2166938"/>
          <a:ext cx="8229600" cy="957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Equation" r:id="rId7" imgW="2946240" imgH="393480" progId="Equation.3">
                  <p:embed/>
                </p:oleObj>
              </mc:Choice>
              <mc:Fallback>
                <p:oleObj name="Equation" r:id="rId7" imgW="2946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166938"/>
                        <a:ext cx="8229600" cy="957262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  <a:ln w="9525">
                        <a:solidFill>
                          <a:srgbClr val="B9DC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7800833"/>
              </p:ext>
            </p:extLst>
          </p:nvPr>
        </p:nvGraphicFramePr>
        <p:xfrm>
          <a:off x="1131888" y="1787525"/>
          <a:ext cx="7824787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Equation" r:id="rId9" imgW="2323800" imgH="393480" progId="Equation.3">
                  <p:embed/>
                </p:oleObj>
              </mc:Choice>
              <mc:Fallback>
                <p:oleObj name="Equation" r:id="rId9" imgW="23238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1888" y="1787525"/>
                        <a:ext cx="7824787" cy="1031875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  <a:ln w="9525">
                        <a:solidFill>
                          <a:srgbClr val="FFCC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5097131"/>
              </p:ext>
            </p:extLst>
          </p:nvPr>
        </p:nvGraphicFramePr>
        <p:xfrm>
          <a:off x="609600" y="2789238"/>
          <a:ext cx="8305800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Equation" r:id="rId11" imgW="2984400" imgH="393480" progId="Equation.3">
                  <p:embed/>
                </p:oleObj>
              </mc:Choice>
              <mc:Fallback>
                <p:oleObj name="Equation" r:id="rId11" imgW="2984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789238"/>
                        <a:ext cx="8305800" cy="1096962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 w="9525">
                        <a:solidFill>
                          <a:srgbClr val="FFFF99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765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aphicFrame>
        <p:nvGraphicFramePr>
          <p:cNvPr id="3" name="Group 5"/>
          <p:cNvGraphicFramePr>
            <a:graphicFrameLocks/>
          </p:cNvGraphicFramePr>
          <p:nvPr/>
        </p:nvGraphicFramePr>
        <p:xfrm>
          <a:off x="609600" y="1066800"/>
          <a:ext cx="8432196" cy="4572000"/>
        </p:xfrm>
        <a:graphic>
          <a:graphicData uri="http://schemas.openxmlformats.org/drawingml/2006/table">
            <a:tbl>
              <a:tblPr/>
              <a:tblGrid>
                <a:gridCol w="870571"/>
                <a:gridCol w="768346"/>
                <a:gridCol w="771644"/>
                <a:gridCol w="768346"/>
                <a:gridCol w="769997"/>
                <a:gridCol w="771644"/>
                <a:gridCol w="768346"/>
                <a:gridCol w="769996"/>
                <a:gridCol w="1142701"/>
                <a:gridCol w="1030605"/>
              </a:tblGrid>
              <a:tr h="24492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Sample 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Mean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SD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92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60.80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11.82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92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Sample 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92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120.14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69.74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92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Sample 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92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99.67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45.37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92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Sample 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92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109.50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75.57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92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Sample 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92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116.13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77.61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105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aphicFrame>
        <p:nvGraphicFramePr>
          <p:cNvPr id="3" name="Group 219"/>
          <p:cNvGraphicFramePr>
            <a:graphicFrameLocks noGrp="1"/>
          </p:cNvGraphicFramePr>
          <p:nvPr/>
        </p:nvGraphicFramePr>
        <p:xfrm>
          <a:off x="914400" y="1066800"/>
          <a:ext cx="7772400" cy="5029200"/>
        </p:xfrm>
        <a:graphic>
          <a:graphicData uri="http://schemas.openxmlformats.org/drawingml/2006/table">
            <a:tbl>
              <a:tblPr/>
              <a:tblGrid>
                <a:gridCol w="1927225"/>
                <a:gridCol w="1931988"/>
                <a:gridCol w="2065337"/>
                <a:gridCol w="184785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Sample No.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Sample size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Mean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SD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 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60.80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11.82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102.14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69.74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99.67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45.37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109.50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75.57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116.13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77.61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Overall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  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102.30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52.52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227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304800" y="1143000"/>
            <a:ext cx="7772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3000" b="1" kern="0" dirty="0">
                <a:latin typeface="+mn-lt"/>
              </a:rPr>
              <a:t>Parametric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3000" b="1" kern="0" dirty="0">
                <a:latin typeface="+mn-lt"/>
              </a:rPr>
              <a:t>	  </a:t>
            </a:r>
            <a:r>
              <a:rPr lang="en-US" sz="3000" b="1" kern="0" dirty="0">
                <a:latin typeface="+mn-lt"/>
                <a:sym typeface="SPSS Marker Set" pitchFamily="2" charset="2"/>
              </a:rPr>
              <a:t>♫</a:t>
            </a:r>
            <a:r>
              <a:rPr lang="en-US" sz="3000" b="1" kern="0" dirty="0">
                <a:latin typeface="+mn-lt"/>
              </a:rPr>
              <a:t> Large sample tests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3000" b="1" kern="0" dirty="0">
                <a:latin typeface="+mn-lt"/>
              </a:rPr>
              <a:t>		  </a:t>
            </a:r>
            <a:r>
              <a:rPr lang="en-US" sz="3000" b="1" kern="0" dirty="0">
                <a:latin typeface="+mn-lt"/>
                <a:sym typeface="Wingdings 2" pitchFamily="18" charset="2"/>
              </a:rPr>
              <a:t></a:t>
            </a:r>
            <a:r>
              <a:rPr lang="en-US" sz="3000" b="1" kern="0" dirty="0">
                <a:latin typeface="+mn-lt"/>
              </a:rPr>
              <a:t> Z-test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3000" b="1" kern="0" dirty="0">
                <a:latin typeface="+mn-lt"/>
              </a:rPr>
              <a:t>	  </a:t>
            </a:r>
            <a:r>
              <a:rPr lang="en-US" sz="3000" b="1" kern="0" dirty="0">
                <a:latin typeface="+mn-lt"/>
                <a:sym typeface="SPSS Marker Set" pitchFamily="2" charset="2"/>
              </a:rPr>
              <a:t>♫</a:t>
            </a:r>
            <a:r>
              <a:rPr lang="en-US" sz="3000" b="1" kern="0" dirty="0">
                <a:latin typeface="+mn-lt"/>
              </a:rPr>
              <a:t> Small sample tests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3000" b="1" kern="0" dirty="0">
                <a:latin typeface="+mn-lt"/>
              </a:rPr>
              <a:t>		  </a:t>
            </a:r>
            <a:r>
              <a:rPr lang="en-US" sz="3000" b="1" kern="0" dirty="0">
                <a:latin typeface="+mn-lt"/>
                <a:sym typeface="Wingdings 2" pitchFamily="18" charset="2"/>
              </a:rPr>
              <a:t></a:t>
            </a:r>
            <a:r>
              <a:rPr lang="en-US" sz="3000" b="1" kern="0" dirty="0">
                <a:latin typeface="+mn-lt"/>
              </a:rPr>
              <a:t> t-test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3000" b="1" kern="0" dirty="0">
                <a:latin typeface="+mn-lt"/>
              </a:rPr>
              <a:t>			</a:t>
            </a:r>
            <a:r>
              <a:rPr lang="en-US" sz="3000" b="1" kern="0" dirty="0">
                <a:latin typeface="+mn-lt"/>
                <a:cs typeface="Shruti" pitchFamily="2"/>
              </a:rPr>
              <a:t>* </a:t>
            </a:r>
            <a:r>
              <a:rPr lang="en-US" sz="3000" b="1" kern="0" dirty="0">
                <a:latin typeface="+mn-lt"/>
              </a:rPr>
              <a:t>Independent sample t-test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3000" b="1" kern="0" dirty="0">
                <a:latin typeface="+mn-lt"/>
              </a:rPr>
              <a:t>			</a:t>
            </a:r>
            <a:r>
              <a:rPr lang="en-US" sz="3000" b="1" kern="0" dirty="0">
                <a:latin typeface="+mn-lt"/>
                <a:cs typeface="Shruti" pitchFamily="2"/>
              </a:rPr>
              <a:t>*</a:t>
            </a:r>
            <a:r>
              <a:rPr lang="en-US" sz="3000" b="1" kern="0" dirty="0">
                <a:latin typeface="+mn-lt"/>
              </a:rPr>
              <a:t> Paired t-test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3000" b="1" kern="0" dirty="0">
                <a:latin typeface="+mn-lt"/>
              </a:rPr>
              <a:t>		  </a:t>
            </a:r>
            <a:r>
              <a:rPr lang="en-US" sz="3000" b="1" kern="0" dirty="0">
                <a:latin typeface="+mn-lt"/>
                <a:sym typeface="Wingdings 2" pitchFamily="18" charset="2"/>
              </a:rPr>
              <a:t></a:t>
            </a:r>
            <a:r>
              <a:rPr lang="en-US" sz="3000" b="1" kern="0" dirty="0">
                <a:latin typeface="+mn-lt"/>
              </a:rPr>
              <a:t> F-test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3000" b="1" kern="0" dirty="0">
                <a:latin typeface="+mn-lt"/>
              </a:rPr>
              <a:t>	       </a:t>
            </a:r>
            <a:r>
              <a:rPr lang="en-US" sz="3000" b="1" kern="0" dirty="0">
                <a:latin typeface="+mn-lt"/>
                <a:sym typeface="Wingdings 2" pitchFamily="18" charset="2"/>
              </a:rPr>
              <a:t></a:t>
            </a:r>
            <a:r>
              <a:rPr lang="en-US" sz="3000" b="1" kern="0" dirty="0">
                <a:latin typeface="+mn-lt"/>
              </a:rPr>
              <a:t> ANOVA</a:t>
            </a:r>
          </a:p>
        </p:txBody>
      </p:sp>
    </p:spTree>
    <p:extLst>
      <p:ext uri="{BB962C8B-B14F-4D97-AF65-F5344CB8AC3E}">
        <p14:creationId xmlns:p14="http://schemas.microsoft.com/office/powerpoint/2010/main" val="357455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33400" y="1143000"/>
            <a:ext cx="8153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b="1" kern="0" dirty="0">
                <a:latin typeface="+mn-lt"/>
              </a:rPr>
              <a:t>Non-parametric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b="1" kern="0" dirty="0">
                <a:latin typeface="+mn-lt"/>
              </a:rPr>
              <a:t>	   </a:t>
            </a:r>
            <a:r>
              <a:rPr lang="en-US" sz="3200" b="1" kern="0" dirty="0">
                <a:latin typeface="+mn-lt"/>
                <a:sym typeface="Wingdings 2" pitchFamily="18" charset="2"/>
              </a:rPr>
              <a:t></a:t>
            </a:r>
            <a:r>
              <a:rPr lang="en-US" sz="3200" b="1" kern="0" dirty="0">
                <a:latin typeface="+mn-lt"/>
              </a:rPr>
              <a:t>  Chi-Square test</a:t>
            </a:r>
          </a:p>
          <a:p>
            <a:pPr marL="1022350" lvl="2" indent="-350838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3200" b="1" kern="0" dirty="0">
                <a:latin typeface="+mn-lt"/>
                <a:sym typeface="Wingdings 2" pitchFamily="18" charset="2"/>
              </a:rPr>
              <a:t></a:t>
            </a:r>
            <a:r>
              <a:rPr lang="en-US" sz="3200" b="1" kern="0" dirty="0">
                <a:latin typeface="+mn-lt"/>
              </a:rPr>
              <a:t>  Fischer’s exact probabilities</a:t>
            </a:r>
          </a:p>
          <a:p>
            <a:pPr marL="1022350" lvl="2" indent="-350838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3200" b="1" kern="0" dirty="0">
                <a:latin typeface="+mn-lt"/>
                <a:sym typeface="Wingdings 2" pitchFamily="18" charset="2"/>
              </a:rPr>
              <a:t></a:t>
            </a:r>
            <a:r>
              <a:rPr lang="en-US" sz="3200" b="1" kern="0" dirty="0">
                <a:latin typeface="+mn-lt"/>
              </a:rPr>
              <a:t>  </a:t>
            </a:r>
            <a:r>
              <a:rPr lang="en-US" sz="3200" b="1" kern="0" dirty="0" err="1">
                <a:latin typeface="+mn-lt"/>
              </a:rPr>
              <a:t>McNemar</a:t>
            </a:r>
            <a:r>
              <a:rPr lang="en-US" sz="3200" b="1" kern="0" dirty="0">
                <a:latin typeface="+mn-lt"/>
              </a:rPr>
              <a:t> Chi-Square test </a:t>
            </a:r>
          </a:p>
          <a:p>
            <a:pPr marL="1022350" lvl="2" indent="-350838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3200" b="1" kern="0" dirty="0">
                <a:latin typeface="+mn-lt"/>
                <a:sym typeface="Wingdings 2" pitchFamily="18" charset="2"/>
              </a:rPr>
              <a:t></a:t>
            </a:r>
            <a:r>
              <a:rPr lang="en-US" sz="3200" b="1" kern="0" dirty="0">
                <a:latin typeface="+mn-lt"/>
              </a:rPr>
              <a:t>  Mann-Whitney U-test</a:t>
            </a:r>
          </a:p>
          <a:p>
            <a:pPr marL="1022350" lvl="2" indent="-350838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None/>
              <a:defRPr/>
            </a:pPr>
            <a:r>
              <a:rPr lang="en-US" sz="3200" b="1" kern="0" dirty="0">
                <a:latin typeface="+mn-lt"/>
                <a:sym typeface="Wingdings 2" pitchFamily="18" charset="2"/>
              </a:rPr>
              <a:t></a:t>
            </a:r>
            <a:r>
              <a:rPr lang="en-US" sz="3200" b="1" kern="0" dirty="0">
                <a:latin typeface="+mn-lt"/>
              </a:rPr>
              <a:t>  </a:t>
            </a:r>
            <a:r>
              <a:rPr lang="en-US" sz="3200" b="1" kern="0" dirty="0" err="1">
                <a:latin typeface="+mn-lt"/>
              </a:rPr>
              <a:t>Wilcoxon</a:t>
            </a:r>
            <a:r>
              <a:rPr lang="en-US" sz="3200" b="1" kern="0" dirty="0">
                <a:latin typeface="+mn-lt"/>
              </a:rPr>
              <a:t> test</a:t>
            </a:r>
          </a:p>
          <a:p>
            <a:pPr marL="1022350" lvl="2" indent="-350838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None/>
              <a:defRPr/>
            </a:pPr>
            <a:r>
              <a:rPr lang="en-US" sz="3200" b="1" kern="0" dirty="0">
                <a:latin typeface="+mn-lt"/>
                <a:sym typeface="Wingdings 2" pitchFamily="18" charset="2"/>
              </a:rPr>
              <a:t></a:t>
            </a:r>
            <a:r>
              <a:rPr lang="en-US" sz="3200" b="1" kern="0" dirty="0">
                <a:latin typeface="+mn-lt"/>
              </a:rPr>
              <a:t>  </a:t>
            </a:r>
            <a:r>
              <a:rPr lang="en-US" sz="3200" b="1" kern="0" dirty="0" err="1">
                <a:latin typeface="+mn-lt"/>
              </a:rPr>
              <a:t>Kruskal</a:t>
            </a:r>
            <a:r>
              <a:rPr lang="en-US" sz="3200" b="1" kern="0" dirty="0">
                <a:latin typeface="+mn-lt"/>
              </a:rPr>
              <a:t> Wallis test</a:t>
            </a:r>
          </a:p>
          <a:p>
            <a:pPr marL="1022350" lvl="2" indent="-350838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3200" b="1" kern="0" dirty="0">
                <a:latin typeface="+mn-lt"/>
                <a:sym typeface="Wingdings 2" pitchFamily="18" charset="2"/>
              </a:rPr>
              <a:t></a:t>
            </a:r>
            <a:r>
              <a:rPr lang="en-US" sz="3200" b="1" kern="0" dirty="0">
                <a:latin typeface="+mn-lt"/>
              </a:rPr>
              <a:t>  Friedman’s test</a:t>
            </a:r>
          </a:p>
        </p:txBody>
      </p:sp>
    </p:spTree>
    <p:extLst>
      <p:ext uri="{BB962C8B-B14F-4D97-AF65-F5344CB8AC3E}">
        <p14:creationId xmlns:p14="http://schemas.microsoft.com/office/powerpoint/2010/main" val="408351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76200" y="1066800"/>
            <a:ext cx="9067800" cy="127419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200" dirty="0" smtClean="0">
                <a:latin typeface="Verdana" pitchFamily="34" charset="0"/>
                <a:ea typeface="Gulim" pitchFamily="34" charset="-127"/>
              </a:rPr>
              <a:t>Based on the sample data the test-statistic should be computed using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14400" y="228600"/>
            <a:ext cx="7696200" cy="6858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000" dirty="0" smtClean="0">
                <a:solidFill>
                  <a:srgbClr val="0000FF"/>
                </a:solidFill>
                <a:latin typeface="Verdana" pitchFamily="34" charset="0"/>
                <a:cs typeface="Arial" pitchFamily="34" charset="0"/>
              </a:rPr>
              <a:t>Computation of test statistic</a:t>
            </a:r>
            <a:endParaRPr kumimoji="0" lang="en-US" sz="400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Verdana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685800" y="3886200"/>
          <a:ext cx="7924800" cy="235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3" imgW="2082600" imgH="698400" progId="Equation.3">
                  <p:embed/>
                </p:oleObj>
              </mc:Choice>
              <mc:Fallback>
                <p:oleObj name="Equation" r:id="rId3" imgW="2082600" imgH="698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886200"/>
                        <a:ext cx="7924800" cy="2351088"/>
                      </a:xfrm>
                      <a:prstGeom prst="rect">
                        <a:avLst/>
                      </a:prstGeom>
                      <a:solidFill>
                        <a:srgbClr val="FFB9DC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1544638" y="2362200"/>
          <a:ext cx="5216525" cy="1398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5" imgW="1562040" imgH="419040" progId="Equation.3">
                  <p:embed/>
                </p:oleObj>
              </mc:Choice>
              <mc:Fallback>
                <p:oleObj name="Equation" r:id="rId5" imgW="15620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4638" y="2362200"/>
                        <a:ext cx="5216525" cy="1398588"/>
                      </a:xfrm>
                      <a:prstGeom prst="rect">
                        <a:avLst/>
                      </a:prstGeom>
                      <a:solidFill>
                        <a:srgbClr val="FFDBB7"/>
                      </a:solidFill>
                      <a:ln w="9525">
                        <a:solidFill>
                          <a:srgbClr val="FFDBB7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930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aphicFrame>
        <p:nvGraphicFramePr>
          <p:cNvPr id="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2292044"/>
              </p:ext>
            </p:extLst>
          </p:nvPr>
        </p:nvGraphicFramePr>
        <p:xfrm>
          <a:off x="609601" y="2011650"/>
          <a:ext cx="8077200" cy="164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3" imgW="1498320" imgH="368280" progId="Equation.3">
                  <p:embed/>
                </p:oleObj>
              </mc:Choice>
              <mc:Fallback>
                <p:oleObj name="Equation" r:id="rId3" imgW="1498320" imgH="368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1" y="2011650"/>
                        <a:ext cx="8077200" cy="1645950"/>
                      </a:xfrm>
                      <a:prstGeom prst="rect">
                        <a:avLst/>
                      </a:prstGeom>
                      <a:solidFill>
                        <a:srgbClr val="FFB9DC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6200" y="762000"/>
            <a:ext cx="9067800" cy="1211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200" dirty="0" smtClean="0">
                <a:latin typeface="Verdana" pitchFamily="34" charset="0"/>
                <a:ea typeface="Gulim" pitchFamily="34" charset="-127"/>
              </a:rPr>
              <a:t>95% Confidence Interval for difference in mean is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200" y="3657600"/>
            <a:ext cx="9067800" cy="62061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200" dirty="0" smtClean="0">
                <a:latin typeface="Verdana" pitchFamily="34" charset="0"/>
                <a:ea typeface="Gulim" pitchFamily="34" charset="-127"/>
              </a:rPr>
              <a:t>where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9170602"/>
              </p:ext>
            </p:extLst>
          </p:nvPr>
        </p:nvGraphicFramePr>
        <p:xfrm>
          <a:off x="1724025" y="4310062"/>
          <a:ext cx="5846763" cy="170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5" imgW="1536480" imgH="507960" progId="Equation.3">
                  <p:embed/>
                </p:oleObj>
              </mc:Choice>
              <mc:Fallback>
                <p:oleObj name="Equation" r:id="rId5" imgW="15364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4025" y="4310062"/>
                        <a:ext cx="5846763" cy="1709738"/>
                      </a:xfrm>
                      <a:prstGeom prst="rect">
                        <a:avLst/>
                      </a:prstGeom>
                      <a:solidFill>
                        <a:srgbClr val="FFB9DC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855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760061"/>
          <a:ext cx="8229600" cy="420624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114800"/>
                <a:gridCol w="4114800"/>
              </a:tblGrid>
              <a:tr h="274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Particulars of patients, exposures,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vaccines and RIGs used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Number 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Age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  ● Adults (15-55 years)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30 (67%)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  ● Children (5-14 years)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15 (33%)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Sex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  ● Males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26 (80%)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  ● Females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9 (20%)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Exposure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  ● Dog bites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45 (100%)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  ● Category II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23 (51%)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  ● Category III (Severe)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22 (49%)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Vaccines &amp; RIGs used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  ● Rabivax (adsorbed)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29 (64%)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  ● MIRV (lyophilized)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16 (36%)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  ● ERIG (Pasteur, Anti-rabies serum)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 dirty="0">
                          <a:effectLst/>
                        </a:rPr>
                        <a:t>13 (29%)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57200" y="685800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704850" algn="l"/>
              </a:tabLst>
            </a:pPr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Table-1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tabLst>
                <a:tab pos="70485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Pre-licensing (Phase-III) study: Particulars of patients, exposures,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vaccines and RIGs used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98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160929" y="3711476"/>
            <a:ext cx="8686800" cy="21236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600" dirty="0" smtClean="0">
                <a:latin typeface="Tahoma" pitchFamily="34" charset="0"/>
                <a:cs typeface="Tahoma" pitchFamily="34" charset="0"/>
              </a:rPr>
              <a:t>4. A linear study of pulmonary function </a:t>
            </a:r>
          </a:p>
          <a:p>
            <a:pPr algn="l"/>
            <a:r>
              <a:rPr lang="en-US" sz="3600" dirty="0" smtClean="0">
                <a:latin typeface="Tahoma" pitchFamily="34" charset="0"/>
                <a:cs typeface="Tahoma" pitchFamily="34" charset="0"/>
              </a:rPr>
              <a:t>   tests in normal pregnant and non-</a:t>
            </a:r>
          </a:p>
          <a:p>
            <a:pPr algn="l"/>
            <a:r>
              <a:rPr lang="en-US" sz="3600" dirty="0" smtClean="0">
                <a:latin typeface="Tahoma" pitchFamily="34" charset="0"/>
                <a:cs typeface="Tahoma" pitchFamily="34" charset="0"/>
              </a:rPr>
              <a:t>   pregnant women</a:t>
            </a:r>
          </a:p>
          <a:p>
            <a:pPr algn="l"/>
            <a:r>
              <a:rPr lang="en-US" sz="2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  Source: JIMA, 2013; 111 (10): 666-669 </a:t>
            </a:r>
            <a:endParaRPr lang="en-US" sz="24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60929" y="968276"/>
            <a:ext cx="8686800" cy="21236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600" dirty="0" smtClean="0">
                <a:latin typeface="Tahoma" pitchFamily="34" charset="0"/>
                <a:cs typeface="Tahoma" pitchFamily="34" charset="0"/>
              </a:rPr>
              <a:t>3. Patellar anthropometry in sex </a:t>
            </a:r>
          </a:p>
          <a:p>
            <a:pPr algn="l"/>
            <a:r>
              <a:rPr lang="en-US" sz="3600" dirty="0" smtClean="0">
                <a:latin typeface="Tahoma" pitchFamily="34" charset="0"/>
                <a:cs typeface="Tahoma" pitchFamily="34" charset="0"/>
              </a:rPr>
              <a:t>   differentiation – a study in the northern </a:t>
            </a:r>
          </a:p>
          <a:p>
            <a:pPr algn="l"/>
            <a:r>
              <a:rPr lang="en-US" sz="3600" dirty="0" smtClean="0">
                <a:latin typeface="Tahoma" pitchFamily="34" charset="0"/>
                <a:cs typeface="Tahoma" pitchFamily="34" charset="0"/>
              </a:rPr>
              <a:t>   part of west Bengal, India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  Source</a:t>
            </a:r>
            <a:r>
              <a:rPr lang="en-US" sz="24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: JIMA, 2013; 111 (10): </a:t>
            </a:r>
            <a:r>
              <a:rPr lang="en-US" sz="2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657-660</a:t>
            </a:r>
            <a:endParaRPr lang="en-US" sz="24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57200" y="2072534"/>
          <a:ext cx="8305799" cy="40996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22932"/>
                <a:gridCol w="1630066"/>
                <a:gridCol w="1630066"/>
                <a:gridCol w="909937"/>
                <a:gridCol w="912798"/>
              </a:tblGrid>
              <a:tr h="3037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 dirty="0">
                          <a:effectLst/>
                        </a:rPr>
                        <a:t>Vaccine Assessment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Rabivax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(Adsorbed)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(n=10)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MIRV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(lyophilized)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(n=10)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t-value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P-value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8743"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Safety profile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7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● Local Pain on days 0,3, &amp;7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7 (70%)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9 (90%)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18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● Local induration on days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   0,3, &amp;7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1 (10%)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3 (30%)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18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● Prolonged (≥ 2 days)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  Local discomfort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2 (20%)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2 (20%)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183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● Pain, erythema, swelling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  and    parasthesia in arm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1 (10%)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8743"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Immunogenecity: [GMT (GSD)]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7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             ● Day 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0.25 (±2.07)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0.19(±2.00)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2.391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&lt;0.025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2600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             ● Day 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 dirty="0">
                          <a:effectLst/>
                        </a:rPr>
                        <a:t>2.97(±4.43)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 dirty="0">
                          <a:effectLst/>
                        </a:rPr>
                        <a:t>3.42(±4.67)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1.126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&gt;0.10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87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              ● Day 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 dirty="0">
                          <a:effectLst/>
                        </a:rPr>
                        <a:t>24.25(±1.62)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1200">
                          <a:effectLst/>
                        </a:rPr>
                        <a:t>22.62(±2.70)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0.406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&gt;0.10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28600" y="838200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704850" algn="l"/>
              </a:tabLst>
            </a:pPr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Table-2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Preliminary study (Phase-II) on healthy volunteers: Results of Safety and Immunogenicity of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Rabivax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following a comparative trial with MIRV (Lyophilized),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0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457200" y="2057399"/>
          <a:ext cx="8229600" cy="3733800"/>
        </p:xfrm>
        <a:graphic>
          <a:graphicData uri="http://schemas.openxmlformats.org/drawingml/2006/table">
            <a:tbl>
              <a:tblPr firstRow="1" lastRow="1" bandRow="1" bandCol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533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Day of titer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GMT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GSD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95%CI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t-value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p-value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001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Nil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001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14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3.39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5.09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(2.59, 4.44)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14.04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&lt;0.001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001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28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7.54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3.45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(6.13, 9.26)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25.09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&lt;0.001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001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90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5.56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3.40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(4.53, 6.81)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04850" algn="l"/>
                        </a:tabLst>
                      </a:pPr>
                      <a:r>
                        <a:rPr lang="en-US" sz="2000">
                          <a:effectLst/>
                        </a:rPr>
                        <a:t>23.32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&lt;0.001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09600" y="838200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704850" algn="l"/>
              </a:tabLst>
            </a:pPr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Table-3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tabLst>
                <a:tab pos="70485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Post-licensing (Phase-IV) study: Results of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Immunogenecity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tabLst>
                <a:tab pos="70485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and RVNA titers (n=145)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81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2136" y="1240155"/>
          <a:ext cx="9081864" cy="45510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1916"/>
                <a:gridCol w="2001916"/>
                <a:gridCol w="1334611"/>
                <a:gridCol w="1334611"/>
                <a:gridCol w="1204405"/>
                <a:gridCol w="1204405"/>
              </a:tblGrid>
              <a:tr h="6286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TG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Study groups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Mean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F-value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P-value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Day 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Group 1 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215.13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98.32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3.827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0.005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Grouip 2 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151.60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59.37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Group 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179.23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71.49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Group 4 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194.40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55.87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Group 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162.83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59.01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Day 42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Group 1 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199.47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88.48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1.464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0.216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Grouip 2 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141.23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48.42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Group 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208.40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246.51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Group 4 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183.70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48.53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Group 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164.53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45.08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956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0" y="2968536"/>
          <a:ext cx="9067800" cy="29750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/>
                <a:gridCol w="1295400"/>
                <a:gridCol w="1981200"/>
                <a:gridCol w="1219200"/>
                <a:gridCol w="1447800"/>
                <a:gridCol w="1600200"/>
              </a:tblGrid>
              <a:tr h="53067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(I) Study groups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(J) Study groups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Mean Difference (I-J)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P-value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95% Confidence Interval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06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Lower Bound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Upper Bound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</a:tr>
              <a:tr h="3265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Group 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Group 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63.53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0.006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13.59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113.87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</a:tr>
              <a:tr h="326571"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Group 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35.90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 smtClean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0.286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-16.05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87.85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</a:tr>
              <a:tr h="326571"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Group 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20.73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smtClean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0.786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-31.21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72.68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</a:tr>
              <a:tr h="326571"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Group 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52.30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0.037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0.35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104.25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164" marR="8164" marT="8164" marB="0" anchor="ctr"/>
                </a:tc>
              </a:tr>
            </a:tbl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208782"/>
            <a:ext cx="883920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Symbol" panose="05050102010706020507" pitchFamily="18" charset="2"/>
              <a:buChar char="ª"/>
            </a:pPr>
            <a:r>
              <a:rPr lang="en-US" sz="36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  <a:sym typeface="Symbol"/>
              </a:rPr>
              <a:t>Null Hypothesis : Mean 1 = Mean 2</a:t>
            </a:r>
          </a:p>
          <a:p>
            <a:pPr marL="457200" indent="-457200">
              <a:buFont typeface="Symbol" panose="05050102010706020507" pitchFamily="18" charset="2"/>
              <a:buChar char="ª"/>
            </a:pPr>
            <a:r>
              <a:rPr lang="en-US" sz="3600" dirty="0">
                <a:solidFill>
                  <a:srgbClr val="FF0000"/>
                </a:solidFill>
                <a:latin typeface="Tahoma" pitchFamily="34" charset="0"/>
                <a:cs typeface="Tahoma" pitchFamily="34" charset="0"/>
                <a:sym typeface="Symbol"/>
              </a:rPr>
              <a:t>Null Hypothesis : Mean 1 </a:t>
            </a:r>
            <a:r>
              <a:rPr lang="en-US" sz="36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  <a:sym typeface="Symbol"/>
              </a:rPr>
              <a:t>- </a:t>
            </a:r>
            <a:r>
              <a:rPr lang="en-US" sz="3600" dirty="0">
                <a:solidFill>
                  <a:srgbClr val="FF0000"/>
                </a:solidFill>
                <a:latin typeface="Tahoma" pitchFamily="34" charset="0"/>
                <a:cs typeface="Tahoma" pitchFamily="34" charset="0"/>
                <a:sym typeface="Symbol"/>
              </a:rPr>
              <a:t>Mean </a:t>
            </a:r>
            <a:r>
              <a:rPr lang="en-US" sz="36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  <a:sym typeface="Symbol"/>
              </a:rPr>
              <a:t>2 = 0</a:t>
            </a:r>
            <a:endParaRPr lang="en-US" sz="36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63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8600" y="838200"/>
            <a:ext cx="868680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2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Type of statistical analysis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: It is based the study design and the type of variable measured.  </a:t>
            </a:r>
            <a:endParaRPr lang="en-US" sz="3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62000" y="2316540"/>
            <a:ext cx="822960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200" dirty="0" smtClean="0">
                <a:latin typeface="Tahoma" pitchFamily="34" charset="0"/>
                <a:cs typeface="Tahoma" pitchFamily="34" charset="0"/>
              </a:rPr>
              <a:t>٠If the study design is </a:t>
            </a:r>
            <a:r>
              <a:rPr lang="en-US" sz="3200" b="1" dirty="0" smtClean="0">
                <a:solidFill>
                  <a:srgbClr val="0033CC"/>
                </a:solidFill>
                <a:latin typeface="Tahoma" pitchFamily="34" charset="0"/>
                <a:cs typeface="Tahoma" pitchFamily="34" charset="0"/>
              </a:rPr>
              <a:t>descriptive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and the </a:t>
            </a:r>
          </a:p>
          <a:p>
            <a:pPr algn="l"/>
            <a:r>
              <a:rPr lang="en-US" sz="3200" dirty="0" smtClean="0">
                <a:latin typeface="Tahoma" pitchFamily="34" charset="0"/>
                <a:cs typeface="Tahoma" pitchFamily="34" charset="0"/>
              </a:rPr>
              <a:t>  variable measured is </a:t>
            </a:r>
            <a:r>
              <a:rPr lang="en-US" sz="32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qualitative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</a:t>
            </a:r>
          </a:p>
          <a:p>
            <a:pPr algn="l"/>
            <a:r>
              <a:rPr lang="en-US" sz="3200" dirty="0" smtClean="0">
                <a:latin typeface="Tahoma" pitchFamily="34" charset="0"/>
                <a:cs typeface="Tahoma" pitchFamily="34" charset="0"/>
              </a:rPr>
              <a:t>  compute </a:t>
            </a:r>
            <a:r>
              <a:rPr lang="en-US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proportion or percentages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.</a:t>
            </a:r>
            <a:endParaRPr lang="en-US" sz="3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62000" y="4033897"/>
            <a:ext cx="8229600" cy="206210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200" dirty="0" smtClean="0">
                <a:latin typeface="Tahoma" pitchFamily="34" charset="0"/>
                <a:cs typeface="Tahoma" pitchFamily="34" charset="0"/>
              </a:rPr>
              <a:t>٠If the study design is </a:t>
            </a:r>
            <a:r>
              <a:rPr lang="en-US" sz="3200" b="1" dirty="0" smtClean="0">
                <a:solidFill>
                  <a:srgbClr val="0033CC"/>
                </a:solidFill>
                <a:latin typeface="Tahoma" pitchFamily="34" charset="0"/>
                <a:cs typeface="Tahoma" pitchFamily="34" charset="0"/>
              </a:rPr>
              <a:t>comparative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and </a:t>
            </a:r>
          </a:p>
          <a:p>
            <a:pPr algn="l"/>
            <a:r>
              <a:rPr lang="en-US" sz="3200" dirty="0" smtClean="0">
                <a:latin typeface="Tahoma" pitchFamily="34" charset="0"/>
                <a:cs typeface="Tahoma" pitchFamily="34" charset="0"/>
              </a:rPr>
              <a:t>  the variables measured are </a:t>
            </a:r>
            <a:r>
              <a:rPr lang="en-US" sz="32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independent </a:t>
            </a:r>
          </a:p>
          <a:p>
            <a:pPr algn="l"/>
            <a:r>
              <a:rPr lang="en-US" sz="32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and qualitative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apply </a:t>
            </a:r>
            <a:r>
              <a:rPr lang="en-US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Z-test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for testing  </a:t>
            </a:r>
          </a:p>
          <a:p>
            <a:pPr algn="l"/>
            <a:r>
              <a:rPr lang="en-US" sz="3200" dirty="0" smtClean="0">
                <a:latin typeface="Tahoma" pitchFamily="34" charset="0"/>
                <a:cs typeface="Tahoma" pitchFamily="34" charset="0"/>
              </a:rPr>
              <a:t>  the difference between two </a:t>
            </a:r>
            <a:r>
              <a:rPr lang="en-US" sz="32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proportions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.</a:t>
            </a:r>
            <a:endParaRPr lang="en-US" sz="32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90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2400" y="914400"/>
            <a:ext cx="8763000" cy="270843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٠If the study design is </a:t>
            </a:r>
            <a:r>
              <a:rPr lang="en-US" sz="34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descriptive</a:t>
            </a:r>
            <a:r>
              <a:rPr lang="en-US" sz="3400" dirty="0" smtClean="0">
                <a:latin typeface="Tahoma" pitchFamily="34" charset="0"/>
                <a:cs typeface="Tahoma" pitchFamily="34" charset="0"/>
              </a:rPr>
              <a:t> and the </a:t>
            </a:r>
          </a:p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  variable measured is </a:t>
            </a:r>
            <a:r>
              <a:rPr lang="en-US" sz="34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quantitative </a:t>
            </a:r>
          </a:p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  describe the data using </a:t>
            </a:r>
            <a:r>
              <a:rPr lang="en-US" sz="34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descriptive </a:t>
            </a:r>
          </a:p>
          <a:p>
            <a:pPr algn="l"/>
            <a:r>
              <a:rPr lang="en-US" sz="34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  Statistics</a:t>
            </a:r>
            <a:r>
              <a:rPr lang="en-US" sz="3400" dirty="0" smtClean="0">
                <a:latin typeface="Tahoma" pitchFamily="34" charset="0"/>
                <a:cs typeface="Tahoma" pitchFamily="34" charset="0"/>
              </a:rPr>
              <a:t> like mean, median, mode, and </a:t>
            </a:r>
          </a:p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  SD etc.</a:t>
            </a:r>
            <a:endParaRPr lang="en-US" sz="3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3886200"/>
            <a:ext cx="8839200" cy="21852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٠If the study design is </a:t>
            </a:r>
            <a:r>
              <a:rPr lang="en-US" sz="34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comparative</a:t>
            </a:r>
            <a:r>
              <a:rPr lang="en-US" sz="3400" dirty="0" smtClean="0">
                <a:latin typeface="Tahoma" pitchFamily="34" charset="0"/>
                <a:cs typeface="Tahoma" pitchFamily="34" charset="0"/>
              </a:rPr>
              <a:t> and </a:t>
            </a:r>
          </a:p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  the variables measured are </a:t>
            </a:r>
            <a:r>
              <a:rPr lang="en-US" sz="34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independent </a:t>
            </a:r>
          </a:p>
          <a:p>
            <a:pPr algn="l"/>
            <a:r>
              <a:rPr lang="en-US" sz="34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and quantitative</a:t>
            </a:r>
            <a:r>
              <a:rPr lang="en-US" sz="3400" dirty="0" smtClean="0">
                <a:latin typeface="Tahoma" pitchFamily="34" charset="0"/>
                <a:cs typeface="Tahoma" pitchFamily="34" charset="0"/>
              </a:rPr>
              <a:t> then there are various </a:t>
            </a:r>
          </a:p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  </a:t>
            </a:r>
            <a:r>
              <a:rPr lang="en-US" sz="34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statistical tests</a:t>
            </a:r>
            <a:r>
              <a:rPr lang="en-US" sz="3400" dirty="0" smtClean="0">
                <a:latin typeface="Tahoma" pitchFamily="34" charset="0"/>
                <a:cs typeface="Tahoma" pitchFamily="34" charset="0"/>
              </a:rPr>
              <a:t> to apply</a:t>
            </a:r>
            <a:endParaRPr lang="en-US" sz="34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90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60929" y="968276"/>
            <a:ext cx="8686800" cy="16312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600" dirty="0" smtClean="0">
                <a:latin typeface="Tahoma" pitchFamily="34" charset="0"/>
                <a:cs typeface="Tahoma" pitchFamily="34" charset="0"/>
              </a:rPr>
              <a:t>1. Correlation between severity of chronic </a:t>
            </a:r>
          </a:p>
          <a:p>
            <a:pPr algn="l"/>
            <a:r>
              <a:rPr lang="en-US" sz="3600" dirty="0" smtClean="0">
                <a:latin typeface="Tahoma" pitchFamily="34" charset="0"/>
                <a:cs typeface="Tahoma" pitchFamily="34" charset="0"/>
              </a:rPr>
              <a:t>   kidney disease and thyroid dysfunction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  Source</a:t>
            </a:r>
            <a:r>
              <a:rPr lang="en-US" sz="24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: JIMA, 2013; 111 </a:t>
            </a:r>
            <a:r>
              <a:rPr lang="en-US" sz="2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(8): 514-516</a:t>
            </a:r>
            <a:r>
              <a:rPr lang="en-US" sz="24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US" sz="24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2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6200" y="686812"/>
            <a:ext cx="89154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200" dirty="0" smtClean="0">
                <a:latin typeface="Tahoma" pitchFamily="34" charset="0"/>
                <a:cs typeface="Tahoma" pitchFamily="34" charset="0"/>
                <a:sym typeface="Symbol"/>
              </a:rPr>
              <a:t> 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Variables measured in the </a:t>
            </a:r>
            <a:r>
              <a:rPr lang="en-US" sz="32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first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study are.</a:t>
            </a:r>
            <a:endParaRPr lang="en-US" sz="3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" y="1320225"/>
            <a:ext cx="89154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200" dirty="0" smtClean="0">
                <a:latin typeface="Tahoma" pitchFamily="34" charset="0"/>
                <a:cs typeface="Tahoma" pitchFamily="34" charset="0"/>
                <a:sym typeface="Symbol"/>
              </a:rPr>
              <a:t> 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Study design: Comparative</a:t>
            </a:r>
            <a:endParaRPr lang="en-US" sz="3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200" y="2057400"/>
            <a:ext cx="89154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200" dirty="0" smtClean="0">
                <a:latin typeface="Tahoma" pitchFamily="34" charset="0"/>
                <a:cs typeface="Tahoma" pitchFamily="34" charset="0"/>
                <a:sym typeface="Symbol"/>
              </a:rPr>
              <a:t> 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Study groups (3): Normal, Cases and Control                       </a:t>
            </a:r>
            <a:endParaRPr lang="en-US" sz="3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6200" y="2708970"/>
            <a:ext cx="8915400" cy="35394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 typeface="Symbol"/>
              <a:buChar char="§"/>
            </a:pPr>
            <a:r>
              <a:rPr lang="en-US" sz="3200" dirty="0" smtClean="0">
                <a:latin typeface="Tahoma" pitchFamily="34" charset="0"/>
                <a:cs typeface="Tahoma" pitchFamily="34" charset="0"/>
              </a:rPr>
              <a:t> Study variables: </a:t>
            </a:r>
          </a:p>
          <a:p>
            <a:pPr algn="l"/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Age (yrs)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Weight (kg)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Blood pressure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Renal profile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3200" dirty="0" err="1" smtClean="0">
                <a:latin typeface="Tahoma" pitchFamily="34" charset="0"/>
                <a:cs typeface="Tahoma" pitchFamily="34" charset="0"/>
              </a:rPr>
              <a:t>Haemoglobin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(g/dl)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Serum proteins (g/dl)</a:t>
            </a:r>
            <a:endParaRPr lang="en-US" sz="32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34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6200" y="838200"/>
            <a:ext cx="8915400" cy="3046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 typeface="Symbol"/>
              <a:buChar char="§"/>
            </a:pPr>
            <a:r>
              <a:rPr lang="en-US" sz="3200" dirty="0" smtClean="0">
                <a:latin typeface="Tahoma" pitchFamily="34" charset="0"/>
                <a:cs typeface="Tahoma" pitchFamily="34" charset="0"/>
              </a:rPr>
              <a:t> Study variables: </a:t>
            </a:r>
          </a:p>
          <a:p>
            <a:pPr algn="l"/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Serum total tri-</a:t>
            </a:r>
            <a:r>
              <a:rPr lang="en-US" sz="3200" dirty="0" err="1" smtClean="0">
                <a:latin typeface="Tahoma" pitchFamily="34" charset="0"/>
                <a:cs typeface="Tahoma" pitchFamily="34" charset="0"/>
              </a:rPr>
              <a:t>iodothyronine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(TT3)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total </a:t>
            </a:r>
            <a:r>
              <a:rPr lang="en-US" sz="3200" dirty="0" err="1" smtClean="0">
                <a:latin typeface="Tahoma" pitchFamily="34" charset="0"/>
                <a:cs typeface="Tahoma" pitchFamily="34" charset="0"/>
              </a:rPr>
              <a:t>thyronine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(TT4)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Free tri-</a:t>
            </a:r>
            <a:r>
              <a:rPr lang="en-US" sz="3200" dirty="0" err="1" smtClean="0">
                <a:latin typeface="Tahoma" pitchFamily="34" charset="0"/>
                <a:cs typeface="Tahoma" pitchFamily="34" charset="0"/>
              </a:rPr>
              <a:t>iodothyronine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(FT3)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Free </a:t>
            </a:r>
            <a:r>
              <a:rPr lang="en-US" sz="3200" dirty="0" err="1" smtClean="0">
                <a:latin typeface="Tahoma" pitchFamily="34" charset="0"/>
                <a:cs typeface="Tahoma" pitchFamily="34" charset="0"/>
              </a:rPr>
              <a:t>thyronine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(FT4) 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Thyroid stimulation hormone(TSH)</a:t>
            </a:r>
            <a:endParaRPr lang="en-US" sz="3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4343400"/>
            <a:ext cx="88392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  <a:sym typeface="Symbol"/>
              </a:rPr>
              <a:t> </a:t>
            </a:r>
            <a:r>
              <a:rPr lang="en-US" sz="32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ANOVA and Students t-test  </a:t>
            </a:r>
            <a:endParaRPr lang="en-US" sz="32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14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160929" y="1143000"/>
            <a:ext cx="868680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600" dirty="0" smtClean="0">
                <a:latin typeface="Tahoma" pitchFamily="34" charset="0"/>
                <a:cs typeface="Tahoma" pitchFamily="34" charset="0"/>
              </a:rPr>
              <a:t>2. </a:t>
            </a:r>
            <a:r>
              <a:rPr lang="en-US" sz="3600" dirty="0" err="1" smtClean="0">
                <a:latin typeface="Tahoma" pitchFamily="34" charset="0"/>
                <a:cs typeface="Tahoma" pitchFamily="34" charset="0"/>
              </a:rPr>
              <a:t>Desogestrel</a:t>
            </a:r>
            <a:r>
              <a:rPr lang="en-US" sz="3600" dirty="0" smtClean="0">
                <a:latin typeface="Tahoma" pitchFamily="34" charset="0"/>
                <a:cs typeface="Tahoma" pitchFamily="34" charset="0"/>
              </a:rPr>
              <a:t> mini pill: is this safe in </a:t>
            </a:r>
          </a:p>
          <a:p>
            <a:pPr algn="l"/>
            <a:r>
              <a:rPr lang="en-US" sz="3600" dirty="0" smtClean="0">
                <a:latin typeface="Tahoma" pitchFamily="34" charset="0"/>
                <a:cs typeface="Tahoma" pitchFamily="34" charset="0"/>
              </a:rPr>
              <a:t>   lactating mother?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  Source</a:t>
            </a:r>
            <a:r>
              <a:rPr lang="en-US" sz="24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: JIMA, 2013; 111 (8): </a:t>
            </a:r>
            <a:r>
              <a:rPr lang="en-US" sz="2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553-555</a:t>
            </a:r>
            <a:r>
              <a:rPr lang="en-US" sz="24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US" sz="24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69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28600" y="838200"/>
            <a:ext cx="86868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6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Why Statistics in Medical Research?</a:t>
            </a:r>
            <a:endParaRPr lang="en-US" sz="36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28600" y="1524000"/>
            <a:ext cx="868680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Tahoma" pitchFamily="34" charset="0"/>
                <a:cs typeface="Tahoma" pitchFamily="34" charset="0"/>
              </a:rPr>
              <a:t>All the above research studies are conducted with </a:t>
            </a:r>
            <a:endParaRPr lang="en-US" sz="36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81000" y="2706469"/>
            <a:ext cx="81534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Tahoma" pitchFamily="34" charset="0"/>
                <a:cs typeface="Tahoma" pitchFamily="34" charset="0"/>
              </a:rPr>
              <a:t>	▪ a research question</a:t>
            </a:r>
            <a:endParaRPr lang="en-US" sz="36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8600" y="3392269"/>
            <a:ext cx="86868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36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▪ some</a:t>
            </a:r>
            <a:r>
              <a:rPr lang="en-US" sz="36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objectives</a:t>
            </a:r>
            <a:endParaRPr lang="en-US" sz="36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8600" y="4038600"/>
            <a:ext cx="86868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3600" dirty="0" smtClean="0">
                <a:solidFill>
                  <a:srgbClr val="0033CC"/>
                </a:solidFill>
                <a:latin typeface="Tahoma" pitchFamily="34" charset="0"/>
                <a:cs typeface="Tahoma" pitchFamily="34" charset="0"/>
              </a:rPr>
              <a:t> ▪ a study design</a:t>
            </a:r>
            <a:r>
              <a:rPr lang="en-US" sz="3600" dirty="0" smtClean="0">
                <a:latin typeface="Tahoma" pitchFamily="34" charset="0"/>
                <a:cs typeface="Tahoma" pitchFamily="34" charset="0"/>
              </a:rPr>
              <a:t> </a:t>
            </a:r>
            <a:endParaRPr lang="en-US" sz="36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28600" y="4840069"/>
            <a:ext cx="86868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3600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 ▪ methodology</a:t>
            </a:r>
            <a:r>
              <a:rPr lang="en-US" sz="3600" dirty="0" smtClean="0">
                <a:latin typeface="Tahoma" pitchFamily="34" charset="0"/>
                <a:cs typeface="Tahoma" pitchFamily="34" charset="0"/>
              </a:rPr>
              <a:t> and </a:t>
            </a:r>
            <a:endParaRPr lang="en-US" sz="36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28600" y="5525869"/>
            <a:ext cx="86868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36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▪ different methods of analysis</a:t>
            </a:r>
            <a:endParaRPr lang="en-US" sz="36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90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6200" y="686812"/>
            <a:ext cx="89154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200" dirty="0" smtClean="0">
                <a:latin typeface="Tahoma" pitchFamily="34" charset="0"/>
                <a:cs typeface="Tahoma" pitchFamily="34" charset="0"/>
                <a:sym typeface="Symbol"/>
              </a:rPr>
              <a:t> 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Variables measured in the </a:t>
            </a:r>
            <a:r>
              <a:rPr lang="en-US" sz="32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second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study are.</a:t>
            </a:r>
            <a:endParaRPr lang="en-US" sz="3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" y="1244025"/>
            <a:ext cx="89154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200" dirty="0" smtClean="0">
                <a:latin typeface="Tahoma" pitchFamily="34" charset="0"/>
                <a:cs typeface="Tahoma" pitchFamily="34" charset="0"/>
                <a:sym typeface="Symbol"/>
              </a:rPr>
              <a:t> 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Study design: Comparative</a:t>
            </a:r>
            <a:endParaRPr lang="en-US" sz="3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200" y="1828800"/>
            <a:ext cx="89154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200" dirty="0" smtClean="0">
                <a:latin typeface="Tahoma" pitchFamily="34" charset="0"/>
                <a:cs typeface="Tahoma" pitchFamily="34" charset="0"/>
                <a:sym typeface="Symbol"/>
              </a:rPr>
              <a:t> 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Study groups (2): Study group, and Placebo                       </a:t>
            </a:r>
            <a:endParaRPr lang="en-US" sz="3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6200" y="2514600"/>
            <a:ext cx="8915400" cy="35394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 typeface="Symbol"/>
              <a:buChar char="§"/>
            </a:pPr>
            <a:r>
              <a:rPr lang="en-US" sz="3200" dirty="0" smtClean="0">
                <a:latin typeface="Tahoma" pitchFamily="34" charset="0"/>
                <a:cs typeface="Tahoma" pitchFamily="34" charset="0"/>
              </a:rPr>
              <a:t> Study variables to measure amount and 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   composition of breast milk: 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(all divided in to 2 category)</a:t>
            </a:r>
          </a:p>
          <a:p>
            <a:pPr algn="l"/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Amount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Protein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Fat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Lactose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Calcium</a:t>
            </a:r>
            <a:endParaRPr lang="en-US" sz="32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697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6200" y="962085"/>
            <a:ext cx="8915400" cy="45243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Symbol"/>
              <a:buChar char="§"/>
            </a:pPr>
            <a:r>
              <a:rPr lang="en-US" sz="3200" dirty="0" smtClean="0">
                <a:latin typeface="Tahoma" pitchFamily="34" charset="0"/>
                <a:cs typeface="Tahoma" pitchFamily="34" charset="0"/>
              </a:rPr>
              <a:t> Study variables: </a:t>
            </a:r>
            <a:r>
              <a:rPr lang="en-US" sz="3000" dirty="0" smtClean="0">
                <a:latin typeface="Tahoma" pitchFamily="34" charset="0"/>
                <a:cs typeface="Tahoma" pitchFamily="34" charset="0"/>
              </a:rPr>
              <a:t>(all divided in to two category)</a:t>
            </a:r>
          </a:p>
          <a:p>
            <a:pPr algn="l"/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Serum </a:t>
            </a:r>
            <a:r>
              <a:rPr lang="en-US" sz="3200" dirty="0" err="1" smtClean="0">
                <a:latin typeface="Tahoma" pitchFamily="34" charset="0"/>
                <a:cs typeface="Tahoma" pitchFamily="34" charset="0"/>
              </a:rPr>
              <a:t>Cholestrol</a:t>
            </a:r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Serum triglycerides</a:t>
            </a:r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LDL-cholesterol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HDL-cholesterol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VLDL-cholesterol 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Blood sugar fasting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Blood sugar postprandial</a:t>
            </a:r>
          </a:p>
          <a:p>
            <a:r>
              <a:rPr lang="en-US" sz="32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ar-AE" sz="3200" dirty="0" smtClean="0">
                <a:latin typeface="Tahoma" pitchFamily="34" charset="0"/>
                <a:cs typeface="Tahoma" pitchFamily="34" charset="0"/>
              </a:rPr>
              <a:t>٭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TSH</a:t>
            </a:r>
            <a:endParaRPr lang="en-US" sz="3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5587425"/>
            <a:ext cx="88392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  <a:sym typeface="Symbol"/>
              </a:rPr>
              <a:t> </a:t>
            </a:r>
            <a:r>
              <a:rPr lang="en-US" sz="32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Chi-square test  </a:t>
            </a:r>
            <a:endParaRPr lang="en-US" sz="32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0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aphicFrame>
        <p:nvGraphicFramePr>
          <p:cNvPr id="3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90180"/>
              </p:ext>
            </p:extLst>
          </p:nvPr>
        </p:nvGraphicFramePr>
        <p:xfrm>
          <a:off x="0" y="-1"/>
          <a:ext cx="9144000" cy="6858000"/>
        </p:xfrm>
        <a:graphic>
          <a:graphicData uri="http://schemas.openxmlformats.org/drawingml/2006/table">
            <a:tbl>
              <a:tblPr/>
              <a:tblGrid>
                <a:gridCol w="2110154"/>
                <a:gridCol w="3516923"/>
                <a:gridCol w="3516923"/>
              </a:tblGrid>
              <a:tr h="963555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Choosing a test for comparing the averages of 2 or more samples of scores of experiments with one treatment factor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</a:tr>
              <a:tr h="73879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Data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Between subjects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(independent samples)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Within subjects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(related samples)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4818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vi-V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2 samples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</a:tr>
              <a:tr h="4818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Interval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Independent t-test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Paired t-test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8672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Ordinal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Wilcoxon-Mann-Whitney test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Wilcoxon signed ranks test, Sign test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54534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Nominal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Chi-square test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Mc Nemar test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49850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vi-V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&gt; 2 samples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</a:tr>
              <a:tr h="8672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Interval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One way ANOVA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Repeated measured ANOVA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6105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Ordinal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Kruskal-Wallis test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Friedman test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8030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Nominal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Chi-square test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Cochran’s Q test 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(dichotomous data only)</a:t>
                      </a:r>
                      <a:endParaRPr kumimoji="0" lang="en-US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981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aphicFrame>
        <p:nvGraphicFramePr>
          <p:cNvPr id="3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696123"/>
              </p:ext>
            </p:extLst>
          </p:nvPr>
        </p:nvGraphicFramePr>
        <p:xfrm>
          <a:off x="0" y="-1"/>
          <a:ext cx="9144000" cy="6858001"/>
        </p:xfrm>
        <a:graphic>
          <a:graphicData uri="http://schemas.openxmlformats.org/drawingml/2006/table">
            <a:tbl>
              <a:tblPr/>
              <a:tblGrid>
                <a:gridCol w="2536151"/>
                <a:gridCol w="3303925"/>
                <a:gridCol w="3303924"/>
              </a:tblGrid>
              <a:tr h="878761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Scheme for choosing one-sample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</a:tr>
              <a:tr h="843977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Nominal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</a:rPr>
                        <a:t>2 categories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</a:rPr>
                        <a:t>&gt;2 categories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878761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Binomial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Chi-square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966638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Ordinal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</a:rPr>
                        <a:t>Randomness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</a:rPr>
                        <a:t>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1230266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Runs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Kolmogorov-Smirnov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829332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Interval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</a:rPr>
                        <a:t>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</a:rPr>
                        <a:t>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1230266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t-test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Kolmogorov-Smirnov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46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aphicFrame>
        <p:nvGraphicFramePr>
          <p:cNvPr id="3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13756"/>
              </p:ext>
            </p:extLst>
          </p:nvPr>
        </p:nvGraphicFramePr>
        <p:xfrm>
          <a:off x="0" y="2"/>
          <a:ext cx="9144000" cy="6857999"/>
        </p:xfrm>
        <a:graphic>
          <a:graphicData uri="http://schemas.openxmlformats.org/drawingml/2006/table">
            <a:tbl>
              <a:tblPr/>
              <a:tblGrid>
                <a:gridCol w="2536151"/>
                <a:gridCol w="3303925"/>
                <a:gridCol w="3303924"/>
              </a:tblGrid>
              <a:tr h="878761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Scheme for choosing one-sample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</a:tr>
              <a:tr h="843977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</a:rPr>
                        <a:t>Nominal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2 categories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&gt;2 categories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878761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Binomial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Chi-square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966636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</a:rPr>
                        <a:t>Ordinal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Randomness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1230266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Runs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Kolmogorov-Smirnov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829332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</a:rPr>
                        <a:t>Interval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1230266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t-test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Kolmogorov-Smirnov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32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aphicFrame>
        <p:nvGraphicFramePr>
          <p:cNvPr id="3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032614"/>
              </p:ext>
            </p:extLst>
          </p:nvPr>
        </p:nvGraphicFramePr>
        <p:xfrm>
          <a:off x="0" y="-2"/>
          <a:ext cx="9144000" cy="6858002"/>
        </p:xfrm>
        <a:graphic>
          <a:graphicData uri="http://schemas.openxmlformats.org/drawingml/2006/table">
            <a:tbl>
              <a:tblPr/>
              <a:tblGrid>
                <a:gridCol w="2493818"/>
                <a:gridCol w="6650182"/>
              </a:tblGrid>
              <a:tr h="970829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Measures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of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relation between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 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variables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</a:tr>
              <a:tr h="123357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Data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Statistic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13197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</a:rPr>
                        <a:t>Interval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Pearson Correlation (r)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22184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</a:rPr>
                        <a:t>Ordinal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Spearman’s Rho,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Kendall’s tau-a,  tau-b, tau-c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11153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</a:rPr>
                        <a:t>Nominal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Phi,  Cramer 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645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graphicFrame>
        <p:nvGraphicFramePr>
          <p:cNvPr id="3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223496"/>
              </p:ext>
            </p:extLst>
          </p:nvPr>
        </p:nvGraphicFramePr>
        <p:xfrm>
          <a:off x="0" y="-1"/>
          <a:ext cx="9144000" cy="6858001"/>
        </p:xfrm>
        <a:graphic>
          <a:graphicData uri="http://schemas.openxmlformats.org/drawingml/2006/table">
            <a:tbl>
              <a:tblPr/>
              <a:tblGrid>
                <a:gridCol w="3002882"/>
                <a:gridCol w="2222500"/>
                <a:gridCol w="3918618"/>
              </a:tblGrid>
              <a:tr h="37752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Design</a:t>
                      </a: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VNI-Times" pitchFamily="2" charset="0"/>
                      </a:endParaRPr>
                    </a:p>
                  </a:txBody>
                  <a:tcPr marT="45716" marB="45716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Data summary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VNI-Times" pitchFamily="2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Statistics &amp; Tests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VNI-Times" pitchFamily="2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321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2 independent groups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VNI-Times" pitchFamily="2" charset="0"/>
                      </a:endParaRPr>
                    </a:p>
                  </a:txBody>
                  <a:tcPr marT="45716" marB="45716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Proportions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Rank Ordered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Mean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Survival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Chi-square, Fisher-exact</a:t>
                      </a: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Mann-Whitney U</a:t>
                      </a: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Unpaired t-test</a:t>
                      </a: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Mantel-Haenzel, Log rank</a:t>
                      </a:r>
                      <a:endParaRPr kumimoji="0" lang="en-GB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01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2 related groups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VNI-Times" pitchFamily="2" charset="0"/>
                      </a:endParaRPr>
                    </a:p>
                  </a:txBody>
                  <a:tcPr marT="45716" marB="45716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Proportions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Rank Ordered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Mean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McNemar Chi-square</a:t>
                      </a: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Sign test</a:t>
                      </a: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Wilcoxon signed rank</a:t>
                      </a: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Paired t-test</a:t>
                      </a:r>
                      <a:endParaRPr kumimoji="0" lang="en-GB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01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More than 2 independent groups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VNI-Times" pitchFamily="2" charset="0"/>
                      </a:endParaRPr>
                    </a:p>
                  </a:txBody>
                  <a:tcPr marT="45716" marB="45716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Proportions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Rank Ordered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Mean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Survival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Chi-square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Kruskal</a:t>
                      </a: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-Wallis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ANOVA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Log rank</a:t>
                      </a:r>
                      <a:endParaRPr kumimoji="0" lang="en-GB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494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More than 2 related groups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VNI-Times" pitchFamily="2" charset="0"/>
                      </a:endParaRPr>
                    </a:p>
                  </a:txBody>
                  <a:tcPr marT="45716" marB="45716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Proportions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Rank Ordered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Mean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Cochran Q</a:t>
                      </a: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Friedman</a:t>
                      </a: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Repeated ANOVA</a:t>
                      </a:r>
                      <a:endParaRPr kumimoji="0" lang="en-GB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438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Study of Causation; one independent variable (univariate)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VNI-Times" pitchFamily="2" charset="0"/>
                      </a:endParaRPr>
                    </a:p>
                  </a:txBody>
                  <a:tcPr marT="45716" marB="45716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Proportion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Mean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11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Relative Risk</a:t>
                      </a: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111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Odd Ratios</a:t>
                      </a: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111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Correlation coefficient</a:t>
                      </a:r>
                      <a:endParaRPr kumimoji="0" lang="en-GB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528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Study of Causation; more than one independent variable (Multivariate)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VNI-Times" pitchFamily="2" charset="0"/>
                      </a:endParaRPr>
                    </a:p>
                  </a:txBody>
                  <a:tcPr marT="45716" marB="45716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Proportion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Mean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Discriminant Analysis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VNI-Times" pitchFamily="2" charset="0"/>
                        </a:rPr>
                        <a:t>Multiple Logistic Regression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Log Linear Model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Regression Analysis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Multiple Classification Analysis</a:t>
                      </a:r>
                      <a:endParaRPr kumimoji="0" lang="en-GB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736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447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23850" y="908050"/>
            <a:ext cx="8496300" cy="6492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mtClean="0"/>
              <a:t>Choosing appropriate statistical test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23850" y="2033588"/>
            <a:ext cx="8496300" cy="409575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en-GB" altLang="en-US" sz="2000" dirty="0" smtClean="0"/>
              <a:t>Having a well-defined hypothesis helps to distinguish the outcome variable and the exposure variable</a:t>
            </a:r>
          </a:p>
          <a:p>
            <a:pPr>
              <a:lnSpc>
                <a:spcPct val="70000"/>
              </a:lnSpc>
            </a:pPr>
            <a:r>
              <a:rPr lang="en-GB" altLang="en-US" sz="2000" dirty="0" smtClean="0"/>
              <a:t>Answer the following questions to decide which statistical test is appropriate to analysis your data</a:t>
            </a:r>
          </a:p>
          <a:p>
            <a:pPr lvl="1">
              <a:lnSpc>
                <a:spcPct val="70000"/>
              </a:lnSpc>
            </a:pPr>
            <a:r>
              <a:rPr lang="en-GB" altLang="en-US" sz="2000" dirty="0" smtClean="0"/>
              <a:t>What is the variable type for the outcome variable?</a:t>
            </a:r>
          </a:p>
          <a:p>
            <a:pPr marL="1150938" lvl="2">
              <a:lnSpc>
                <a:spcPct val="70000"/>
              </a:lnSpc>
            </a:pPr>
            <a:r>
              <a:rPr lang="en-GB" altLang="en-US" sz="2000" dirty="0" smtClean="0"/>
              <a:t>Continuous (Normal, Skew) / Binary / Time dependent</a:t>
            </a:r>
          </a:p>
          <a:p>
            <a:pPr marL="1150938" lvl="2">
              <a:lnSpc>
                <a:spcPct val="70000"/>
              </a:lnSpc>
            </a:pPr>
            <a:r>
              <a:rPr lang="en-GB" altLang="en-US" sz="2000" dirty="0" smtClean="0"/>
              <a:t>If more than one outcomes, are they paired or related?</a:t>
            </a:r>
          </a:p>
          <a:p>
            <a:pPr marL="1150938" lvl="2">
              <a:lnSpc>
                <a:spcPct val="70000"/>
              </a:lnSpc>
            </a:pPr>
            <a:endParaRPr lang="en-GB" altLang="en-US" sz="2000" dirty="0" smtClean="0"/>
          </a:p>
          <a:p>
            <a:pPr lvl="1">
              <a:lnSpc>
                <a:spcPct val="70000"/>
              </a:lnSpc>
            </a:pPr>
            <a:r>
              <a:rPr lang="en-GB" altLang="en-US" sz="2000" dirty="0" smtClean="0"/>
              <a:t>What is the variable type for the main exposure variable?</a:t>
            </a:r>
          </a:p>
          <a:p>
            <a:pPr marL="1150938" lvl="2">
              <a:lnSpc>
                <a:spcPct val="70000"/>
              </a:lnSpc>
            </a:pPr>
            <a:r>
              <a:rPr lang="en-GB" altLang="en-US" sz="2000" dirty="0" smtClean="0"/>
              <a:t>Categorical (1 group, 2 groups, &gt;2 groups) / Continuous</a:t>
            </a:r>
          </a:p>
          <a:p>
            <a:pPr marL="1150938" lvl="2">
              <a:lnSpc>
                <a:spcPct val="70000"/>
              </a:lnSpc>
            </a:pPr>
            <a:r>
              <a:rPr lang="en-GB" altLang="en-US" sz="2000" dirty="0" smtClean="0"/>
              <a:t>For 2 or &gt;2 groups: Independent (Unrelated) / Paired (Related)</a:t>
            </a:r>
          </a:p>
          <a:p>
            <a:pPr marL="1150938" lvl="2">
              <a:lnSpc>
                <a:spcPct val="70000"/>
              </a:lnSpc>
            </a:pPr>
            <a:endParaRPr lang="en-GB" altLang="en-US" sz="2000" dirty="0" smtClean="0"/>
          </a:p>
          <a:p>
            <a:pPr lvl="1">
              <a:lnSpc>
                <a:spcPct val="70000"/>
              </a:lnSpc>
            </a:pPr>
            <a:r>
              <a:rPr lang="en-GB" altLang="en-US" sz="2000" dirty="0" smtClean="0"/>
              <a:t>Any other covariates, confounding factors?</a:t>
            </a:r>
          </a:p>
        </p:txBody>
      </p:sp>
    </p:spTree>
    <p:extLst>
      <p:ext uri="{BB962C8B-B14F-4D97-AF65-F5344CB8AC3E}">
        <p14:creationId xmlns:p14="http://schemas.microsoft.com/office/powerpoint/2010/main" val="381731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089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28600" y="838200"/>
            <a:ext cx="868680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600" dirty="0" smtClean="0">
                <a:latin typeface="Tahoma" pitchFamily="34" charset="0"/>
                <a:cs typeface="Tahoma" pitchFamily="34" charset="0"/>
              </a:rPr>
              <a:t>For all the above research studies the basic requirement is </a:t>
            </a:r>
            <a:r>
              <a:rPr lang="en-US" sz="36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data</a:t>
            </a:r>
            <a:endParaRPr lang="en-US" sz="36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8600" y="2133600"/>
            <a:ext cx="86868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6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What type of data is required?</a:t>
            </a:r>
            <a:endParaRPr lang="en-US" sz="36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09600" y="2743200"/>
            <a:ext cx="82296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• Data that answers your research question</a:t>
            </a:r>
            <a:endParaRPr lang="en-US" sz="32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09600" y="3449598"/>
            <a:ext cx="82296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• Data that measures your objectives</a:t>
            </a:r>
            <a:endParaRPr lang="en-US" sz="32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09600" y="4172129"/>
            <a:ext cx="81534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• Data that fits into your study design</a:t>
            </a:r>
            <a:endParaRPr lang="en-US" sz="3200" dirty="0">
              <a:solidFill>
                <a:srgbClr val="008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9600" y="4876800"/>
            <a:ext cx="8229600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• Data collected through proper scientific   </a:t>
            </a:r>
          </a:p>
          <a:p>
            <a:r>
              <a:rPr lang="en-US" sz="3200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 methodology </a:t>
            </a:r>
            <a:endParaRPr lang="en-US" sz="3200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90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pic>
        <p:nvPicPr>
          <p:cNvPr id="4" name="Picture 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633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8600" y="2438400"/>
            <a:ext cx="8686800" cy="6155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What is data?</a:t>
            </a:r>
            <a:endParaRPr lang="en-US" sz="34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8600" y="3048000"/>
            <a:ext cx="8686800" cy="11387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It is the raw details elicited from your study subjects based on the study objectives. </a:t>
            </a:r>
            <a:endParaRPr lang="en-US" sz="34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09600" y="838200"/>
            <a:ext cx="8305800" cy="166199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• Data that enables you to test the </a:t>
            </a:r>
          </a:p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  formulated hypothesis and helps you </a:t>
            </a:r>
          </a:p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  to draw valid conclusions     </a:t>
            </a:r>
            <a:endParaRPr lang="en-US" sz="34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4419600"/>
            <a:ext cx="8686800" cy="166199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In other words, the tool for data collection should be prepared in accordance with your objectives. </a:t>
            </a:r>
            <a:endParaRPr lang="en-US" sz="34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90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8600" y="838200"/>
            <a:ext cx="8686800" cy="166199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▪ To derive the valid inference from the </a:t>
            </a:r>
          </a:p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  collected data it should be subjected to a </a:t>
            </a:r>
          </a:p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  suitable scientific method - </a:t>
            </a:r>
            <a:r>
              <a:rPr lang="en-US" sz="3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STATISTICS</a:t>
            </a:r>
            <a:endParaRPr lang="en-US" sz="34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8600" y="2514600"/>
            <a:ext cx="8686800" cy="11387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▪ To analyze the data statistically, the nature </a:t>
            </a:r>
          </a:p>
          <a:p>
            <a:pPr algn="l"/>
            <a:r>
              <a:rPr lang="en-US" sz="3400" dirty="0" smtClean="0">
                <a:latin typeface="Tahoma" pitchFamily="34" charset="0"/>
                <a:cs typeface="Tahoma" pitchFamily="34" charset="0"/>
              </a:rPr>
              <a:t>  of the data should be known. </a:t>
            </a:r>
            <a:endParaRPr lang="en-US" sz="34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3657600"/>
            <a:ext cx="8686800" cy="11387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400" dirty="0" smtClean="0">
                <a:latin typeface="Tahoma" pitchFamily="34" charset="0"/>
                <a:cs typeface="Tahoma" pitchFamily="34" charset="0"/>
              </a:rPr>
              <a:t>▪ Statistical techniques are applied to obtain </a:t>
            </a:r>
          </a:p>
          <a:p>
            <a:r>
              <a:rPr lang="en-US" sz="3400" dirty="0" smtClean="0">
                <a:latin typeface="Tahoma" pitchFamily="34" charset="0"/>
                <a:cs typeface="Tahoma" pitchFamily="34" charset="0"/>
              </a:rPr>
              <a:t>  the data by measuring the variables viz.,</a:t>
            </a:r>
            <a:endParaRPr lang="en-US" sz="34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81000" y="4800600"/>
            <a:ext cx="8686800" cy="6155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ar-AE" sz="3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٭</a:t>
            </a:r>
            <a:r>
              <a:rPr lang="en-US" sz="3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Quantitative</a:t>
            </a:r>
            <a:endParaRPr lang="en-US" sz="34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81000" y="5486400"/>
            <a:ext cx="8686800" cy="6155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ar-AE" sz="34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٭</a:t>
            </a:r>
            <a:r>
              <a:rPr lang="en-US" sz="3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34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Qualitative</a:t>
            </a:r>
            <a:endParaRPr lang="en-US" sz="34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90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AFE5-5B53-4E0F-9AFD-6BA81B1BA8A5}" type="datetime3">
              <a:rPr lang="en-IN" smtClean="0"/>
              <a:pPr/>
              <a:t>5 August 2014</a:t>
            </a:fld>
            <a:endParaRPr lang="en-IN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6200" y="686812"/>
            <a:ext cx="8915400" cy="3046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2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  <a:sym typeface="Symbol"/>
              </a:rPr>
              <a:t> </a:t>
            </a:r>
            <a:r>
              <a:rPr lang="en-US" sz="32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It is very important here that the </a:t>
            </a:r>
            <a:r>
              <a:rPr lang="en-US" sz="32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Statistician</a:t>
            </a:r>
            <a:r>
              <a:rPr lang="en-US" sz="32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algn="l"/>
            <a:r>
              <a:rPr lang="en-US" sz="32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  is to be consulted from the day one of the </a:t>
            </a:r>
          </a:p>
          <a:p>
            <a:pPr algn="l"/>
            <a:r>
              <a:rPr lang="en-US" sz="32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  conception of the study till the end for the </a:t>
            </a:r>
          </a:p>
          <a:p>
            <a:pPr algn="l"/>
            <a:r>
              <a:rPr lang="en-US" sz="32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  proper planning and designing of the </a:t>
            </a:r>
          </a:p>
          <a:p>
            <a:pPr algn="l"/>
            <a:r>
              <a:rPr lang="en-US" sz="32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  method of data collection and analysis of the </a:t>
            </a:r>
          </a:p>
          <a:p>
            <a:pPr algn="l"/>
            <a:r>
              <a:rPr lang="en-US" sz="32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  data.</a:t>
            </a:r>
            <a:endParaRPr lang="en-US" sz="32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6200" y="3581400"/>
            <a:ext cx="8839200" cy="25545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  <a:sym typeface="Symbol"/>
              </a:rPr>
              <a:t> </a:t>
            </a:r>
            <a:r>
              <a:rPr lang="en-US" sz="32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It is always possible to decide which 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appropriate statistical method should be 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used to analyze the data even before 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commencing the study if the Statistician is 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consulted in the beginning of the study.  </a:t>
            </a:r>
            <a:endParaRPr lang="en-US" sz="32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90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</TotalTime>
  <Words>2685</Words>
  <Application>Microsoft Office PowerPoint</Application>
  <PresentationFormat>On-screen Show (4:3)</PresentationFormat>
  <Paragraphs>834</Paragraphs>
  <Slides>60</Slides>
  <Notes>3</Notes>
  <HiddenSlides>2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76" baseType="lpstr">
      <vt:lpstr>Gulim</vt:lpstr>
      <vt:lpstr>MS Mincho</vt:lpstr>
      <vt:lpstr>Arial</vt:lpstr>
      <vt:lpstr>Arial Black</vt:lpstr>
      <vt:lpstr>Calibri</vt:lpstr>
      <vt:lpstr>Garamond</vt:lpstr>
      <vt:lpstr>Shruti</vt:lpstr>
      <vt:lpstr>SPSS Marker Set</vt:lpstr>
      <vt:lpstr>Symbol</vt:lpstr>
      <vt:lpstr>Tahoma</vt:lpstr>
      <vt:lpstr>Times New Roman</vt:lpstr>
      <vt:lpstr>Verdana</vt:lpstr>
      <vt:lpstr>VNI-Times</vt:lpstr>
      <vt:lpstr>Wingdings 2</vt:lpstr>
      <vt:lpstr>Office Theme</vt:lpstr>
      <vt:lpstr>Equation</vt:lpstr>
      <vt:lpstr>Use of Statistics in Medical Research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Dr.Gangaboraiah</dc:creator>
  <cp:lastModifiedBy>DR GB</cp:lastModifiedBy>
  <cp:revision>90</cp:revision>
  <cp:lastPrinted>2013-11-12T04:39:02Z</cp:lastPrinted>
  <dcterms:created xsi:type="dcterms:W3CDTF">2013-08-22T07:47:58Z</dcterms:created>
  <dcterms:modified xsi:type="dcterms:W3CDTF">2014-08-05T10:18:53Z</dcterms:modified>
</cp:coreProperties>
</file>